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72" r:id="rId3"/>
    <p:sldId id="259" r:id="rId4"/>
    <p:sldId id="269" r:id="rId5"/>
    <p:sldId id="271" r:id="rId6"/>
    <p:sldId id="27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CCFF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98" d="100"/>
          <a:sy n="98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749FD-18FC-4EFF-8EAF-0345FB7365B9}" type="datetimeFigureOut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79AAD-CFF0-464E-A90D-253EE647F7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The picture is copied</a:t>
            </a:r>
            <a:r>
              <a:rPr lang="en-US" altLang="zh-CN" baseline="0" dirty="0" smtClean="0"/>
              <a:t> from “bg-sharma-evb-VSI-discovery-0110-v01”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79AAD-CFF0-464E-A90D-253EE647F76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GroupID</a:t>
            </a:r>
            <a:r>
              <a:rPr lang="en-US" altLang="zh-CN" dirty="0" smtClean="0"/>
              <a:t> identifies a VLAN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79AAD-CFF0-464E-A90D-253EE647F76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3E50-3D98-4D79-99B9-1FF489F15811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383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6E8D-9DD4-4081-96FA-EFCC8004DB57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6BC91-5464-4870-B68F-82D7A51E4894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383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3E50-3D98-4D79-99B9-1FF489F15811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1143000"/>
          </a:xfrm>
        </p:spPr>
        <p:txBody>
          <a:bodyPr/>
          <a:lstStyle>
            <a:lvl1pPr>
              <a:defRPr>
                <a:latin typeface="Basemic Symbol" pitchFamily="2" charset="0"/>
              </a:defRPr>
            </a:lvl1pPr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7F35-ABD1-45EF-A6F1-930216B41A6C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 dirty="0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2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899592" y="1556792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2C48-E71D-45F3-897D-F4752E9E1689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8894E-84EA-4CD0-A5A5-CCAB4F169DDF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172C8-7009-4C3D-A0E7-305A67E7D6BE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AE43-5312-4E9F-B7B9-F867619F0C98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05B2-11D6-4B89-A134-1D7F41F92B06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2C2A5-2549-4E19-A8D3-2B9588526CB3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FC9-6CD4-4623-9E5A-3739BDA2364D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314B48B-8CCB-4770-B89E-50C3C47EC932}" type="datetime1">
              <a:rPr lang="zh-CN" altLang="en-US" smtClean="0"/>
              <a:pPr/>
              <a:t>2012-7-26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49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996952"/>
            <a:ext cx="6400800" cy="1752600"/>
          </a:xfrm>
        </p:spPr>
        <p:txBody>
          <a:bodyPr/>
          <a:lstStyle/>
          <a:p>
            <a:pPr>
              <a:buNone/>
            </a:pPr>
            <a:r>
              <a:rPr lang="en-US" altLang="zh-CN" b="1" dirty="0" smtClean="0">
                <a:solidFill>
                  <a:schemeClr val="bg1"/>
                </a:solidFill>
                <a:latin typeface="Basemic Symbol" pitchFamily="2" charset="0"/>
              </a:rPr>
              <a:t>Yingjie</a:t>
            </a:r>
            <a:r>
              <a:rPr lang="en-US" altLang="zh-CN" dirty="0" smtClean="0">
                <a:solidFill>
                  <a:schemeClr val="bg1"/>
                </a:solidFill>
                <a:latin typeface="Basemic Symbol" pitchFamily="2" charset="0"/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  <a:latin typeface="Basemic Symbol" pitchFamily="2" charset="0"/>
              </a:rPr>
              <a:t>Gu</a:t>
            </a:r>
            <a:endParaRPr lang="zh-CN" altLang="en-US" b="1" dirty="0">
              <a:solidFill>
                <a:schemeClr val="bg1"/>
              </a:solidFill>
              <a:latin typeface="Basemic Symbol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196752"/>
            <a:ext cx="6120680" cy="1470025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Basemic Symbol" pitchFamily="2" charset="0"/>
                <a:ea typeface="Gungsuh" pitchFamily="18" charset="-127"/>
              </a:rPr>
              <a:t>Requirements on NVE and introduction of VDP</a:t>
            </a:r>
            <a:endParaRPr lang="zh-CN" altLang="en-US" b="1" dirty="0">
              <a:solidFill>
                <a:schemeClr val="bg1"/>
              </a:solidFill>
              <a:latin typeface="Basemic Symbol" pitchFamily="2" charset="0"/>
              <a:ea typeface="Gungsuh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72400" cy="1143000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Basic Functionality </a:t>
            </a:r>
            <a:r>
              <a:rPr lang="en-US" altLang="zh-CN" b="1" dirty="0" err="1" smtClean="0">
                <a:solidFill>
                  <a:srgbClr val="C00000"/>
                </a:solidFill>
              </a:rPr>
              <a:t>Reqs</a:t>
            </a:r>
            <a:r>
              <a:rPr lang="en-US" altLang="zh-CN" b="1" dirty="0" smtClean="0">
                <a:solidFill>
                  <a:srgbClr val="C00000"/>
                </a:solidFill>
              </a:rPr>
              <a:t> on NVE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2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60032" y="1124744"/>
            <a:ext cx="37444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400" b="1" dirty="0" smtClean="0">
              <a:solidFill>
                <a:srgbClr val="3399FF"/>
              </a:solidFill>
              <a:latin typeface="+mj-lt"/>
            </a:endParaRPr>
          </a:p>
          <a:p>
            <a:pPr>
              <a:buFont typeface="Wingdings" pitchFamily="2" charset="2"/>
              <a:buChar char="Ø"/>
            </a:pPr>
            <a:endParaRPr lang="en-US" altLang="zh-CN" sz="2000" dirty="0" smtClean="0">
              <a:latin typeface="Basemic Symbol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000" dirty="0" smtClean="0">
                <a:latin typeface="Basemic Symbol" pitchFamily="2" charset="0"/>
              </a:rPr>
              <a:t>NVE to VNI Registration</a:t>
            </a:r>
          </a:p>
          <a:p>
            <a:pPr>
              <a:buFont typeface="Wingdings" pitchFamily="2" charset="2"/>
              <a:buChar char="Ø"/>
            </a:pPr>
            <a:endParaRPr lang="en-US" altLang="zh-CN" sz="2000" dirty="0" smtClean="0">
              <a:latin typeface="Basemic Symbol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000" dirty="0" smtClean="0">
                <a:latin typeface="Basemic Symbol" pitchFamily="2" charset="0"/>
              </a:rPr>
              <a:t>VNI to Multicast </a:t>
            </a:r>
            <a:r>
              <a:rPr lang="en-US" altLang="zh-CN" sz="2000" dirty="0" err="1" smtClean="0">
                <a:latin typeface="Basemic Symbol" pitchFamily="2" charset="0"/>
              </a:rPr>
              <a:t>Addr</a:t>
            </a:r>
            <a:r>
              <a:rPr lang="en-US" altLang="zh-CN" sz="2000" dirty="0" smtClean="0">
                <a:latin typeface="Basemic Symbol" pitchFamily="2" charset="0"/>
              </a:rPr>
              <a:t> Mapping</a:t>
            </a:r>
          </a:p>
          <a:p>
            <a:pPr>
              <a:buFont typeface="Wingdings" pitchFamily="2" charset="2"/>
              <a:buChar char="Ø"/>
            </a:pPr>
            <a:endParaRPr lang="en-US" altLang="zh-CN" sz="2000" dirty="0" smtClean="0">
              <a:latin typeface="Basemic Symbol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000" dirty="0" smtClean="0">
                <a:latin typeface="Basemic Symbol" pitchFamily="2" charset="0"/>
              </a:rPr>
              <a:t>Synchronization</a:t>
            </a:r>
          </a:p>
          <a:p>
            <a:pPr>
              <a:buFont typeface="Wingdings" pitchFamily="2" charset="2"/>
              <a:buChar char="Ø"/>
            </a:pPr>
            <a:endParaRPr lang="en-US" altLang="zh-CN" sz="2000" dirty="0" smtClean="0">
              <a:latin typeface="Basemic Symbol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Basemic Symbol" pitchFamily="2" charset="0"/>
              </a:rPr>
              <a:t>Optional 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PMingLiU" pitchFamily="18" charset="-120"/>
                <a:ea typeface="PMingLiU" pitchFamily="18" charset="-120"/>
              </a:rPr>
              <a:t>: </a:t>
            </a:r>
            <a:r>
              <a:rPr lang="en-US" altLang="zh-CN" sz="2000" dirty="0" err="1" smtClean="0">
                <a:solidFill>
                  <a:schemeClr val="bg1">
                    <a:lumMod val="50000"/>
                  </a:schemeClr>
                </a:solidFill>
                <a:latin typeface="Basemic Symbol" pitchFamily="2" charset="0"/>
                <a:ea typeface="PMingLiU" pitchFamily="18" charset="-120"/>
              </a:rPr>
              <a:t>QoS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Basemic Symbol" pitchFamily="2" charset="0"/>
                <a:ea typeface="PMingLiU" pitchFamily="18" charset="-120"/>
              </a:rPr>
              <a:t>, DHCP snooping, ACL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PMingLiU" pitchFamily="18" charset="-120"/>
              <a:ea typeface="PMingLiU" pitchFamily="18" charset="-120"/>
            </a:endParaRPr>
          </a:p>
          <a:p>
            <a:pPr>
              <a:buFont typeface="Wingdings" pitchFamily="2" charset="2"/>
              <a:buChar char="Ø"/>
            </a:pPr>
            <a:endParaRPr lang="en-US" altLang="zh-CN" sz="2000" dirty="0" smtClean="0">
              <a:latin typeface="Basemic Symbol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348880"/>
            <a:ext cx="2333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线形标注 2 10"/>
          <p:cNvSpPr/>
          <p:nvPr/>
        </p:nvSpPr>
        <p:spPr>
          <a:xfrm>
            <a:off x="3563888" y="2492896"/>
            <a:ext cx="1008112" cy="72008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Per-VN state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15816" y="472514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Basemic Symbol" pitchFamily="2" charset="0"/>
              </a:rPr>
              <a:t>Connectivity Notification</a:t>
            </a:r>
          </a:p>
          <a:p>
            <a:pPr>
              <a:buFont typeface="Wingdings" pitchFamily="2" charset="2"/>
              <a:buChar char="Ø"/>
            </a:pPr>
            <a:endParaRPr lang="en-US" altLang="zh-CN" dirty="0" smtClean="0">
              <a:latin typeface="Basemic Symbol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Basemic Symbol" pitchFamily="2" charset="0"/>
              </a:rPr>
              <a:t>Inner Address Notification</a:t>
            </a:r>
          </a:p>
          <a:p>
            <a:pPr>
              <a:buFont typeface="Wingdings" pitchFamily="2" charset="2"/>
              <a:buChar char="Ø"/>
            </a:pPr>
            <a:endParaRPr lang="en-US" altLang="zh-CN" dirty="0" smtClean="0">
              <a:latin typeface="Basemic Symbol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Basemic Symbol" pitchFamily="2" charset="0"/>
              </a:rPr>
              <a:t>Local Tag Feedback</a:t>
            </a:r>
          </a:p>
        </p:txBody>
      </p:sp>
      <p:sp>
        <p:nvSpPr>
          <p:cNvPr id="13" name="线形标注 2 12"/>
          <p:cNvSpPr/>
          <p:nvPr/>
        </p:nvSpPr>
        <p:spPr>
          <a:xfrm>
            <a:off x="1619672" y="4437112"/>
            <a:ext cx="1008112" cy="7200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2839"/>
              <a:gd name="adj6" fmla="val 372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VM awareness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4267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1143000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Architecture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2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195736" y="1349871"/>
            <a:ext cx="1800200" cy="50405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90328" y="3645024"/>
            <a:ext cx="1800200" cy="50405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标注 17"/>
          <p:cNvSpPr/>
          <p:nvPr/>
        </p:nvSpPr>
        <p:spPr>
          <a:xfrm>
            <a:off x="683568" y="4797152"/>
            <a:ext cx="6336704" cy="1800200"/>
          </a:xfrm>
          <a:prstGeom prst="wedgeRectCallout">
            <a:avLst>
              <a:gd name="adj1" fmla="val -30817"/>
              <a:gd name="adj2" fmla="val -74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altLang="zh-CN" b="1" dirty="0" smtClean="0"/>
              <a:t>Able to : </a:t>
            </a:r>
            <a:r>
              <a:rPr lang="en-US" altLang="zh-CN" b="1" dirty="0" smtClean="0"/>
              <a:t>Connectivity </a:t>
            </a:r>
            <a:r>
              <a:rPr lang="en-US" altLang="zh-CN" b="1" dirty="0" smtClean="0"/>
              <a:t>Notification, Inner </a:t>
            </a:r>
            <a:r>
              <a:rPr lang="en-US" altLang="zh-CN" b="1" dirty="0" smtClean="0"/>
              <a:t>Address </a:t>
            </a:r>
            <a:r>
              <a:rPr lang="en-US" altLang="zh-CN" b="1" dirty="0" smtClean="0"/>
              <a:t>Notification, and Local </a:t>
            </a:r>
            <a:r>
              <a:rPr lang="en-US" altLang="zh-CN" b="1" dirty="0" smtClean="0"/>
              <a:t>Tag </a:t>
            </a:r>
            <a:r>
              <a:rPr lang="en-US" altLang="zh-CN" b="1" dirty="0" smtClean="0"/>
              <a:t>Feedback</a:t>
            </a:r>
          </a:p>
          <a:p>
            <a:pPr>
              <a:buFont typeface="Wingdings" pitchFamily="2" charset="2"/>
              <a:buChar char="Ø"/>
            </a:pPr>
            <a:endParaRPr lang="en-US" altLang="zh-CN" b="1" dirty="0" smtClean="0">
              <a:latin typeface="Basemic Symbol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b="1" dirty="0" smtClean="0">
                <a:latin typeface="Basemic Symbol" pitchFamily="2" charset="0"/>
              </a:rPr>
              <a:t>Advantages </a:t>
            </a:r>
            <a:r>
              <a:rPr lang="en-US" altLang="zh-CN" b="1" dirty="0" smtClean="0"/>
              <a:t>: Distributed burden from single controller/database, real-time awareness of </a:t>
            </a:r>
            <a:r>
              <a:rPr lang="en-US" altLang="zh-CN" b="1" dirty="0" err="1" smtClean="0"/>
              <a:t>VMs</a:t>
            </a:r>
            <a:r>
              <a:rPr lang="en-US" altLang="zh-CN" b="1" dirty="0" smtClean="0"/>
              <a:t>/servers </a:t>
            </a:r>
            <a:endParaRPr lang="zh-CN" altLang="en-US" b="1" dirty="0"/>
          </a:p>
        </p:txBody>
      </p:sp>
      <p:sp>
        <p:nvSpPr>
          <p:cNvPr id="19" name="矩形标注 18"/>
          <p:cNvSpPr/>
          <p:nvPr/>
        </p:nvSpPr>
        <p:spPr>
          <a:xfrm>
            <a:off x="5004048" y="1268760"/>
            <a:ext cx="3960440" cy="1296144"/>
          </a:xfrm>
          <a:prstGeom prst="wedgeRectCallout">
            <a:avLst>
              <a:gd name="adj1" fmla="val -74783"/>
              <a:gd name="adj2" fmla="val -381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altLang="zh-CN" sz="1600" b="1" dirty="0" smtClean="0"/>
              <a:t>Able to : </a:t>
            </a:r>
            <a:r>
              <a:rPr lang="en-US" altLang="zh-CN" b="1" dirty="0" smtClean="0"/>
              <a:t>NVE to VNI </a:t>
            </a:r>
            <a:r>
              <a:rPr lang="en-US" altLang="zh-CN" b="1" dirty="0" smtClean="0"/>
              <a:t>Registration, VNI </a:t>
            </a:r>
            <a:r>
              <a:rPr lang="en-US" altLang="zh-CN" b="1" dirty="0" smtClean="0"/>
              <a:t>to Multicast </a:t>
            </a:r>
            <a:r>
              <a:rPr lang="en-US" altLang="zh-CN" b="1" dirty="0" err="1" smtClean="0"/>
              <a:t>Addr</a:t>
            </a:r>
            <a:r>
              <a:rPr lang="en-US" altLang="zh-CN" b="1" dirty="0" smtClean="0"/>
              <a:t> </a:t>
            </a:r>
            <a:r>
              <a:rPr lang="en-US" altLang="zh-CN" b="1" dirty="0" smtClean="0"/>
              <a:t>Mapping, Synchronization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8864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A potential mechanism</a:t>
            </a:r>
            <a:br>
              <a:rPr lang="en-US" altLang="zh-CN" b="1" dirty="0" smtClean="0">
                <a:solidFill>
                  <a:srgbClr val="C00000"/>
                </a:solidFill>
              </a:rPr>
            </a:br>
            <a:r>
              <a:rPr lang="en-US" altLang="zh-CN" sz="3100" b="1" dirty="0" smtClean="0">
                <a:solidFill>
                  <a:srgbClr val="C00000"/>
                </a:solidFill>
              </a:rPr>
              <a:t>---- Brief Introduction of VDP</a:t>
            </a:r>
            <a:endParaRPr lang="zh-CN" altLang="en-US" sz="3100" b="1" dirty="0">
              <a:solidFill>
                <a:srgbClr val="C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2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"/>
          </p:nvPr>
        </p:nvSpPr>
        <p:spPr>
          <a:xfrm>
            <a:off x="-180528" y="1340768"/>
            <a:ext cx="7772400" cy="4572000"/>
          </a:xfrm>
        </p:spPr>
        <p:txBody>
          <a:bodyPr>
            <a:normAutofit/>
          </a:bodyPr>
          <a:lstStyle/>
          <a:p>
            <a:r>
              <a:rPr lang="en-US" altLang="zh-CN" sz="1800" b="1" dirty="0" smtClean="0"/>
              <a:t>VDP = VSI Discovery &amp; Configuration Protocol</a:t>
            </a:r>
            <a:endParaRPr lang="zh-CN" altLang="en-US" sz="18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132856"/>
            <a:ext cx="7519987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0" y="548680"/>
            <a:ext cx="43815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77072"/>
            <a:ext cx="32861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764704"/>
            <a:ext cx="7416824" cy="2347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2</a:t>
            </a:r>
            <a:endParaRPr lang="zh-CN" altLang="en-US" dirty="0"/>
          </a:p>
        </p:txBody>
      </p:sp>
      <p:cxnSp>
        <p:nvCxnSpPr>
          <p:cNvPr id="8" name="直接箭头连接符 7"/>
          <p:cNvCxnSpPr>
            <a:endCxn id="3074" idx="1"/>
          </p:cNvCxnSpPr>
          <p:nvPr/>
        </p:nvCxnSpPr>
        <p:spPr>
          <a:xfrm flipH="1">
            <a:off x="971600" y="1412776"/>
            <a:ext cx="648072" cy="5258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496" y="1916832"/>
            <a:ext cx="14632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Pre-assoc</a:t>
            </a:r>
          </a:p>
          <a:p>
            <a:r>
              <a:rPr lang="en-US" altLang="zh-CN" b="1" dirty="0" smtClean="0">
                <a:solidFill>
                  <a:srgbClr val="C00000"/>
                </a:solidFill>
              </a:rPr>
              <a:t>Associate</a:t>
            </a:r>
          </a:p>
          <a:p>
            <a:r>
              <a:rPr lang="en-US" altLang="zh-CN" b="1" dirty="0" smtClean="0">
                <a:solidFill>
                  <a:srgbClr val="C00000"/>
                </a:solidFill>
              </a:rPr>
              <a:t>De-Associate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3203848" y="1412776"/>
            <a:ext cx="432048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23728" y="1916832"/>
            <a:ext cx="1737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VSI is migrating</a:t>
            </a:r>
          </a:p>
          <a:p>
            <a:r>
              <a:rPr lang="en-US" altLang="zh-CN" b="1" dirty="0" smtClean="0">
                <a:solidFill>
                  <a:srgbClr val="C00000"/>
                </a:solidFill>
              </a:rPr>
              <a:t>Or suspending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4427984" y="1196752"/>
            <a:ext cx="360040" cy="1152128"/>
          </a:xfrm>
          <a:prstGeom prst="leftBrace">
            <a:avLst/>
          </a:prstGeom>
          <a:ln w="28575"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3923928" y="1916832"/>
            <a:ext cx="667528" cy="16561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39752" y="3429000"/>
            <a:ext cx="21602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Find the </a:t>
            </a:r>
            <a:r>
              <a:rPr lang="en-US" altLang="zh-CN" b="1" dirty="0" err="1" smtClean="0">
                <a:solidFill>
                  <a:srgbClr val="C00000"/>
                </a:solidFill>
              </a:rPr>
              <a:t>VSI’s</a:t>
            </a:r>
            <a:r>
              <a:rPr lang="en-US" altLang="zh-CN" b="1" dirty="0" smtClean="0">
                <a:solidFill>
                  <a:srgbClr val="C00000"/>
                </a:solidFill>
              </a:rPr>
              <a:t> property in Profile database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7308304" y="1052736"/>
            <a:ext cx="288032" cy="1296144"/>
          </a:xfrm>
          <a:prstGeom prst="leftBrace">
            <a:avLst/>
          </a:prstGeom>
          <a:ln w="28575"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7442592" y="1844824"/>
            <a:ext cx="0" cy="12961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06256" y="3140968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Notification or feedback of MAC/VLAN/Group ID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5776680" y="1196752"/>
            <a:ext cx="360040" cy="1152128"/>
          </a:xfrm>
          <a:prstGeom prst="leftBrace">
            <a:avLst/>
          </a:prstGeom>
          <a:ln w="28575"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/>
          <p:cNvCxnSpPr>
            <a:endCxn id="22" idx="0"/>
          </p:cNvCxnSpPr>
          <p:nvPr/>
        </p:nvCxnSpPr>
        <p:spPr>
          <a:xfrm flipH="1">
            <a:off x="4969369" y="1844824"/>
            <a:ext cx="970783" cy="26642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63888" y="4509120"/>
            <a:ext cx="2810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Identifier of  VSI;</a:t>
            </a:r>
          </a:p>
          <a:p>
            <a:r>
              <a:rPr lang="en-US" altLang="zh-CN" b="1" dirty="0" smtClean="0">
                <a:solidFill>
                  <a:srgbClr val="C00000"/>
                </a:solidFill>
              </a:rPr>
              <a:t>Constant during migration</a:t>
            </a:r>
          </a:p>
          <a:p>
            <a:r>
              <a:rPr lang="en-US" altLang="zh-CN" b="1" dirty="0" smtClean="0">
                <a:solidFill>
                  <a:srgbClr val="C00000"/>
                </a:solidFill>
              </a:rPr>
              <a:t>Global unique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IETF84/NVO3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/>
              <a:t>2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There exists more than one way to fulfill the assistance to NVE, and even there is more than one existing protocol that we can consider.  </a:t>
            </a:r>
          </a:p>
          <a:p>
            <a:r>
              <a:rPr lang="en-US" altLang="zh-CN" dirty="0" smtClean="0"/>
              <a:t>Reusing is better than invention.</a:t>
            </a:r>
          </a:p>
          <a:p>
            <a:r>
              <a:rPr lang="en-US" altLang="zh-CN" dirty="0" smtClean="0"/>
              <a:t>VDP is just a possible one.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713</TotalTime>
  <Words>192</Words>
  <Application>Microsoft Office PowerPoint</Application>
  <PresentationFormat>全屏显示(4:3)</PresentationFormat>
  <Paragraphs>55</Paragraphs>
  <Slides>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平衡</vt:lpstr>
      <vt:lpstr>Requirements on NVE and introduction of VDP</vt:lpstr>
      <vt:lpstr>Basic Functionality Reqs on NVE</vt:lpstr>
      <vt:lpstr>Architecture</vt:lpstr>
      <vt:lpstr>A potential mechanism ---- Brief Introduction of VDP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NVE awareness of VM activities and Other topics</dc:title>
  <cp:lastModifiedBy>g00107907</cp:lastModifiedBy>
  <cp:revision>8</cp:revision>
  <dcterms:modified xsi:type="dcterms:W3CDTF">2012-07-26T07:11:15Z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1343268474</vt:lpwstr>
  </property>
</Properties>
</file>