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5" r:id="rId1"/>
  </p:sldMasterIdLst>
  <p:notesMasterIdLst>
    <p:notesMasterId r:id="rId4"/>
  </p:notesMasterIdLst>
  <p:sldIdLst>
    <p:sldId id="313" r:id="rId2"/>
    <p:sldId id="339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3BC3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1626" autoAdjust="0"/>
  </p:normalViewPr>
  <p:slideViewPr>
    <p:cSldViewPr>
      <p:cViewPr varScale="1">
        <p:scale>
          <a:sx n="87" d="100"/>
          <a:sy n="87" d="100"/>
        </p:scale>
        <p:origin x="-136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宋体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宋体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noProof="0" smtClean="0"/>
              <a:t>Click to edit Master text styles</a:t>
            </a:r>
          </a:p>
          <a:p>
            <a:pPr lvl="1"/>
            <a:r>
              <a:rPr lang="en-US" altLang="zh-CN" noProof="0" smtClean="0"/>
              <a:t>Second level</a:t>
            </a:r>
          </a:p>
          <a:p>
            <a:pPr lvl="2"/>
            <a:r>
              <a:rPr lang="en-US" altLang="zh-CN" noProof="0" smtClean="0"/>
              <a:t>Third level</a:t>
            </a:r>
          </a:p>
          <a:p>
            <a:pPr lvl="3"/>
            <a:r>
              <a:rPr lang="en-US" altLang="zh-CN" noProof="0" smtClean="0"/>
              <a:t>Fourth level</a:t>
            </a:r>
          </a:p>
          <a:p>
            <a:pPr lvl="4"/>
            <a:r>
              <a:rPr lang="en-US" altLang="zh-CN" noProof="0" smtClean="0"/>
              <a:t>Fifth level</a:t>
            </a:r>
          </a:p>
        </p:txBody>
      </p:sp>
      <p:sp>
        <p:nvSpPr>
          <p:cNvPr id="655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宋体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55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宋体" charset="-122"/>
              </a:defRPr>
            </a:lvl1pPr>
          </a:lstStyle>
          <a:p>
            <a:pPr>
              <a:defRPr/>
            </a:pPr>
            <a:fld id="{D09D43EB-BCBC-44B1-B9BC-A768E808D512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0082221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/>
          <a:lstStyle/>
          <a:p>
            <a:endParaRPr lang="zh-CN" altLang="en-US" smtClean="0">
              <a:ea typeface="宋体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7315200" y="10668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>
              <a:ea typeface="+mn-ea"/>
            </a:endParaRPr>
          </a:p>
        </p:txBody>
      </p:sp>
      <p:sp>
        <p:nvSpPr>
          <p:cNvPr id="5" name="Line 40"/>
          <p:cNvSpPr>
            <a:spLocks noChangeShapeType="1"/>
          </p:cNvSpPr>
          <p:nvPr/>
        </p:nvSpPr>
        <p:spPr bwMode="auto">
          <a:xfrm>
            <a:off x="304800" y="2819400"/>
            <a:ext cx="822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>
              <a:ea typeface="+mn-ea"/>
            </a:endParaRPr>
          </a:p>
        </p:txBody>
      </p:sp>
      <p:pic>
        <p:nvPicPr>
          <p:cNvPr id="6" name="Picture 41" descr="ietf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91400" y="2971800"/>
            <a:ext cx="1524000" cy="87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5913" y="466725"/>
            <a:ext cx="6781800" cy="2133600"/>
          </a:xfrm>
        </p:spPr>
        <p:txBody>
          <a:bodyPr/>
          <a:lstStyle>
            <a:lvl1pPr algn="r"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49313" y="3049588"/>
            <a:ext cx="6248400" cy="23622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3200"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181010-D8E4-47EF-9CE9-ED1BCDE0E94D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65B501-C122-4C1D-A740-BF8FEF0B11FE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B85B73-6312-454E-9633-C2C878DA5E43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88296A-CFF6-45DC-983F-541881E89863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mediaAndTx" preserve="1">
  <p:cSld name="Title, Media Clip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6858000" cy="1295400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Media Placeholder 2"/>
          <p:cNvSpPr>
            <a:spLocks noGrp="1"/>
          </p:cNvSpPr>
          <p:nvPr>
            <p:ph type="media"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C610BE-DA44-4A46-8A05-499EE685F89F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F1D5C1-9E12-45A9-A0C7-6129B1B3B7A5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7954B5-CE1F-4B23-BDFC-D4504A56C546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0E475F-3E42-435E-9EFE-F08E99560FF4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04A17A-DE01-4F83-88A0-90FDA57E7DC8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D4A2AC-D8B1-4029-9CE4-E2E0976BC7CA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30915A-BEFE-4CFD-BAC0-A206ECA6B08B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5AE9AC-D351-4E62-B245-1342686066FD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35515C-964B-47E8-8E6D-E709EB9F3157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Line 2"/>
          <p:cNvSpPr>
            <a:spLocks noChangeShapeType="1"/>
          </p:cNvSpPr>
          <p:nvPr/>
        </p:nvSpPr>
        <p:spPr bwMode="auto">
          <a:xfrm>
            <a:off x="7391400" y="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>
              <a:ea typeface="+mn-ea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68580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a typeface="宋体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a typeface="宋体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a typeface="宋体" charset="-122"/>
              </a:defRPr>
            </a:lvl1pPr>
          </a:lstStyle>
          <a:p>
            <a:pPr>
              <a:defRPr/>
            </a:pPr>
            <a:fld id="{4307868E-87A0-4521-AD87-77DC229FE877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pic>
        <p:nvPicPr>
          <p:cNvPr id="1032" name="Picture 40" descr="ietflogo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391400" y="228600"/>
            <a:ext cx="1524000" cy="87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  <p:sldLayoutId id="2147483721" r:id="rId12"/>
    <p:sldLayoutId id="2147483722" r:id="rId13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+mj-lt"/>
          <a:ea typeface="ＭＳ Ｐゴシック" pitchFamily="34" charset="-128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ea typeface="ＭＳ Ｐゴシック" pitchFamily="3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ea typeface="ＭＳ Ｐゴシック" pitchFamily="3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ea typeface="ＭＳ Ｐゴシック" pitchFamily="3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ea typeface="ＭＳ Ｐゴシック" pitchFamily="34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sz="30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1pPr>
      <a:lvl2pPr marL="692150" indent="-3476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600">
          <a:solidFill>
            <a:schemeClr val="tx1"/>
          </a:solidFill>
          <a:latin typeface="+mn-lt"/>
          <a:ea typeface="ＭＳ Ｐゴシック" pitchFamily="-106" charset="-128"/>
        </a:defRPr>
      </a:lvl2pPr>
      <a:lvl3pPr marL="987425" indent="-2936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300">
          <a:solidFill>
            <a:schemeClr val="tx1"/>
          </a:solidFill>
          <a:latin typeface="+mn-lt"/>
          <a:ea typeface="ＭＳ Ｐゴシック" pitchFamily="-106" charset="-128"/>
        </a:defRPr>
      </a:lvl3pPr>
      <a:lvl4pPr marL="1281113" indent="-2921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ＭＳ Ｐゴシック" pitchFamily="-106" charset="-128"/>
        </a:defRPr>
      </a:lvl4pPr>
      <a:lvl5pPr marL="1598613" indent="-315913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ＭＳ Ｐゴシック" pitchFamily="-106" charset="-128"/>
        </a:defRPr>
      </a:lvl5pPr>
      <a:lvl6pPr marL="20558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130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29702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4274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ietf.org/mail-archive/web/oauth/current/msg09512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152400" y="3048000"/>
            <a:ext cx="7070725" cy="3352800"/>
          </a:xfrm>
        </p:spPr>
        <p:txBody>
          <a:bodyPr/>
          <a:lstStyle/>
          <a:p>
            <a:pPr algn="r"/>
            <a:r>
              <a:rPr lang="en-GB" sz="2000" dirty="0" smtClean="0"/>
              <a:t>Assertion </a:t>
            </a:r>
            <a:r>
              <a:rPr lang="en-GB" sz="2000" dirty="0"/>
              <a:t>Framework for OAuth </a:t>
            </a:r>
            <a:r>
              <a:rPr lang="en-GB" sz="2000" dirty="0" smtClean="0"/>
              <a:t>2.0</a:t>
            </a:r>
            <a:br>
              <a:rPr lang="en-GB" sz="2000" dirty="0" smtClean="0"/>
            </a:br>
            <a:r>
              <a:rPr lang="en-GB" sz="2000" b="0" dirty="0">
                <a:solidFill>
                  <a:srgbClr val="26004D"/>
                </a:solidFill>
              </a:rPr>
              <a:t>draft-ietf-oauth-assertions-04</a:t>
            </a:r>
            <a:br>
              <a:rPr lang="en-GB" sz="2000" b="0" dirty="0">
                <a:solidFill>
                  <a:srgbClr val="26004D"/>
                </a:solidFill>
              </a:rPr>
            </a:br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en-GB" sz="2000" dirty="0" smtClean="0"/>
              <a:t>SAML 2.0 Bearer Assertion Profiles for OAuth 2.0</a:t>
            </a:r>
            <a:br>
              <a:rPr lang="en-GB" sz="2000" dirty="0" smtClean="0"/>
            </a:br>
            <a:r>
              <a:rPr lang="en-GB" sz="2000" b="0" dirty="0">
                <a:solidFill>
                  <a:srgbClr val="26004D"/>
                </a:solidFill>
              </a:rPr>
              <a:t>draft-ietf-oauth-saml2-bearer-13</a:t>
            </a:r>
            <a:br>
              <a:rPr lang="en-GB" sz="2000" b="0" dirty="0">
                <a:solidFill>
                  <a:srgbClr val="26004D"/>
                </a:solidFill>
              </a:rPr>
            </a:br>
            <a:r>
              <a:rPr lang="en-GB" sz="2000" dirty="0" smtClean="0"/>
              <a:t> </a:t>
            </a:r>
            <a:r>
              <a:rPr lang="en-US" altLang="zh-CN" sz="2000" dirty="0" smtClean="0">
                <a:ea typeface="宋体" pitchFamily="2" charset="-122"/>
              </a:rPr>
              <a:t/>
            </a:r>
            <a:br>
              <a:rPr lang="en-US" altLang="zh-CN" sz="2000" dirty="0" smtClean="0">
                <a:ea typeface="宋体" pitchFamily="2" charset="-122"/>
              </a:rPr>
            </a:br>
            <a:r>
              <a:rPr lang="en-US" altLang="zh-CN" sz="2000" dirty="0" smtClean="0">
                <a:ea typeface="宋体" pitchFamily="2" charset="-122"/>
              </a:rPr>
              <a:t/>
            </a:r>
            <a:br>
              <a:rPr lang="en-US" altLang="zh-CN" sz="2000" dirty="0" smtClean="0">
                <a:ea typeface="宋体" pitchFamily="2" charset="-122"/>
              </a:rPr>
            </a:br>
            <a:r>
              <a:rPr lang="en-US" altLang="zh-CN" sz="1100" dirty="0" smtClean="0">
                <a:ea typeface="宋体" pitchFamily="2" charset="-122"/>
              </a:rPr>
              <a:t/>
            </a:r>
            <a:br>
              <a:rPr lang="en-US" altLang="zh-CN" sz="1100" dirty="0" smtClean="0">
                <a:ea typeface="宋体" pitchFamily="2" charset="-122"/>
              </a:rPr>
            </a:br>
            <a:r>
              <a:rPr lang="en-US" altLang="zh-CN" sz="2000" b="0" dirty="0" smtClean="0">
                <a:ea typeface="宋体" pitchFamily="2" charset="-122"/>
              </a:rPr>
              <a:t> </a:t>
            </a:r>
            <a:r>
              <a:rPr lang="en-US" altLang="zh-CN" sz="2800" b="0" dirty="0" smtClean="0">
                <a:ea typeface="宋体" pitchFamily="2" charset="-122"/>
              </a:rPr>
              <a:t>Brian Campbell</a:t>
            </a:r>
            <a:r>
              <a:rPr lang="en-US" altLang="zh-CN" sz="2800" dirty="0" smtClean="0">
                <a:ea typeface="宋体" pitchFamily="2" charset="-122"/>
              </a:rPr>
              <a:t/>
            </a:r>
            <a:br>
              <a:rPr lang="en-US" altLang="zh-CN" sz="2800" dirty="0" smtClean="0">
                <a:ea typeface="宋体" pitchFamily="2" charset="-122"/>
              </a:rPr>
            </a:br>
            <a:r>
              <a:rPr lang="en-CA" altLang="zh-CN" sz="2800" b="0" dirty="0" smtClean="0">
                <a:ea typeface="宋体" pitchFamily="2" charset="-122"/>
              </a:rPr>
              <a:t>IETF #84, August 2012</a:t>
            </a:r>
            <a:endParaRPr lang="en-US" altLang="zh-CN" sz="2800" b="0" dirty="0" smtClean="0">
              <a:ea typeface="宋体" pitchFamily="2" charset="-122"/>
            </a:endParaRPr>
          </a:p>
        </p:txBody>
      </p:sp>
      <p:sp>
        <p:nvSpPr>
          <p:cNvPr id="3075" name="DtsShapeName" descr="C4750CDB1B@753@9@@8C6@C85GEGG@720968AL96D@PY35403[!!!!!BIHO@]y35403!!!!!!!!!!1110G2B369G71110G2B369G71!!!!!!!!!!!!!!!!!!!!!!!!!!!!!!!!!!!!!!!!!!!!!!!!!!!!869;e8:48aR62745!!!!!!BIHO@]R62745!!!11111111110G2BC705D2`fdoe`/qqu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1!P" hidden="1"/>
          <p:cNvSpPr>
            <a:spLocks noChangeArrowheads="1"/>
          </p:cNvSpPr>
          <p:nvPr/>
        </p:nvSpPr>
        <p:spPr bwMode="auto">
          <a:xfrm>
            <a:off x="0" y="0"/>
            <a:ext cx="1588" cy="1588"/>
          </a:xfrm>
          <a:custGeom>
            <a:avLst/>
            <a:gdLst>
              <a:gd name="T0" fmla="*/ 4 w 21600"/>
              <a:gd name="T1" fmla="*/ 1 h 21600"/>
              <a:gd name="T2" fmla="*/ 1 w 21600"/>
              <a:gd name="T3" fmla="*/ 4 h 21600"/>
              <a:gd name="T4" fmla="*/ 4 w 21600"/>
              <a:gd name="T5" fmla="*/ 9 h 21600"/>
              <a:gd name="T6" fmla="*/ 7 w 21600"/>
              <a:gd name="T7" fmla="*/ 4 h 21600"/>
              <a:gd name="T8" fmla="*/ 0 60000 65536"/>
              <a:gd name="T9" fmla="*/ 0 60000 65536"/>
              <a:gd name="T10" fmla="*/ 0 60000 65536"/>
              <a:gd name="T11" fmla="*/ 0 60000 65536"/>
              <a:gd name="T12" fmla="*/ 5033 w 21600"/>
              <a:gd name="T13" fmla="*/ 2272 h 21600"/>
              <a:gd name="T14" fmla="*/ 16554 w 21600"/>
              <a:gd name="T15" fmla="*/ 13684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60" y="2187"/>
                </a:moveTo>
                <a:cubicBezTo>
                  <a:pt x="10451" y="1746"/>
                  <a:pt x="9529" y="1018"/>
                  <a:pt x="9015" y="730"/>
                </a:cubicBezTo>
                <a:cubicBezTo>
                  <a:pt x="7865" y="152"/>
                  <a:pt x="6685" y="0"/>
                  <a:pt x="5415" y="0"/>
                </a:cubicBezTo>
                <a:cubicBezTo>
                  <a:pt x="4175" y="152"/>
                  <a:pt x="2995" y="575"/>
                  <a:pt x="1967" y="1305"/>
                </a:cubicBezTo>
                <a:cubicBezTo>
                  <a:pt x="1150" y="2187"/>
                  <a:pt x="575" y="3222"/>
                  <a:pt x="242" y="4220"/>
                </a:cubicBezTo>
                <a:cubicBezTo>
                  <a:pt x="0" y="5410"/>
                  <a:pt x="242" y="6560"/>
                  <a:pt x="575" y="7597"/>
                </a:cubicBezTo>
                <a:lnTo>
                  <a:pt x="10860" y="21600"/>
                </a:lnTo>
                <a:lnTo>
                  <a:pt x="20995" y="7597"/>
                </a:lnTo>
                <a:cubicBezTo>
                  <a:pt x="21480" y="6560"/>
                  <a:pt x="21600" y="5410"/>
                  <a:pt x="21480" y="4220"/>
                </a:cubicBezTo>
                <a:cubicBezTo>
                  <a:pt x="21115" y="3222"/>
                  <a:pt x="20420" y="2187"/>
                  <a:pt x="19632" y="1305"/>
                </a:cubicBezTo>
                <a:cubicBezTo>
                  <a:pt x="18575" y="575"/>
                  <a:pt x="17425" y="152"/>
                  <a:pt x="16275" y="0"/>
                </a:cubicBezTo>
                <a:cubicBezTo>
                  <a:pt x="15005" y="0"/>
                  <a:pt x="13735" y="152"/>
                  <a:pt x="12705" y="730"/>
                </a:cubicBezTo>
                <a:cubicBezTo>
                  <a:pt x="12176" y="1018"/>
                  <a:pt x="11254" y="1746"/>
                  <a:pt x="10860" y="2187"/>
                </a:cubicBezTo>
                <a:close/>
              </a:path>
            </a:pathLst>
          </a:custGeom>
          <a:solidFill>
            <a:schemeClr val="accent1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076" name="Rectangle 2"/>
          <p:cNvSpPr>
            <a:spLocks noChangeArrowheads="1"/>
          </p:cNvSpPr>
          <p:nvPr/>
        </p:nvSpPr>
        <p:spPr bwMode="auto">
          <a:xfrm>
            <a:off x="315913" y="466725"/>
            <a:ext cx="67818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r>
              <a:rPr lang="en-US" altLang="zh-CN" sz="4800" b="1" dirty="0" smtClean="0">
                <a:solidFill>
                  <a:schemeClr val="tx2"/>
                </a:solidFill>
                <a:ea typeface="宋体" pitchFamily="2" charset="-122"/>
              </a:rPr>
              <a:t>OAuth &amp; Assertions </a:t>
            </a:r>
            <a:endParaRPr lang="en-US" altLang="zh-CN" sz="4800" b="1" dirty="0" smtClean="0">
              <a:solidFill>
                <a:schemeClr val="tx2"/>
              </a:solidFill>
              <a:ea typeface="宋体" pitchFamily="2" charset="-122"/>
            </a:endParaRPr>
          </a:p>
          <a:p>
            <a:pPr algn="r"/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&lt;humor&gt;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Providing “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a whole new frontier to sell consulting services and integration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solutions”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&lt;/humor&gt;</a:t>
            </a:r>
            <a:endParaRPr lang="en-US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07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8947A2C-2804-4A98-9468-9EE0BAAB2FCE}" type="slidenum">
              <a:rPr lang="en-US" altLang="zh-CN" smtClean="0">
                <a:ea typeface="宋体" pitchFamily="2" charset="-122"/>
              </a:rPr>
              <a:pPr/>
              <a:t>1</a:t>
            </a:fld>
            <a:endParaRPr lang="en-US" altLang="zh-CN" dirty="0" smtClean="0"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OAuth &amp; Assertions:</a:t>
            </a:r>
            <a:br>
              <a:rPr lang="en-US" dirty="0" smtClean="0"/>
            </a:br>
            <a:r>
              <a:rPr lang="en-US" dirty="0" smtClean="0"/>
              <a:t>Open Issues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953000"/>
          </a:xfrm>
        </p:spPr>
        <p:txBody>
          <a:bodyPr/>
          <a:lstStyle/>
          <a:p>
            <a:r>
              <a:rPr lang="en-US" sz="2000" dirty="0" smtClean="0"/>
              <a:t>Request for clarification regarding the orthogonally </a:t>
            </a:r>
            <a:r>
              <a:rPr lang="en-US" sz="2000" dirty="0"/>
              <a:t>and </a:t>
            </a:r>
            <a:r>
              <a:rPr lang="en-US" sz="2000" dirty="0" smtClean="0"/>
              <a:t>separability of client assertion authentication and assertion grants </a:t>
            </a:r>
          </a:p>
          <a:p>
            <a:pPr lvl="1"/>
            <a:r>
              <a:rPr lang="en-US" sz="1800" dirty="0">
                <a:hlinkClick r:id="rId2"/>
              </a:rPr>
              <a:t>http://www.ietf.org/mail-archive/web/oauth/current/msg09512.</a:t>
            </a:r>
            <a:r>
              <a:rPr lang="en-US" sz="1800" dirty="0" smtClean="0">
                <a:hlinkClick r:id="rId2"/>
              </a:rPr>
              <a:t>html</a:t>
            </a:r>
            <a:r>
              <a:rPr lang="en-US" sz="1800" dirty="0" smtClean="0"/>
              <a:t> (</a:t>
            </a:r>
            <a:r>
              <a:rPr lang="en-US" sz="1600" dirty="0" smtClean="0"/>
              <a:t>Comment was on SAML but maybe also applicable to </a:t>
            </a:r>
            <a:r>
              <a:rPr lang="en-US" sz="1600" dirty="0"/>
              <a:t>draft-ietf-</a:t>
            </a:r>
            <a:r>
              <a:rPr lang="en-US" sz="1600" dirty="0" err="1"/>
              <a:t>oauth</a:t>
            </a:r>
            <a:r>
              <a:rPr lang="en-US" sz="1600" dirty="0"/>
              <a:t>-</a:t>
            </a:r>
            <a:r>
              <a:rPr lang="en-US" sz="1600" dirty="0" smtClean="0"/>
              <a:t>assertions and/or draft</a:t>
            </a:r>
            <a:r>
              <a:rPr lang="en-US" sz="1600" dirty="0"/>
              <a:t>-ietf-</a:t>
            </a:r>
            <a:r>
              <a:rPr lang="en-US" sz="1600" dirty="0" err="1"/>
              <a:t>oauth</a:t>
            </a:r>
            <a:r>
              <a:rPr lang="en-US" sz="1600" dirty="0"/>
              <a:t>-</a:t>
            </a:r>
            <a:r>
              <a:rPr lang="en-US" sz="1600" dirty="0" err="1"/>
              <a:t>jwt</a:t>
            </a:r>
            <a:r>
              <a:rPr lang="en-US" sz="1600" dirty="0"/>
              <a:t>-</a:t>
            </a:r>
            <a:r>
              <a:rPr lang="en-US" sz="1600" dirty="0" smtClean="0"/>
              <a:t>bearer)</a:t>
            </a:r>
          </a:p>
          <a:p>
            <a:pPr lvl="2"/>
            <a:r>
              <a:rPr lang="en-US" sz="1600" dirty="0" smtClean="0"/>
              <a:t>An assertion grant type can be used with or without client authentication/identification </a:t>
            </a:r>
          </a:p>
          <a:p>
            <a:pPr lvl="3"/>
            <a:r>
              <a:rPr lang="en-US" sz="1400" dirty="0" smtClean="0"/>
              <a:t>This includes completely anonymous clients (i.e. no client_id, no client_assertion, no HTTP </a:t>
            </a:r>
            <a:r>
              <a:rPr lang="en-US" sz="1400" dirty="0"/>
              <a:t>B</a:t>
            </a:r>
            <a:r>
              <a:rPr lang="en-US" sz="1400" dirty="0" smtClean="0"/>
              <a:t>asic, nothing)</a:t>
            </a:r>
          </a:p>
          <a:p>
            <a:pPr lvl="3"/>
            <a:r>
              <a:rPr lang="en-US" sz="1400" dirty="0" smtClean="0"/>
              <a:t>draft</a:t>
            </a:r>
            <a:r>
              <a:rPr lang="en-US" sz="1400" dirty="0"/>
              <a:t>-ietf-oauth-</a:t>
            </a:r>
            <a:r>
              <a:rPr lang="en-US" sz="1400" dirty="0" smtClean="0"/>
              <a:t>v2</a:t>
            </a:r>
            <a:r>
              <a:rPr lang="en-US" sz="1400" dirty="0"/>
              <a:t>-29 </a:t>
            </a:r>
            <a:r>
              <a:rPr lang="en-US" sz="1400" dirty="0" smtClean="0"/>
              <a:t>inadvertently precluded the above and it needs to be addressed </a:t>
            </a:r>
            <a:r>
              <a:rPr lang="en-US" sz="1400" dirty="0"/>
              <a:t>in </a:t>
            </a:r>
            <a:r>
              <a:rPr lang="en-US" sz="1400" dirty="0" smtClean="0"/>
              <a:t>an RFC Editor Note </a:t>
            </a:r>
          </a:p>
          <a:p>
            <a:pPr lvl="2"/>
            <a:r>
              <a:rPr lang="en-US" sz="1600" dirty="0" smtClean="0"/>
              <a:t>Client </a:t>
            </a:r>
            <a:r>
              <a:rPr lang="en-US" sz="1600" dirty="0"/>
              <a:t>assertion authentication </a:t>
            </a:r>
            <a:r>
              <a:rPr lang="en-US" sz="1600" dirty="0" smtClean="0"/>
              <a:t>is nothing more than an alternative way for a client to authenticate to the token endpoint</a:t>
            </a:r>
          </a:p>
          <a:p>
            <a:pPr lvl="3"/>
            <a:r>
              <a:rPr lang="en-US" sz="1400" dirty="0" smtClean="0"/>
              <a:t>Must be used in conjunction with a grant and has no meaning on it’s own</a:t>
            </a:r>
            <a:endParaRPr lang="en-US" sz="2000" dirty="0" smtClean="0"/>
          </a:p>
          <a:p>
            <a:r>
              <a:rPr lang="en-US" sz="2000" dirty="0" smtClean="0"/>
              <a:t>Recent rework of </a:t>
            </a:r>
            <a:r>
              <a:rPr lang="en-GB" sz="2000" dirty="0">
                <a:solidFill>
                  <a:srgbClr val="26004D"/>
                </a:solidFill>
              </a:rPr>
              <a:t>draft-ietf-oauth-assertions-04</a:t>
            </a:r>
            <a:endParaRPr lang="en-US" sz="2000" dirty="0" smtClean="0"/>
          </a:p>
          <a:p>
            <a:r>
              <a:rPr lang="en-US" sz="2000" dirty="0" smtClean="0"/>
              <a:t>Should SHOULD be used less often?</a:t>
            </a:r>
          </a:p>
          <a:p>
            <a:pPr lvl="1"/>
            <a:r>
              <a:rPr lang="en-US" sz="1600" dirty="0" smtClean="0"/>
              <a:t>Some usage in encoding, identifiers, etc. where a MUST may be more appropriate</a:t>
            </a:r>
            <a:endParaRPr lang="en-US" sz="1600" dirty="0"/>
          </a:p>
          <a:p>
            <a:endParaRPr lang="en-US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F1D5C1-9E12-45A9-A0C7-6129B1B3B7A5}" type="slidenum">
              <a:rPr lang="en-US" altLang="zh-CN" smtClean="0"/>
              <a:pPr>
                <a:defRPr/>
              </a:pPr>
              <a:t>2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176012672"/>
      </p:ext>
    </p:extLst>
  </p:cSld>
  <p:clrMapOvr>
    <a:masterClrMapping/>
  </p:clrMapOvr>
</p:sld>
</file>

<file path=ppt/theme/theme1.xml><?xml version="1.0" encoding="utf-8"?>
<a:theme xmlns:a="http://schemas.openxmlformats.org/drawingml/2006/main" name="IETF">
  <a:themeElements>
    <a:clrScheme name="IETF 10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IETF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>
    <a:extraClrScheme>
      <a:clrScheme name="IETF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TF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TF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TF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TF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TF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TF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TF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TF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TF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C:\USERS\USERINF\MSOFFICE\TEMPLATE\IETF.pot</Template>
  <TotalTime>627</TotalTime>
  <Words>226</Words>
  <Application>Microsoft Macintosh PowerPoint</Application>
  <PresentationFormat>On-screen Show (4:3)</PresentationFormat>
  <Paragraphs>16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IETF</vt:lpstr>
      <vt:lpstr>Assertion Framework for OAuth 2.0 draft-ietf-oauth-assertions-04  SAML 2.0 Bearer Assertion Profiles for OAuth 2.0 draft-ietf-oauth-saml2-bearer-13      Brian Campbell IETF #84, August 2012</vt:lpstr>
      <vt:lpstr>OAuth &amp; Assertions: Open Issues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RADEXT WG IETF-67</dc:title>
  <dc:creator>tobias</dc:creator>
  <cp:lastModifiedBy>Brian Campbell</cp:lastModifiedBy>
  <cp:revision>450</cp:revision>
  <dcterms:created xsi:type="dcterms:W3CDTF">2004-08-03T02:41:14Z</dcterms:created>
  <dcterms:modified xsi:type="dcterms:W3CDTF">2012-07-31T22:48:17Z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flag">
    <vt:lpwstr>1288798633</vt:lpwstr>
  </property>
</Properties>
</file>