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836" r:id="rId1"/>
  </p:sldMasterIdLst>
  <p:notesMasterIdLst>
    <p:notesMasterId r:id="rId14"/>
  </p:notesMasterIdLst>
  <p:handoutMasterIdLst>
    <p:handoutMasterId r:id="rId15"/>
  </p:handoutMasterIdLst>
  <p:sldIdLst>
    <p:sldId id="381" r:id="rId2"/>
    <p:sldId id="409" r:id="rId3"/>
    <p:sldId id="382" r:id="rId4"/>
    <p:sldId id="383" r:id="rId5"/>
    <p:sldId id="385" r:id="rId6"/>
    <p:sldId id="408" r:id="rId7"/>
    <p:sldId id="386" r:id="rId8"/>
    <p:sldId id="410" r:id="rId9"/>
    <p:sldId id="387" r:id="rId10"/>
    <p:sldId id="411" r:id="rId11"/>
    <p:sldId id="412" r:id="rId12"/>
    <p:sldId id="413" r:id="rId13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bg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bg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bg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bg1"/>
        </a:solidFill>
        <a:latin typeface="Times New Roman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marcm" initials="m" lastIdx="20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clrMode="gray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3307" autoAdjust="0"/>
    <p:restoredTop sz="84848" autoAdjust="0"/>
  </p:normalViewPr>
  <p:slideViewPr>
    <p:cSldViewPr>
      <p:cViewPr varScale="1">
        <p:scale>
          <a:sx n="98" d="100"/>
          <a:sy n="98" d="100"/>
        </p:scale>
        <p:origin x="-1144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commentAuthors" Target="commentAuthors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AFD94-A88E-1543-B83C-0B657974FDBC}" type="datetimeFigureOut">
              <a:rPr lang="en-US" smtClean="0"/>
              <a:pPr/>
              <a:t>8/2/12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39D40C-04C1-E243-8626-EEEADD4472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640320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/>
            </a:lvl1pPr>
          </a:lstStyle>
          <a:p>
            <a:endParaRPr lang="en-US" dirty="0"/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95B88057-CC77-413D-93C3-7DF632D0CC40}" type="datetimeFigureOut">
              <a:rPr lang="en-US"/>
              <a:pPr/>
              <a:t>8/2/12</a:t>
            </a:fld>
            <a:endParaRPr lang="en-US" dirty="0"/>
          </a:p>
        </p:txBody>
      </p:sp>
      <p:sp>
        <p:nvSpPr>
          <p:cNvPr id="157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7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7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/>
            </a:lvl1pPr>
          </a:lstStyle>
          <a:p>
            <a:endParaRPr lang="en-US" dirty="0"/>
          </a:p>
        </p:txBody>
      </p:sp>
      <p:sp>
        <p:nvSpPr>
          <p:cNvPr id="157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4C61A924-9ED7-4EF5-8748-B8ECEBF21E2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242698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  <a:ea typeface="ＭＳ Ｐゴシック" charset="-128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7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7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7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7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7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7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7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7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defRPr sz="27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F53B8AC0-9B30-45A0-A5AE-D4F068AA3B4E}" type="slidenum">
              <a:rPr lang="en-US" sz="1200" b="0">
                <a:latin typeface="Times" charset="0"/>
              </a:rPr>
              <a:pPr/>
              <a:t>1</a:t>
            </a:fld>
            <a:endParaRPr lang="en-US" sz="1200" b="0" dirty="0">
              <a:latin typeface="Times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0B9355E-2FEC-ED46-BA9E-61678BA2C96A}" type="datetimeFigureOut">
              <a:rPr lang="en-US" smtClean="0"/>
              <a:pPr/>
              <a:t>8/2/12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E7CF9-DE22-FA4A-BF68-AFBB5CCEA6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6587648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12-07-03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CONFIDENTIAL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C1A1-C73A-5944-8DB1-55B6771E71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51140746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12-07-03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CONFIDENTIAL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C1A1-C73A-5944-8DB1-55B6771E71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14405784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C1A1-C73A-5944-8DB1-55B6771E71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8693283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E7CF9-DE22-FA4A-BF68-AFBB5CCEA6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8669067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C1A1-C73A-5944-8DB1-55B6771E71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8587876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C1A1-C73A-5944-8DB1-55B6771E71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7998607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C1A1-C73A-5944-8DB1-55B6771E71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3582843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C1A1-C73A-5944-8DB1-55B6771E71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497509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12-07-03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CONFIDENTIAL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C1A1-C73A-5944-8DB1-55B6771E71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03986434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12-07-03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CONFIDENTIAL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C1A1-C73A-5944-8DB1-55B6771E71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6703785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AC1A1-C73A-5944-8DB1-55B6771E71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21505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838" r:id="rId2"/>
    <p:sldLayoutId id="2147483839" r:id="rId3"/>
    <p:sldLayoutId id="2147483840" r:id="rId4"/>
    <p:sldLayoutId id="2147483841" r:id="rId5"/>
    <p:sldLayoutId id="2147483842" r:id="rId6"/>
    <p:sldLayoutId id="2147483843" r:id="rId7"/>
    <p:sldLayoutId id="2147483844" r:id="rId8"/>
    <p:sldLayoutId id="2147483845" r:id="rId9"/>
    <p:sldLayoutId id="2147483846" r:id="rId10"/>
    <p:sldLayoutId id="2147483847" r:id="rId11"/>
  </p:sldLayoutIdLst>
  <p:transition>
    <p:wipe dir="r"/>
  </p:transition>
  <p:timing>
    <p:tnLst>
      <p:par>
        <p:cTn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0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HOTK Token Draft Discussion </a:t>
            </a:r>
            <a:endParaRPr lang="en-US" dirty="0" smtClean="0">
              <a:ea typeface="ＭＳ Ｐゴシック" charset="-128"/>
            </a:endParaRPr>
          </a:p>
        </p:txBody>
      </p:sp>
      <p:sp>
        <p:nvSpPr>
          <p:cNvPr id="4099" name="Rectangle 31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spcBef>
                <a:spcPct val="0"/>
              </a:spcBef>
            </a:pPr>
            <a:endParaRPr lang="en-US" sz="1800" dirty="0" smtClean="0"/>
          </a:p>
          <a:p>
            <a:pPr>
              <a:spcBef>
                <a:spcPct val="0"/>
              </a:spcBef>
            </a:pPr>
            <a:r>
              <a:rPr lang="en-US" sz="1800" dirty="0" smtClean="0"/>
              <a:t>OAuth WG, IETF 84 Vancouver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3905888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1: TLS as Proof of Key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public client accesses a resource over TLS</a:t>
            </a:r>
          </a:p>
          <a:p>
            <a:pPr lvl="1"/>
            <a:r>
              <a:rPr lang="en-US" dirty="0" smtClean="0"/>
              <a:t>Original draft proposal from </a:t>
            </a:r>
            <a:r>
              <a:rPr lang="en-US" dirty="0" err="1" smtClean="0"/>
              <a:t>Hannes</a:t>
            </a:r>
            <a:endParaRPr lang="en-US" dirty="0" smtClean="0"/>
          </a:p>
          <a:p>
            <a:pPr lvl="1"/>
            <a:r>
              <a:rPr lang="en-US" dirty="0" smtClean="0"/>
              <a:t>Uses TLS as both two-way authentication and secure communication</a:t>
            </a:r>
          </a:p>
          <a:p>
            <a:pPr lvl="1"/>
            <a:r>
              <a:rPr lang="en-US" dirty="0" smtClean="0"/>
              <a:t>TLS itself is the </a:t>
            </a:r>
            <a:r>
              <a:rPr lang="en-US" dirty="0" err="1" smtClean="0"/>
              <a:t>HoK</a:t>
            </a:r>
            <a:r>
              <a:rPr lang="en-US" dirty="0" smtClean="0"/>
              <a:t> proof for access token</a:t>
            </a:r>
          </a:p>
          <a:p>
            <a:pPr lvl="1"/>
            <a:r>
              <a:rPr lang="en-US" dirty="0" smtClean="0"/>
              <a:t>Easy for mobile clients to use</a:t>
            </a:r>
          </a:p>
          <a:p>
            <a:pPr lvl="1"/>
            <a:r>
              <a:rPr lang="en-US" dirty="0" smtClean="0"/>
              <a:t>For confidential clients connection pooling may be a challenge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0B9355E-2FEC-ED46-BA9E-61678BA2C96A}" type="datetimeFigureOut">
              <a:rPr lang="en-US" smtClean="0"/>
              <a:pPr/>
              <a:t>8/2/12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E7CF9-DE22-FA4A-BF68-AFBB5CCEA6B4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9466272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2: Separate TLS / Key Proof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Intended for confidential clients accessing resources with many tokens.</a:t>
            </a:r>
          </a:p>
          <a:p>
            <a:r>
              <a:rPr lang="en-US" dirty="0" smtClean="0"/>
              <a:t>TLS channel is established as either one-way or two-way</a:t>
            </a:r>
          </a:p>
          <a:p>
            <a:pPr lvl="1"/>
            <a:r>
              <a:rPr lang="en-US" dirty="0" smtClean="0"/>
              <a:t>Potentially based on client app private key</a:t>
            </a:r>
          </a:p>
          <a:p>
            <a:r>
              <a:rPr lang="en-US" dirty="0" smtClean="0"/>
              <a:t>TLS not altered per token.</a:t>
            </a:r>
          </a:p>
          <a:p>
            <a:r>
              <a:rPr lang="en-US" dirty="0" smtClean="0"/>
              <a:t>Separate token proof is used within authentication header</a:t>
            </a:r>
          </a:p>
          <a:p>
            <a:r>
              <a:rPr lang="en-US" dirty="0" smtClean="0"/>
              <a:t>Works for TLS terminating at load balancers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12-07-03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CONFIDENTIAL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C1A1-C73A-5944-8DB1-55B6771E71C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868501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3: Non-Secure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TLS is not used</a:t>
            </a:r>
          </a:p>
          <a:p>
            <a:r>
              <a:rPr lang="en-US" dirty="0" smtClean="0"/>
              <a:t>Token Proof used to both protect token and validate client right to use</a:t>
            </a:r>
          </a:p>
          <a:p>
            <a:r>
              <a:rPr lang="en-US" dirty="0" smtClean="0"/>
              <a:t>Provides marginal improvement over browser scenarios using unprotected cookies or basic authentication credentials</a:t>
            </a:r>
          </a:p>
          <a:p>
            <a:r>
              <a:rPr lang="en-US" dirty="0" smtClean="0"/>
              <a:t>A simple variation (no-TLS) of Case 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12-07-03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CONFIDENTIAL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C1A1-C73A-5944-8DB1-55B6771E71C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2477712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John Bradley</a:t>
            </a:r>
          </a:p>
          <a:p>
            <a:r>
              <a:rPr lang="en-US" dirty="0" smtClean="0"/>
              <a:t>Brian Campbell</a:t>
            </a:r>
          </a:p>
          <a:p>
            <a:r>
              <a:rPr lang="en-US" dirty="0" smtClean="0"/>
              <a:t>Phil Hunt</a:t>
            </a:r>
          </a:p>
          <a:p>
            <a:r>
              <a:rPr lang="en-US" dirty="0" smtClean="0"/>
              <a:t>Leif Johansson</a:t>
            </a:r>
          </a:p>
          <a:p>
            <a:r>
              <a:rPr lang="en-US" dirty="0" smtClean="0"/>
              <a:t>Mike Jones</a:t>
            </a:r>
          </a:p>
          <a:p>
            <a:r>
              <a:rPr lang="en-US" dirty="0" smtClean="0"/>
              <a:t>Lucy Lynch</a:t>
            </a:r>
          </a:p>
          <a:p>
            <a:r>
              <a:rPr lang="en-US" dirty="0" smtClean="0"/>
              <a:t>Tony </a:t>
            </a:r>
            <a:r>
              <a:rPr lang="en-US" dirty="0" err="1" smtClean="0"/>
              <a:t>Nadalin</a:t>
            </a:r>
            <a:endParaRPr lang="en-US" dirty="0" smtClean="0"/>
          </a:p>
          <a:p>
            <a:r>
              <a:rPr lang="en-US" dirty="0" err="1" smtClean="0"/>
              <a:t>Klaas</a:t>
            </a:r>
            <a:r>
              <a:rPr lang="en-US" dirty="0" smtClean="0"/>
              <a:t> </a:t>
            </a:r>
            <a:r>
              <a:rPr lang="en-US" dirty="0" err="1" smtClean="0"/>
              <a:t>Wierenga</a:t>
            </a:r>
            <a:endParaRPr lang="en-US" dirty="0" smtClean="0"/>
          </a:p>
          <a:p>
            <a:r>
              <a:rPr lang="en-US" dirty="0" err="1" smtClean="0"/>
              <a:t>Hannes</a:t>
            </a:r>
            <a:r>
              <a:rPr lang="en-US" dirty="0" smtClean="0"/>
              <a:t> </a:t>
            </a:r>
            <a:r>
              <a:rPr lang="en-US" dirty="0" err="1" smtClean="0"/>
              <a:t>Tschofenig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12-07-03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CONFIDENTIAL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C1A1-C73A-5944-8DB1-55B6771E71C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3410921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98386"/>
            <a:ext cx="7537450" cy="4697614"/>
          </a:xfrm>
        </p:spPr>
        <p:txBody>
          <a:bodyPr/>
          <a:lstStyle/>
          <a:p>
            <a:r>
              <a:rPr lang="en-US" sz="2800" dirty="0" smtClean="0"/>
              <a:t>OAuth2 provides a number of flows to enable a client application to obtain "authorization" to access a resource in the form of a token</a:t>
            </a:r>
          </a:p>
          <a:p>
            <a:r>
              <a:rPr lang="en-US" sz="2800" dirty="0" smtClean="0"/>
              <a:t>There are a number of risks to client and server that are exposed when using bearer tokens.</a:t>
            </a:r>
          </a:p>
          <a:p>
            <a:r>
              <a:rPr lang="en-US" sz="2800" dirty="0" smtClean="0"/>
              <a:t>Desire is to have some sort of "proof" token which validates client right to use.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12-07-03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CONFIDENTIAL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C1A1-C73A-5944-8DB1-55B6771E71C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3644971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Assumptions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43000"/>
            <a:ext cx="7537450" cy="4697614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Trust</a:t>
            </a:r>
          </a:p>
          <a:p>
            <a:pPr lvl="1"/>
            <a:r>
              <a:rPr lang="en-US" sz="2400" dirty="0" smtClean="0"/>
              <a:t>Tokens don't need to prove trust</a:t>
            </a:r>
          </a:p>
          <a:p>
            <a:pPr lvl="2"/>
            <a:r>
              <a:rPr lang="en-US" sz="2400" dirty="0" smtClean="0"/>
              <a:t>Clients usually issued client identifiers by the resource site (out-of-band)</a:t>
            </a:r>
          </a:p>
          <a:p>
            <a:pPr lvl="1"/>
            <a:r>
              <a:rPr lang="en-US" sz="2400" dirty="0" smtClean="0"/>
              <a:t>Trust evaluated during token request flows</a:t>
            </a:r>
            <a:endParaRPr lang="en-US" sz="2900" dirty="0" smtClean="0"/>
          </a:p>
          <a:p>
            <a:r>
              <a:rPr lang="en-US" sz="2800" dirty="0" smtClean="0"/>
              <a:t>Classic Authentication</a:t>
            </a:r>
          </a:p>
          <a:p>
            <a:pPr lvl="1"/>
            <a:r>
              <a:rPr lang="en-US" sz="2400" dirty="0" smtClean="0"/>
              <a:t>Previously established in 2 &amp; 3 leg flows</a:t>
            </a:r>
          </a:p>
          <a:p>
            <a:pPr lvl="1"/>
            <a:endParaRPr lang="en-US" sz="2400" dirty="0"/>
          </a:p>
          <a:p>
            <a:r>
              <a:rPr lang="en-US" dirty="0" smtClean="0"/>
              <a:t>Solution does not have to be broad</a:t>
            </a:r>
          </a:p>
          <a:p>
            <a:pPr lvl="1"/>
            <a:r>
              <a:rPr lang="en-US" dirty="0" smtClean="0"/>
              <a:t>Simple 'proof' of possession beyond simple possession is needed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12-07-03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CONFIDENTIAL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C1A1-C73A-5944-8DB1-55B6771E71C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138426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Is the wielder of a token is the same entity that received the token?</a:t>
            </a:r>
          </a:p>
          <a:p>
            <a:pPr lvl="1"/>
            <a:r>
              <a:rPr lang="en-US" dirty="0"/>
              <a:t>In public client cases, we want to confirm the instance of the client is the same</a:t>
            </a:r>
            <a:r>
              <a:rPr lang="en-US" dirty="0" smtClean="0"/>
              <a:t>.</a:t>
            </a:r>
          </a:p>
          <a:p>
            <a:r>
              <a:rPr lang="en-US" dirty="0" smtClean="0"/>
              <a:t>Token </a:t>
            </a:r>
            <a:r>
              <a:rPr lang="en-US" dirty="0" err="1" smtClean="0"/>
              <a:t>Mis</a:t>
            </a:r>
            <a:r>
              <a:rPr lang="en-US" dirty="0" smtClean="0"/>
              <a:t>-appropriation</a:t>
            </a:r>
            <a:endParaRPr lang="en-US" dirty="0"/>
          </a:p>
          <a:p>
            <a:pPr lvl="1"/>
            <a:r>
              <a:rPr lang="en-US" dirty="0"/>
              <a:t>Attack on Client – sites obtaining bearer tokens as proof of authentication become subject to attack (Facebook Graph Attack)</a:t>
            </a:r>
          </a:p>
          <a:p>
            <a:pPr lvl="1"/>
            <a:r>
              <a:rPr lang="en-US" dirty="0"/>
              <a:t>Attack on Resource – using a stolen token to access a protected resource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Examples: Cloning of device, bad proxy</a:t>
            </a:r>
            <a:endParaRPr lang="en-US" dirty="0"/>
          </a:p>
          <a:p>
            <a:endParaRPr lang="en-US" dirty="0" smtClean="0"/>
          </a:p>
          <a:p>
            <a:pPr marL="455612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12-07-03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CONFIDENTIAL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C1A1-C73A-5944-8DB1-55B6771E71C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3816580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Threats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TLS</a:t>
            </a:r>
          </a:p>
          <a:p>
            <a:pPr lvl="1"/>
            <a:r>
              <a:rPr lang="en-US" dirty="0" smtClean="0"/>
              <a:t>PKIX not always preventing MITM through </a:t>
            </a:r>
            <a:r>
              <a:rPr lang="en-US" dirty="0" err="1" smtClean="0"/>
              <a:t>mis</a:t>
            </a:r>
            <a:r>
              <a:rPr lang="en-US" dirty="0" smtClean="0"/>
              <a:t>-configuration</a:t>
            </a:r>
          </a:p>
          <a:p>
            <a:pPr lvl="2"/>
            <a:r>
              <a:rPr lang="en-US" dirty="0" smtClean="0"/>
              <a:t>Is this a OAuth token issue?  or TLS?</a:t>
            </a:r>
          </a:p>
          <a:p>
            <a:pPr lvl="2"/>
            <a:r>
              <a:rPr lang="en-US" dirty="0" smtClean="0"/>
              <a:t>Nice if we could address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12-07-03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CONFIDENTIAL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C1A1-C73A-5944-8DB1-55B6771E71C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9804778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TLS</a:t>
            </a:r>
          </a:p>
          <a:p>
            <a:pPr lvl="1"/>
            <a:r>
              <a:rPr lang="en-US" dirty="0" smtClean="0"/>
              <a:t>Some services don't need TLS. </a:t>
            </a:r>
          </a:p>
          <a:p>
            <a:pPr lvl="1"/>
            <a:r>
              <a:rPr lang="en-US" dirty="0" smtClean="0"/>
              <a:t>But credential should still be secured.</a:t>
            </a:r>
          </a:p>
          <a:p>
            <a:pPr lvl="1"/>
            <a:r>
              <a:rPr lang="en-US" dirty="0" smtClean="0"/>
              <a:t>TLS does not always terminate at resource</a:t>
            </a:r>
          </a:p>
          <a:p>
            <a:pPr lvl="1"/>
            <a:r>
              <a:rPr lang="en-US" dirty="0" smtClean="0"/>
              <a:t>Secure network traffic may not be encrypted</a:t>
            </a:r>
          </a:p>
          <a:p>
            <a:pPr lvl="1"/>
            <a:r>
              <a:rPr lang="en-US" dirty="0" smtClean="0"/>
              <a:t>Can OOB-TLS switch ephemeral keys quickly</a:t>
            </a:r>
          </a:p>
          <a:p>
            <a:pPr lvl="2"/>
            <a:r>
              <a:rPr lang="en-US" dirty="0" smtClean="0"/>
              <a:t>What is impact on connection pooling if used?</a:t>
            </a:r>
          </a:p>
          <a:p>
            <a:r>
              <a:rPr lang="en-US" dirty="0" smtClean="0"/>
              <a:t>Replay attacks</a:t>
            </a:r>
          </a:p>
          <a:p>
            <a:pPr lvl="1"/>
            <a:r>
              <a:rPr lang="en-US" dirty="0" smtClean="0"/>
              <a:t>REST services may be more subject to URL sniffing and replay attacks</a:t>
            </a:r>
          </a:p>
          <a:p>
            <a:pPr lvl="1"/>
            <a:r>
              <a:rPr lang="en-US" dirty="0" smtClean="0">
                <a:sym typeface="Wingdings"/>
              </a:rPr>
              <a:t>Group felt this was low-priority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12-07-03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CONFIDENTIAL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C1A1-C73A-5944-8DB1-55B6771E71C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5729729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Should </a:t>
            </a:r>
            <a:r>
              <a:rPr lang="en-US" dirty="0" err="1" smtClean="0"/>
              <a:t>HoK</a:t>
            </a:r>
            <a:r>
              <a:rPr lang="en-US" dirty="0" smtClean="0"/>
              <a:t> proposal validate the client and the server?</a:t>
            </a:r>
          </a:p>
          <a:p>
            <a:pPr lvl="1"/>
            <a:r>
              <a:rPr lang="en-US" dirty="0" smtClean="0"/>
              <a:t>Conclusion was that TLS should be used for validating server (low-level authentication)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12-07-03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CONFIDENTIAL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C1A1-C73A-5944-8DB1-55B6771E71C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0718483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Cases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12-07-03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0" y="640080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CONFIDENTIAL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416675"/>
            <a:ext cx="2286000" cy="365125"/>
          </a:xfrm>
        </p:spPr>
        <p:txBody>
          <a:bodyPr/>
          <a:lstStyle/>
          <a:p>
            <a:fld id="{957AC1A1-C73A-5944-8DB1-55B6771E71C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4531833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26587</TotalTime>
  <Words>593</Words>
  <Application>Microsoft Macintosh PowerPoint</Application>
  <PresentationFormat>On-screen Show (4:3)</PresentationFormat>
  <Paragraphs>107</Paragraphs>
  <Slides>12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HOTK Token Draft Discussion </vt:lpstr>
      <vt:lpstr>Acknowledgements</vt:lpstr>
      <vt:lpstr>Introduction</vt:lpstr>
      <vt:lpstr>Assumptions</vt:lpstr>
      <vt:lpstr>Primary Problems</vt:lpstr>
      <vt:lpstr>Other Threats</vt:lpstr>
      <vt:lpstr>Issues</vt:lpstr>
      <vt:lpstr>Discussion</vt:lpstr>
      <vt:lpstr>3 Cases </vt:lpstr>
      <vt:lpstr>Case 1: TLS as Proof of Key</vt:lpstr>
      <vt:lpstr>Case 2: Separate TLS / Key Proof</vt:lpstr>
      <vt:lpstr>Case 3: Non-Secure Resources</vt:lpstr>
    </vt:vector>
  </TitlesOfParts>
  <Manager/>
  <Company>Oracle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HoTK Token Discussion IETF84</dc:title>
  <dc:subject/>
  <dc:creator>Phil Hunt</dc:creator>
  <cp:keywords/>
  <dc:description/>
  <cp:lastModifiedBy>Hannes Tschofenig</cp:lastModifiedBy>
  <cp:revision>1800</cp:revision>
  <cp:lastPrinted>2012-06-26T17:18:45Z</cp:lastPrinted>
  <dcterms:created xsi:type="dcterms:W3CDTF">2012-08-02T17:09:17Z</dcterms:created>
  <dcterms:modified xsi:type="dcterms:W3CDTF">2012-08-02T17:11:50Z</dcterms:modified>
  <cp:category/>
</cp:coreProperties>
</file>