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</p:sldMasterIdLst>
  <p:notesMasterIdLst>
    <p:notesMasterId r:id="rId18"/>
  </p:notesMasterIdLst>
  <p:sldIdLst>
    <p:sldId id="304" r:id="rId2"/>
    <p:sldId id="311" r:id="rId3"/>
    <p:sldId id="345" r:id="rId4"/>
    <p:sldId id="356" r:id="rId5"/>
    <p:sldId id="321" r:id="rId6"/>
    <p:sldId id="351" r:id="rId7"/>
    <p:sldId id="341" r:id="rId8"/>
    <p:sldId id="357" r:id="rId9"/>
    <p:sldId id="358" r:id="rId10"/>
    <p:sldId id="354" r:id="rId11"/>
    <p:sldId id="355" r:id="rId12"/>
    <p:sldId id="303" r:id="rId13"/>
    <p:sldId id="350" r:id="rId14"/>
    <p:sldId id="352" r:id="rId15"/>
    <p:sldId id="353" r:id="rId16"/>
    <p:sldId id="348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ubir Das" initials="sdas" lastIdx="1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2D3B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77" autoAdjust="0"/>
    <p:restoredTop sz="86522" autoAdjust="0"/>
  </p:normalViewPr>
  <p:slideViewPr>
    <p:cSldViewPr>
      <p:cViewPr varScale="1">
        <p:scale>
          <a:sx n="79" d="100"/>
          <a:sy n="79" d="100"/>
        </p:scale>
        <p:origin x="-110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70" y="1683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26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7DF75B51-768B-4D90-AD0E-34BE2B2631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1772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8736A-DC4D-484B-BCE3-4FC1068E96B5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8736A-DC4D-484B-BCE3-4FC1068E96B5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8736A-DC4D-484B-BCE3-4FC1068E96B5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8736A-DC4D-484B-BCE3-4FC1068E96B5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8736A-DC4D-484B-BCE3-4FC1068E96B5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8736A-DC4D-484B-BCE3-4FC1068E96B5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8736A-DC4D-484B-BCE3-4FC1068E96B5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8736A-DC4D-484B-BCE3-4FC1068E96B5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8736A-DC4D-484B-BCE3-4FC1068E96B5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8736A-DC4D-484B-BCE3-4FC1068E96B5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8736A-DC4D-484B-BCE3-4FC1068E96B5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8736A-DC4D-484B-BCE3-4FC1068E96B5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8736A-DC4D-484B-BCE3-4FC1068E96B5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8736A-DC4D-484B-BCE3-4FC1068E96B5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5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pic>
        <p:nvPicPr>
          <p:cNvPr id="6" name="Picture 41" descr="ietf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29718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1F0DD83-68F9-46C2-9DB0-78C9B0C342B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1CFC7-1870-4AB2-8533-234CB39C50C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B456F9-A066-41EC-BF81-DD42D5FACACC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07323-997D-4A35-902A-93CDB0888E8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2"/>
          </p:nvPr>
        </p:nvSpPr>
        <p:spPr>
          <a:xfrm>
            <a:off x="747233" y="1270000"/>
            <a:ext cx="7955221" cy="494145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3"/>
          </p:nvPr>
        </p:nvSpPr>
        <p:spPr>
          <a:xfrm>
            <a:off x="6553200" y="6248400"/>
            <a:ext cx="21336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07323-997D-4A35-902A-93CDB0888E8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B6E77-E0DC-49FD-AF36-ED9E4572052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90560A-94D1-41F9-8429-F613A16EB33C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CA52F-F975-4597-A392-6555620A705C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F452B6-0278-4A81-BCD1-FB3BAEC0A81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977020-84F8-4D5A-B659-2AF598D815B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45047C-F5F2-46DF-9B73-DD50F5B322F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216B67-4FBE-4DEA-837A-ACAB0605B47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CBBA78-4868-4398-AD23-39C51615C7E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7391400" y="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6858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latin typeface="Arial" charset="0"/>
              </a:defRPr>
            </a:lvl1pPr>
          </a:lstStyle>
          <a:p>
            <a:pPr>
              <a:defRPr/>
            </a:pPr>
            <a:fld id="{D19BB9DF-5D52-4F36-BB88-5D796EABAA4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pic>
        <p:nvPicPr>
          <p:cNvPr id="1032" name="Picture 40" descr="ietflogo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391400" y="2286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79" r:id="rId2"/>
    <p:sldLayoutId id="2147483678" r:id="rId3"/>
    <p:sldLayoutId id="2147483677" r:id="rId4"/>
    <p:sldLayoutId id="2147483676" r:id="rId5"/>
    <p:sldLayoutId id="2147483675" r:id="rId6"/>
    <p:sldLayoutId id="2147483674" r:id="rId7"/>
    <p:sldLayoutId id="2147483673" r:id="rId8"/>
    <p:sldLayoutId id="2147483672" r:id="rId9"/>
    <p:sldLayoutId id="2147483671" r:id="rId10"/>
    <p:sldLayoutId id="2147483670" r:id="rId11"/>
    <p:sldLayoutId id="2147483669" r:id="rId12"/>
    <p:sldLayoutId id="2147483681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gcnetwork.net/node/1829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PAWS WG</a:t>
            </a:r>
            <a:br>
              <a:rPr lang="en-US" dirty="0" smtClean="0"/>
            </a:br>
            <a:r>
              <a:rPr lang="en-US" dirty="0" smtClean="0"/>
              <a:t>IETF-84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2971800"/>
            <a:ext cx="7010400" cy="3505200"/>
          </a:xfrm>
        </p:spPr>
        <p:txBody>
          <a:bodyPr/>
          <a:lstStyle/>
          <a:p>
            <a:r>
              <a:rPr lang="en-GB" sz="2800" dirty="0" smtClean="0"/>
              <a:t>Device to Database Protocol for White Space</a:t>
            </a:r>
          </a:p>
          <a:p>
            <a:r>
              <a:rPr lang="en-GB" sz="2800" dirty="0" smtClean="0"/>
              <a:t>&lt;draft-das-paws-protocol-02.txt&gt;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July, 2012</a:t>
            </a:r>
          </a:p>
          <a:p>
            <a:pPr eaLnBrk="1" hangingPunct="1">
              <a:lnSpc>
                <a:spcPct val="90000"/>
              </a:lnSpc>
            </a:pPr>
            <a:endParaRPr lang="en-US" sz="2200" dirty="0" smtClean="0"/>
          </a:p>
          <a:p>
            <a:pPr eaLnBrk="1" hangingPunct="1">
              <a:lnSpc>
                <a:spcPct val="90000"/>
              </a:lnSpc>
            </a:pPr>
            <a:r>
              <a:rPr lang="en-US" sz="2200" dirty="0" smtClean="0"/>
              <a:t>Subir Das, John Malyar, Don Joslyn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401197" cy="900545"/>
          </a:xfrm>
        </p:spPr>
        <p:txBody>
          <a:bodyPr/>
          <a:lstStyle/>
          <a:p>
            <a:r>
              <a:rPr lang="en-US" sz="3200" dirty="0" smtClean="0"/>
              <a:t>Message Encoding with JSON: Example 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04800" y="1219200"/>
            <a:ext cx="4038600" cy="5334000"/>
          </a:xfrm>
        </p:spPr>
        <p:txBody>
          <a:bodyPr/>
          <a:lstStyle/>
          <a:p>
            <a:r>
              <a:rPr lang="en-US" sz="1800" dirty="0" smtClean="0"/>
              <a:t>AVAIL-CHAN-REQ</a:t>
            </a:r>
          </a:p>
          <a:p>
            <a:pPr lvl="1">
              <a:buNone/>
            </a:pPr>
            <a:r>
              <a:rPr lang="en-US" sz="1000" dirty="0" smtClean="0"/>
              <a:t>POST/AVAIL-CHAN-REQ HTTPS/1.1</a:t>
            </a:r>
          </a:p>
          <a:p>
            <a:pPr lvl="1">
              <a:buNone/>
            </a:pPr>
            <a:r>
              <a:rPr lang="en-US" sz="1000" dirty="0" smtClean="0"/>
              <a:t>Host:WSP.example.com:443</a:t>
            </a:r>
          </a:p>
          <a:p>
            <a:pPr lvl="1">
              <a:buNone/>
            </a:pPr>
            <a:r>
              <a:rPr lang="en-US" sz="1000" dirty="0" smtClean="0"/>
              <a:t>Content-Type:application/PAWS+json; charset=utf-8</a:t>
            </a:r>
          </a:p>
          <a:p>
            <a:pPr lvl="1">
              <a:buNone/>
            </a:pPr>
            <a:r>
              <a:rPr lang="en-US" sz="1000" dirty="0" smtClean="0"/>
              <a:t>content length: XX</a:t>
            </a:r>
          </a:p>
          <a:p>
            <a:pPr lvl="1">
              <a:buNone/>
            </a:pPr>
            <a:r>
              <a:rPr lang="en-US" sz="1000" dirty="0" smtClean="0"/>
              <a:t> {</a:t>
            </a:r>
          </a:p>
          <a:p>
            <a:pPr lvl="1">
              <a:buNone/>
            </a:pPr>
            <a:r>
              <a:rPr lang="en-US" sz="1000" dirty="0" smtClean="0"/>
              <a:t>"Protoversion": "1.0",</a:t>
            </a:r>
          </a:p>
          <a:p>
            <a:pPr lvl="1">
              <a:buNone/>
            </a:pPr>
            <a:r>
              <a:rPr lang="en-US" sz="1000" dirty="0" smtClean="0"/>
              <a:t>"messagetype": "AVAIL_CHAN_REQ",</a:t>
            </a:r>
          </a:p>
          <a:p>
            <a:pPr lvl="1">
              <a:buNone/>
            </a:pPr>
            <a:r>
              <a:rPr lang="en-US" sz="1000" dirty="0" smtClean="0"/>
              <a:t>"Authority": "US",</a:t>
            </a:r>
          </a:p>
          <a:p>
            <a:pPr lvl="1">
              <a:buNone/>
            </a:pPr>
            <a:r>
              <a:rPr lang="en-US" sz="1000" dirty="0" smtClean="0"/>
              <a:t>"Devicetype": "F",</a:t>
            </a:r>
          </a:p>
          <a:p>
            <a:pPr lvl="1">
              <a:buNone/>
            </a:pPr>
            <a:r>
              <a:rPr lang="en-US" sz="1000" dirty="0" smtClean="0"/>
              <a:t>"Deviceidentity": "TTT1234",</a:t>
            </a:r>
          </a:p>
          <a:p>
            <a:pPr lvl="1">
              <a:buNone/>
            </a:pPr>
            <a:r>
              <a:rPr lang="en-US" sz="1000" dirty="0" smtClean="0"/>
              <a:t>"Deviceserialno": "01AB23CD45EF",</a:t>
            </a:r>
          </a:p>
          <a:p>
            <a:pPr lvl="1">
              <a:buNone/>
            </a:pPr>
            <a:r>
              <a:rPr lang="en-US" sz="1000" dirty="0" smtClean="0"/>
              <a:t>"Latttitude": "40.5414",</a:t>
            </a:r>
          </a:p>
          <a:p>
            <a:pPr lvl="1">
              <a:buNone/>
            </a:pPr>
            <a:r>
              <a:rPr lang="en-US" sz="1000" dirty="0" smtClean="0"/>
              <a:t>"Longitude": "-74.4750"</a:t>
            </a:r>
          </a:p>
          <a:p>
            <a:pPr lvl="1">
              <a:buNone/>
            </a:pPr>
            <a:r>
              <a:rPr lang="en-US" sz="1000" dirty="0" smtClean="0"/>
              <a:t>"Locuncertainty": "2",</a:t>
            </a:r>
          </a:p>
          <a:p>
            <a:pPr lvl="1">
              <a:buNone/>
            </a:pPr>
            <a:r>
              <a:rPr lang="en-US" sz="1000" dirty="0" smtClean="0"/>
              <a:t>"LocConfidence": "95",</a:t>
            </a:r>
          </a:p>
          <a:p>
            <a:pPr lvl="1">
              <a:buNone/>
            </a:pPr>
            <a:r>
              <a:rPr lang="en-US" sz="1000" dirty="0" smtClean="0"/>
              <a:t>"HAGL: " 25",</a:t>
            </a:r>
          </a:p>
          <a:p>
            <a:pPr lvl="1">
              <a:buNone/>
            </a:pPr>
            <a:r>
              <a:rPr lang="en-US" sz="1000" dirty="0" smtClean="0"/>
              <a:t>"HAGLuncertainty": "1",</a:t>
            </a:r>
          </a:p>
          <a:p>
            <a:pPr lvl="1">
              <a:buNone/>
            </a:pPr>
            <a:r>
              <a:rPr lang="en-US" sz="1000" dirty="0" smtClean="0"/>
              <a:t>"Antennatype":"MM",</a:t>
            </a:r>
          </a:p>
          <a:p>
            <a:pPr lvl="1">
              <a:buNone/>
            </a:pPr>
            <a:r>
              <a:rPr lang="en-US" sz="1000" dirty="0" smtClean="0"/>
              <a:t>"Geolocationcode":"DEFAULT",</a:t>
            </a:r>
          </a:p>
          <a:p>
            <a:pPr lvl="1">
              <a:buNone/>
            </a:pPr>
            <a:r>
              <a:rPr lang="en-US" sz="1000" dirty="0" smtClean="0"/>
              <a:t>"Requesttype":"allchannels",</a:t>
            </a:r>
          </a:p>
          <a:p>
            <a:pPr lvl="1">
              <a:buNone/>
            </a:pPr>
            <a:r>
              <a:rPr lang="en-US" sz="1000" dirty="0" smtClean="0"/>
              <a:t>"Authscheme": "DIGEST",</a:t>
            </a:r>
          </a:p>
          <a:p>
            <a:pPr lvl="1">
              <a:buNone/>
            </a:pPr>
            <a:r>
              <a:rPr lang="en-US" sz="1000" dirty="0" smtClean="0"/>
              <a:t>"Realm":"PAWS-DDI",</a:t>
            </a:r>
          </a:p>
          <a:p>
            <a:pPr lvl="1">
              <a:buNone/>
            </a:pPr>
            <a:r>
              <a:rPr lang="en-US" sz="1000" dirty="0" smtClean="0"/>
              <a:t>"Nonce": "7b52009b64fd0a2a49e6d8a939753077792b0554"</a:t>
            </a:r>
          </a:p>
          <a:p>
            <a:pPr lvl="1">
              <a:buNone/>
            </a:pPr>
            <a:r>
              <a:rPr lang="en-US" sz="1000" dirty="0" smtClean="0"/>
              <a:t>"Cnonce":"bd307a3ec329e10a2cff8fb87480823da114f8f4",</a:t>
            </a:r>
          </a:p>
          <a:p>
            <a:pPr lvl="1">
              <a:buNone/>
            </a:pPr>
            <a:r>
              <a:rPr lang="en-US" sz="1000" dirty="0" smtClean="0"/>
              <a:t>"qop": "auth"</a:t>
            </a:r>
          </a:p>
          <a:p>
            <a:pPr lvl="1">
              <a:buNone/>
            </a:pPr>
            <a:r>
              <a:rPr lang="en-US" sz="1000" dirty="0" smtClean="0"/>
              <a:t>"resp": "4dfb972d427b4100c821d53b8bea9b2c33b74a7e",</a:t>
            </a:r>
          </a:p>
          <a:p>
            <a:pPr lvl="1">
              <a:buNone/>
            </a:pPr>
            <a:r>
              <a:rPr lang="en-US" sz="1000" dirty="0" smtClean="0"/>
              <a:t>}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16D07323-997D-4A35-902A-93CDB0888E89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  <p:sp>
        <p:nvSpPr>
          <p:cNvPr id="5" name="Text Placeholder 2"/>
          <p:cNvSpPr txBox="1">
            <a:spLocks/>
          </p:cNvSpPr>
          <p:nvPr/>
        </p:nvSpPr>
        <p:spPr bwMode="auto">
          <a:xfrm>
            <a:off x="4648200" y="1295400"/>
            <a:ext cx="40386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AVAIL-CHAN-RESP</a:t>
            </a:r>
          </a:p>
          <a:p>
            <a:r>
              <a:rPr lang="en-US" sz="1000" dirty="0" smtClean="0"/>
              <a:t>POST/AVAIL-CHAN-RESP HTTPS/1.1 200 OK</a:t>
            </a:r>
          </a:p>
          <a:p>
            <a:r>
              <a:rPr lang="en-US" sz="1000" dirty="0" smtClean="0"/>
              <a:t>Server: Example PAWS</a:t>
            </a:r>
          </a:p>
          <a:p>
            <a:r>
              <a:rPr lang="en-US" sz="1000" dirty="0" smtClean="0"/>
              <a:t>Date: Fri, 12 June 2012 06:24:27 GMT</a:t>
            </a:r>
          </a:p>
          <a:p>
            <a:r>
              <a:rPr lang="da-DK" sz="1000" dirty="0" smtClean="0"/>
              <a:t>Expires: Fri, 12 June, June 2012, 20:30:00, GMT</a:t>
            </a:r>
          </a:p>
          <a:p>
            <a:r>
              <a:rPr lang="en-US" sz="1000" dirty="0" smtClean="0"/>
              <a:t>Cache-control : private</a:t>
            </a:r>
          </a:p>
          <a:p>
            <a:r>
              <a:rPr lang="en-US" sz="1000" dirty="0" smtClean="0"/>
              <a:t>Content-Type:application/PAWS+json; charset=utf-8</a:t>
            </a:r>
          </a:p>
          <a:p>
            <a:r>
              <a:rPr lang="en-US" sz="1000" dirty="0" smtClean="0"/>
              <a:t>content length: YY</a:t>
            </a:r>
          </a:p>
          <a:p>
            <a:r>
              <a:rPr lang="en-US" sz="1000" dirty="0" smtClean="0"/>
              <a:t>{</a:t>
            </a:r>
          </a:p>
          <a:p>
            <a:r>
              <a:rPr lang="en-US" sz="1000" dirty="0" smtClean="0"/>
              <a:t>"Protoversion": "1.0",</a:t>
            </a:r>
          </a:p>
          <a:p>
            <a:r>
              <a:rPr lang="en-US" sz="1000" dirty="0" smtClean="0"/>
              <a:t>"Messagetype": "AVAIL_CHAN_RESP",</a:t>
            </a:r>
          </a:p>
          <a:p>
            <a:r>
              <a:rPr lang="en-US" sz="1000" dirty="0" smtClean="0"/>
              <a:t>"Authority": "US",</a:t>
            </a:r>
          </a:p>
          <a:p>
            <a:r>
              <a:rPr lang="en-US" sz="1000" dirty="0" smtClean="0"/>
              <a:t>"Resultcode": "success", "Authscheme": "DIGEST",</a:t>
            </a:r>
          </a:p>
          <a:p>
            <a:r>
              <a:rPr lang="en-US" sz="1000" dirty="0" smtClean="0"/>
              <a:t>"Realm":"PAWS-DDI</a:t>
            </a:r>
          </a:p>
          <a:p>
            <a:r>
              <a:rPr lang="en-US" sz="1000" dirty="0" smtClean="0"/>
              <a:t>"Nonce": "7b52009b64fd0a2a49e6d8a939753077792b0554"}</a:t>
            </a:r>
          </a:p>
          <a:p>
            <a:r>
              <a:rPr lang="en-US" sz="1000" dirty="0" smtClean="0"/>
              <a:t>"qop": "auth",</a:t>
            </a:r>
          </a:p>
          <a:p>
            <a:r>
              <a:rPr lang="en-US" sz="1000" dirty="0" smtClean="0"/>
              <a:t>"Channellist": [</a:t>
            </a:r>
          </a:p>
          <a:p>
            <a:r>
              <a:rPr lang="en-US" sz="1000" dirty="0" smtClean="0"/>
              <a:t>{ "Channelno": 2,</a:t>
            </a:r>
          </a:p>
          <a:p>
            <a:r>
              <a:rPr lang="en-US" sz="1000" dirty="0" smtClean="0"/>
              <a:t>"Minfreq": 54,</a:t>
            </a:r>
          </a:p>
          <a:p>
            <a:r>
              <a:rPr lang="en-US" sz="1000" dirty="0" smtClean="0"/>
              <a:t>"Maxfreq": 60</a:t>
            </a:r>
          </a:p>
          <a:p>
            <a:r>
              <a:rPr lang="en-US" sz="1000" dirty="0" smtClean="0"/>
              <a:t>"MaxEIRP": 4000,</a:t>
            </a:r>
          </a:p>
          <a:p>
            <a:r>
              <a:rPr lang="en-US" sz="1000" dirty="0" smtClean="0"/>
              <a:t>"Datetime": "20120612T235959Z",</a:t>
            </a:r>
          </a:p>
          <a:p>
            <a:r>
              <a:rPr lang="en-US" sz="1000" dirty="0" smtClean="0"/>
              <a:t>"Duration": "1440, mins",</a:t>
            </a:r>
          </a:p>
          <a:p>
            <a:r>
              <a:rPr lang="en-US" sz="1000" dirty="0" smtClean="0"/>
              <a:t>"Availability": true.</a:t>
            </a:r>
          </a:p>
          <a:p>
            <a:r>
              <a:rPr lang="en-US" sz="1000" dirty="0" smtClean="0"/>
              <a:t>.</a:t>
            </a:r>
          </a:p>
          <a:p>
            <a:r>
              <a:rPr lang="en-US" sz="1000" dirty="0" smtClean="0"/>
              <a:t>.</a:t>
            </a:r>
          </a:p>
          <a:p>
            <a:r>
              <a:rPr lang="en-US" sz="1000" dirty="0" smtClean="0"/>
              <a:t> {</a:t>
            </a:r>
          </a:p>
          <a:p>
            <a:r>
              <a:rPr lang="en-US" sz="1000" dirty="0" smtClean="0"/>
              <a:t>"Channelno": 51,</a:t>
            </a:r>
          </a:p>
          <a:p>
            <a:r>
              <a:rPr lang="en-US" sz="1000" dirty="0" smtClean="0"/>
              <a:t>"Minfreq": 692,</a:t>
            </a:r>
          </a:p>
          <a:p>
            <a:r>
              <a:rPr lang="en-US" sz="1000" dirty="0" smtClean="0"/>
              <a:t>"Maxfreq": 698,</a:t>
            </a:r>
          </a:p>
          <a:p>
            <a:r>
              <a:rPr lang="en-US" sz="1000" dirty="0" smtClean="0"/>
              <a:t>"MaxEIRP": 4000,</a:t>
            </a:r>
          </a:p>
          <a:p>
            <a:r>
              <a:rPr lang="en-US" sz="1000" dirty="0" smtClean="0"/>
              <a:t>"Datetime": "20120612T120000Z",</a:t>
            </a:r>
          </a:p>
          <a:p>
            <a:r>
              <a:rPr lang="en-US" sz="1000" dirty="0" smtClean="0"/>
              <a:t>"Duration": "720, mins ",</a:t>
            </a:r>
          </a:p>
          <a:p>
            <a:r>
              <a:rPr lang="en-US" sz="1000" dirty="0" smtClean="0"/>
              <a:t>"Availability": true</a:t>
            </a:r>
          </a:p>
          <a:p>
            <a:r>
              <a:rPr lang="en-US" sz="1000" dirty="0" smtClean="0"/>
              <a:t>}</a:t>
            </a:r>
          </a:p>
          <a:p>
            <a:r>
              <a:rPr lang="en-US" sz="1000" dirty="0" smtClean="0"/>
              <a:t>	</a:t>
            </a:r>
          </a:p>
          <a:p>
            <a:r>
              <a:rPr lang="en-US" sz="1000" dirty="0" smtClean="0"/>
              <a:t>	</a:t>
            </a:r>
          </a:p>
          <a:p>
            <a:endParaRPr kumimoji="0" lang="en-US" sz="1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</a:pPr>
            <a:endParaRPr kumimoji="0" lang="en-US" sz="1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803" y="228600"/>
            <a:ext cx="8401197" cy="900545"/>
          </a:xfrm>
        </p:spPr>
        <p:txBody>
          <a:bodyPr/>
          <a:lstStyle/>
          <a:p>
            <a:r>
              <a:rPr lang="en-US" sz="3200" dirty="0" smtClean="0"/>
              <a:t>Next Steps/Considerations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57200" y="1524000"/>
            <a:ext cx="8454656" cy="5105400"/>
          </a:xfrm>
        </p:spPr>
        <p:txBody>
          <a:bodyPr/>
          <a:lstStyle/>
          <a:p>
            <a:r>
              <a:rPr lang="en-US" sz="2400" dirty="0" smtClean="0"/>
              <a:t>We have  received comments from several folks (Thanks to the reviewers!) such as,</a:t>
            </a:r>
          </a:p>
          <a:p>
            <a:pPr lvl="1"/>
            <a:r>
              <a:rPr lang="en-US" sz="2000" dirty="0" smtClean="0"/>
              <a:t>‘Channel number’ should be optional and frequency should be mandatory  </a:t>
            </a:r>
          </a:p>
          <a:p>
            <a:pPr lvl="1"/>
            <a:r>
              <a:rPr lang="en-US" sz="2000" dirty="0" smtClean="0"/>
              <a:t>Device authentication should be optional</a:t>
            </a:r>
          </a:p>
          <a:p>
            <a:pPr lvl="2"/>
            <a:r>
              <a:rPr lang="en-US" sz="1700" dirty="0" smtClean="0"/>
              <a:t>Device authentication may be performed by using cert where available</a:t>
            </a:r>
          </a:p>
          <a:p>
            <a:pPr lvl="1"/>
            <a:r>
              <a:rPr lang="en-US" sz="2000" dirty="0" smtClean="0"/>
              <a:t>Regulator specific attributes should be listed or profiled in the Appendix</a:t>
            </a:r>
          </a:p>
          <a:p>
            <a:pPr lvl="1"/>
            <a:r>
              <a:rPr lang="en-US" sz="2000" dirty="0" smtClean="0"/>
              <a:t>‘Device owner/operatorinfo’ may be represented using ‘vcard’ </a:t>
            </a:r>
          </a:p>
          <a:p>
            <a:pPr lvl="1"/>
            <a:r>
              <a:rPr lang="en-US" sz="2000" dirty="0" smtClean="0"/>
              <a:t>‘Channel/Frequency’ availability may be represented using ‘ical’</a:t>
            </a:r>
          </a:p>
          <a:p>
            <a:pPr>
              <a:buNone/>
            </a:pPr>
            <a:r>
              <a:rPr lang="en-US" sz="2400" dirty="0" smtClean="0"/>
              <a:t>    </a:t>
            </a:r>
          </a:p>
          <a:p>
            <a:pPr>
              <a:buNone/>
            </a:pPr>
            <a:r>
              <a:rPr lang="en-US" sz="2400" dirty="0" smtClean="0"/>
              <a:t>    Our goal is to discuss further and address them as appropriate in our next version </a:t>
            </a:r>
          </a:p>
          <a:p>
            <a:pPr lvl="1"/>
            <a:endParaRPr lang="en-US" sz="2000" dirty="0" smtClean="0"/>
          </a:p>
          <a:p>
            <a:pPr lvl="1">
              <a:buNone/>
            </a:pPr>
            <a:endParaRPr lang="en-US" sz="2000" dirty="0" smtClean="0"/>
          </a:p>
          <a:p>
            <a:pPr>
              <a:buNone/>
            </a:pP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16D07323-997D-4A35-902A-93CDB0888E89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pe01496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44813" y="1941513"/>
            <a:ext cx="2922587" cy="346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1758950" y="838200"/>
            <a:ext cx="5195888" cy="762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/>
            <a:r>
              <a:rPr lang="en-US" sz="4400" dirty="0">
                <a:solidFill>
                  <a:schemeClr val="tx2"/>
                </a:solidFill>
                <a:latin typeface="Times New Roman" pitchFamily="18" charset="0"/>
              </a:rPr>
              <a:t>Questions? Feedback?</a:t>
            </a:r>
          </a:p>
        </p:txBody>
      </p:sp>
      <p:pic>
        <p:nvPicPr>
          <p:cNvPr id="11270" name="Picture 6" descr="MCj0336103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2128006">
            <a:off x="5562600" y="5715000"/>
            <a:ext cx="590550" cy="595313"/>
          </a:xfrm>
          <a:prstGeom prst="rect">
            <a:avLst/>
          </a:prstGeom>
          <a:noFill/>
        </p:spPr>
      </p:pic>
      <p:pic>
        <p:nvPicPr>
          <p:cNvPr id="11271" name="Picture 7" descr="MCj0336103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21354979">
            <a:off x="4651375" y="5635625"/>
            <a:ext cx="590550" cy="595313"/>
          </a:xfrm>
          <a:prstGeom prst="rect">
            <a:avLst/>
          </a:prstGeom>
          <a:noFill/>
        </p:spPr>
      </p:pic>
      <p:pic>
        <p:nvPicPr>
          <p:cNvPr id="11274" name="Picture 10" descr="MCj0336103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1334622">
            <a:off x="6019800" y="5181600"/>
            <a:ext cx="590550" cy="595313"/>
          </a:xfrm>
          <a:prstGeom prst="rect">
            <a:avLst/>
          </a:prstGeom>
          <a:noFill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5047C-F5F2-46DF-9B73-DD50F5B322FB}" type="slidenum">
              <a:rPr lang="en-US" altLang="en-US" smtClean="0"/>
              <a:pPr>
                <a:defRPr/>
              </a:pPr>
              <a:t>12</a:t>
            </a:fld>
            <a:endParaRPr lang="en-US" alt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124200"/>
            <a:ext cx="8401197" cy="900545"/>
          </a:xfrm>
        </p:spPr>
        <p:txBody>
          <a:bodyPr/>
          <a:lstStyle/>
          <a:p>
            <a:r>
              <a:rPr lang="en-US" sz="3200" dirty="0" smtClean="0"/>
              <a:t>Backup Slides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16D07323-997D-4A35-902A-93CDB0888E89}" type="slidenum">
              <a:rPr lang="en-US" altLang="en-US" smtClean="0"/>
              <a:pPr>
                <a:defRPr/>
              </a:pPr>
              <a:t>13</a:t>
            </a:fld>
            <a:endParaRPr lang="en-US" alt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401197" cy="900545"/>
          </a:xfrm>
        </p:spPr>
        <p:txBody>
          <a:bodyPr/>
          <a:lstStyle/>
          <a:p>
            <a:r>
              <a:rPr lang="en-US" sz="3200" dirty="0" smtClean="0"/>
              <a:t>DB Query   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04800" y="1371600"/>
            <a:ext cx="8686800" cy="5105400"/>
          </a:xfrm>
        </p:spPr>
        <p:txBody>
          <a:bodyPr/>
          <a:lstStyle/>
          <a:p>
            <a:pPr lvl="1">
              <a:buNone/>
            </a:pPr>
            <a:endParaRPr lang="en-US" sz="2000" dirty="0" smtClean="0"/>
          </a:p>
          <a:p>
            <a:r>
              <a:rPr lang="en-US" sz="2400" dirty="0" smtClean="0"/>
              <a:t>Database query  and response are performed using AVAIL-CHAN-REQ, and AVAIL-CHAN-RESP messages. The purpose of the step is</a:t>
            </a:r>
          </a:p>
          <a:p>
            <a:pPr lvl="1"/>
            <a:r>
              <a:rPr lang="en-US" sz="2000" dirty="0" smtClean="0"/>
              <a:t>To query the WS database with the required parameters for obtaining WS channel/frequency information</a:t>
            </a:r>
          </a:p>
          <a:p>
            <a:pPr lvl="2"/>
            <a:r>
              <a:rPr lang="en-US" sz="1700" dirty="0" smtClean="0"/>
              <a:t>‘Devicelocation’,  and ‘Availablechannellist’ , data elements are  used for this purpose </a:t>
            </a:r>
            <a:endParaRPr lang="en-US" sz="2400" dirty="0" smtClean="0"/>
          </a:p>
          <a:p>
            <a:r>
              <a:rPr lang="en-US" sz="2400" dirty="0" smtClean="0"/>
              <a:t>Used channel/frequency notification and response are  performed using USE-CHAN-NOTIFY and USE-CHAN-RESP messages. The purpose of  this step is,  </a:t>
            </a:r>
          </a:p>
          <a:p>
            <a:pPr lvl="1"/>
            <a:r>
              <a:rPr lang="en-US" sz="2000" dirty="0" smtClean="0"/>
              <a:t>To notify the used channel/frequency information to the database </a:t>
            </a:r>
          </a:p>
          <a:p>
            <a:pPr lvl="2"/>
            <a:r>
              <a:rPr lang="en-US" sz="1700" dirty="0" smtClean="0"/>
              <a:t>‘Devicelocation’, and  ‘Usedchannellist’ data elements are  used for this purpose </a:t>
            </a:r>
          </a:p>
          <a:p>
            <a:pPr lvl="2"/>
            <a:endParaRPr lang="en-US" sz="17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16D07323-997D-4A35-902A-93CDB0888E89}" type="slidenum">
              <a:rPr lang="en-US" altLang="en-US" smtClean="0"/>
              <a:pPr>
                <a:defRPr/>
              </a:pPr>
              <a:t>14</a:t>
            </a:fld>
            <a:endParaRPr lang="en-US" alt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803" y="228600"/>
            <a:ext cx="8401197" cy="900545"/>
          </a:xfrm>
        </p:spPr>
        <p:txBody>
          <a:bodyPr/>
          <a:lstStyle/>
          <a:p>
            <a:r>
              <a:rPr lang="en-US" sz="3200" dirty="0" smtClean="0"/>
              <a:t>WSD Validation 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04800" y="1371600"/>
            <a:ext cx="8686800" cy="3733800"/>
          </a:xfrm>
        </p:spPr>
        <p:txBody>
          <a:bodyPr/>
          <a:lstStyle/>
          <a:p>
            <a:r>
              <a:rPr lang="en-US" sz="2400" dirty="0" smtClean="0"/>
              <a:t>WSD validation is performed by using DEV-VALID-REQ and DEV-VALID-RESP messages. The purpose of this step is </a:t>
            </a:r>
          </a:p>
          <a:p>
            <a:pPr lvl="1"/>
            <a:r>
              <a:rPr lang="en-US" sz="2000" dirty="0" smtClean="0"/>
              <a:t>Master WSD verifies the identity of the slave WSDs when required by the spectrum management authority</a:t>
            </a:r>
          </a:p>
          <a:p>
            <a:pPr lvl="2"/>
            <a:r>
              <a:rPr lang="en-US" sz="1800" dirty="0" smtClean="0"/>
              <a:t>‘Devicelocation’  and ‘Slavedevicelist’ data elements are used for this purpose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16D07323-997D-4A35-902A-93CDB0888E89}" type="slidenum">
              <a:rPr lang="en-US" altLang="en-US" smtClean="0"/>
              <a:pPr>
                <a:defRPr/>
              </a:pPr>
              <a:t>15</a:t>
            </a:fld>
            <a:endParaRPr lang="en-US" alt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401197" cy="900545"/>
          </a:xfrm>
        </p:spPr>
        <p:txBody>
          <a:bodyPr/>
          <a:lstStyle/>
          <a:p>
            <a:r>
              <a:rPr lang="en-US" sz="3200" dirty="0" smtClean="0"/>
              <a:t>Data Model Structure 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16D07323-997D-4A35-902A-93CDB0888E89}" type="slidenum">
              <a:rPr lang="en-US" altLang="en-US" smtClean="0"/>
              <a:pPr>
                <a:defRPr/>
              </a:pPr>
              <a:t>16</a:t>
            </a:fld>
            <a:endParaRPr lang="en-US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685800" y="2133600"/>
            <a:ext cx="1524000" cy="609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2286000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85800" y="3657600"/>
            <a:ext cx="1524000" cy="609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62000" y="38100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Element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62000" y="5638800"/>
            <a:ext cx="1524000" cy="609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66800" y="5715000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Attribute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371600" y="4267200"/>
            <a:ext cx="0" cy="1371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1295400" y="2743200"/>
            <a:ext cx="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25" idx="1"/>
          </p:cNvCxnSpPr>
          <p:nvPr/>
        </p:nvCxnSpPr>
        <p:spPr>
          <a:xfrm flipV="1">
            <a:off x="2209800" y="1295400"/>
            <a:ext cx="14478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2209800" y="1752600"/>
            <a:ext cx="14478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endCxn id="45" idx="1"/>
          </p:cNvCxnSpPr>
          <p:nvPr/>
        </p:nvCxnSpPr>
        <p:spPr>
          <a:xfrm flipV="1">
            <a:off x="2209800" y="2516089"/>
            <a:ext cx="1447800" cy="747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3657600" y="1143000"/>
            <a:ext cx="15240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3657600" y="1524000"/>
            <a:ext cx="15240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0" name="Straight Arrow Connector 29"/>
          <p:cNvCxnSpPr>
            <a:stCxn id="5" idx="3"/>
            <a:endCxn id="32" idx="1"/>
          </p:cNvCxnSpPr>
          <p:nvPr/>
        </p:nvCxnSpPr>
        <p:spPr>
          <a:xfrm flipV="1">
            <a:off x="2209800" y="2133600"/>
            <a:ext cx="14478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3657600" y="1981200"/>
            <a:ext cx="15240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3657600" y="2362200"/>
            <a:ext cx="15240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3733800" y="11430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  Initialization </a:t>
            </a:r>
            <a:endParaRPr lang="en-US" sz="1400" dirty="0"/>
          </a:p>
        </p:txBody>
      </p:sp>
      <p:sp>
        <p:nvSpPr>
          <p:cNvPr id="42" name="TextBox 41"/>
          <p:cNvSpPr txBox="1"/>
          <p:nvPr/>
        </p:nvSpPr>
        <p:spPr>
          <a:xfrm>
            <a:off x="3733800" y="15240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  Registration </a:t>
            </a:r>
            <a:endParaRPr lang="en-US" sz="1400" dirty="0"/>
          </a:p>
        </p:txBody>
      </p:sp>
      <p:sp>
        <p:nvSpPr>
          <p:cNvPr id="43" name="TextBox 42"/>
          <p:cNvSpPr txBox="1"/>
          <p:nvPr/>
        </p:nvSpPr>
        <p:spPr>
          <a:xfrm>
            <a:off x="3657600" y="19812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DatabaseQuery  </a:t>
            </a:r>
            <a:endParaRPr lang="en-US" sz="1400" dirty="0"/>
          </a:p>
        </p:txBody>
      </p:sp>
      <p:sp>
        <p:nvSpPr>
          <p:cNvPr id="45" name="TextBox 44"/>
          <p:cNvSpPr txBox="1"/>
          <p:nvPr/>
        </p:nvSpPr>
        <p:spPr>
          <a:xfrm>
            <a:off x="3657600" y="2362200"/>
            <a:ext cx="152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Devicevalidation  </a:t>
            </a:r>
            <a:endParaRPr lang="en-US" sz="1400" dirty="0"/>
          </a:p>
        </p:txBody>
      </p:sp>
      <p:cxnSp>
        <p:nvCxnSpPr>
          <p:cNvPr id="46" name="Straight Arrow Connector 45"/>
          <p:cNvCxnSpPr>
            <a:endCxn id="49" idx="1"/>
          </p:cNvCxnSpPr>
          <p:nvPr/>
        </p:nvCxnSpPr>
        <p:spPr>
          <a:xfrm flipV="1">
            <a:off x="2209800" y="3048000"/>
            <a:ext cx="14478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2209800" y="3429000"/>
            <a:ext cx="14478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endCxn id="53" idx="1"/>
          </p:cNvCxnSpPr>
          <p:nvPr/>
        </p:nvCxnSpPr>
        <p:spPr>
          <a:xfrm>
            <a:off x="2209800" y="4038600"/>
            <a:ext cx="14478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3657600" y="2895600"/>
            <a:ext cx="15240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3657600" y="3276600"/>
            <a:ext cx="152400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1" name="Straight Arrow Connector 50"/>
          <p:cNvCxnSpPr/>
          <p:nvPr/>
        </p:nvCxnSpPr>
        <p:spPr>
          <a:xfrm flipV="1">
            <a:off x="2209800" y="3810000"/>
            <a:ext cx="1447800" cy="1143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3657600" y="3657600"/>
            <a:ext cx="152400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Rectangle 52"/>
          <p:cNvSpPr/>
          <p:nvPr/>
        </p:nvSpPr>
        <p:spPr>
          <a:xfrm>
            <a:off x="3657600" y="3962400"/>
            <a:ext cx="152400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3733800" y="2895601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  Capabilityinfo </a:t>
            </a:r>
            <a:endParaRPr lang="en-US" sz="1400" dirty="0"/>
          </a:p>
        </p:txBody>
      </p:sp>
      <p:sp>
        <p:nvSpPr>
          <p:cNvPr id="55" name="TextBox 54"/>
          <p:cNvSpPr txBox="1"/>
          <p:nvPr/>
        </p:nvSpPr>
        <p:spPr>
          <a:xfrm>
            <a:off x="3733800" y="3276601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   Protocolinfo</a:t>
            </a:r>
            <a:endParaRPr lang="en-US" sz="1400" dirty="0"/>
          </a:p>
        </p:txBody>
      </p:sp>
      <p:sp>
        <p:nvSpPr>
          <p:cNvPr id="56" name="TextBox 55"/>
          <p:cNvSpPr txBox="1"/>
          <p:nvPr/>
        </p:nvSpPr>
        <p:spPr>
          <a:xfrm>
            <a:off x="3657600" y="3581401"/>
            <a:ext cx="16002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Authenticationinfo  </a:t>
            </a:r>
            <a:endParaRPr lang="en-US" sz="1400" dirty="0"/>
          </a:p>
        </p:txBody>
      </p:sp>
      <p:sp>
        <p:nvSpPr>
          <p:cNvPr id="57" name="TextBox 56"/>
          <p:cNvSpPr txBox="1"/>
          <p:nvPr/>
        </p:nvSpPr>
        <p:spPr>
          <a:xfrm>
            <a:off x="3657600" y="3962401"/>
            <a:ext cx="152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   Deviceowner  </a:t>
            </a:r>
            <a:endParaRPr lang="en-US" sz="1400" dirty="0"/>
          </a:p>
        </p:txBody>
      </p:sp>
      <p:cxnSp>
        <p:nvCxnSpPr>
          <p:cNvPr id="66" name="Straight Arrow Connector 65"/>
          <p:cNvCxnSpPr/>
          <p:nvPr/>
        </p:nvCxnSpPr>
        <p:spPr>
          <a:xfrm flipV="1">
            <a:off x="2209800" y="3429000"/>
            <a:ext cx="34290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2209800" y="4191000"/>
            <a:ext cx="14478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5638800" y="3276600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Availablechannellist  </a:t>
            </a:r>
            <a:endParaRPr lang="en-US" sz="1400" dirty="0"/>
          </a:p>
        </p:txBody>
      </p:sp>
      <p:sp>
        <p:nvSpPr>
          <p:cNvPr id="72" name="TextBox 71"/>
          <p:cNvSpPr txBox="1"/>
          <p:nvPr/>
        </p:nvSpPr>
        <p:spPr>
          <a:xfrm>
            <a:off x="3657600" y="4267200"/>
            <a:ext cx="152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   Devicelocation  </a:t>
            </a:r>
            <a:endParaRPr lang="en-US" sz="1400" dirty="0"/>
          </a:p>
        </p:txBody>
      </p:sp>
      <p:sp>
        <p:nvSpPr>
          <p:cNvPr id="74" name="Rectangle 73"/>
          <p:cNvSpPr/>
          <p:nvPr/>
        </p:nvSpPr>
        <p:spPr>
          <a:xfrm>
            <a:off x="5638800" y="3352800"/>
            <a:ext cx="167640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Rectangle 74"/>
          <p:cNvSpPr/>
          <p:nvPr/>
        </p:nvSpPr>
        <p:spPr>
          <a:xfrm>
            <a:off x="3657600" y="4267200"/>
            <a:ext cx="152400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6" name="Rectangle 75"/>
          <p:cNvSpPr/>
          <p:nvPr/>
        </p:nvSpPr>
        <p:spPr>
          <a:xfrm>
            <a:off x="5638800" y="3733800"/>
            <a:ext cx="167640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7" name="Rectangle 76"/>
          <p:cNvSpPr/>
          <p:nvPr/>
        </p:nvSpPr>
        <p:spPr>
          <a:xfrm>
            <a:off x="5638800" y="4114800"/>
            <a:ext cx="167640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8" name="TextBox 77"/>
          <p:cNvSpPr txBox="1"/>
          <p:nvPr/>
        </p:nvSpPr>
        <p:spPr>
          <a:xfrm>
            <a:off x="5562600" y="3733800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   Usedchannellist  </a:t>
            </a:r>
            <a:endParaRPr lang="en-US" sz="1400" dirty="0"/>
          </a:p>
        </p:txBody>
      </p:sp>
      <p:cxnSp>
        <p:nvCxnSpPr>
          <p:cNvPr id="79" name="Straight Arrow Connector 78"/>
          <p:cNvCxnSpPr/>
          <p:nvPr/>
        </p:nvCxnSpPr>
        <p:spPr>
          <a:xfrm flipV="1">
            <a:off x="2209800" y="3886200"/>
            <a:ext cx="3429000" cy="732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>
            <a:endCxn id="77" idx="1"/>
          </p:cNvCxnSpPr>
          <p:nvPr/>
        </p:nvCxnSpPr>
        <p:spPr>
          <a:xfrm>
            <a:off x="2209800" y="4114800"/>
            <a:ext cx="3429000" cy="1143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5638800" y="4038600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   Slavedevicelist  </a:t>
            </a:r>
            <a:endParaRPr lang="en-US" sz="1400" dirty="0"/>
          </a:p>
        </p:txBody>
      </p:sp>
      <p:cxnSp>
        <p:nvCxnSpPr>
          <p:cNvPr id="113" name="Straight Arrow Connector 112"/>
          <p:cNvCxnSpPr>
            <a:endCxn id="116" idx="1"/>
          </p:cNvCxnSpPr>
          <p:nvPr/>
        </p:nvCxnSpPr>
        <p:spPr>
          <a:xfrm flipV="1">
            <a:off x="2286000" y="5029199"/>
            <a:ext cx="14478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/>
          <p:nvPr/>
        </p:nvCxnSpPr>
        <p:spPr>
          <a:xfrm flipV="1">
            <a:off x="2286000" y="5410199"/>
            <a:ext cx="14478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>
            <a:stCxn id="9" idx="3"/>
            <a:endCxn id="120" idx="1"/>
          </p:cNvCxnSpPr>
          <p:nvPr/>
        </p:nvCxnSpPr>
        <p:spPr>
          <a:xfrm flipV="1">
            <a:off x="2286000" y="5676900"/>
            <a:ext cx="1447800" cy="266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Rectangle 115"/>
          <p:cNvSpPr/>
          <p:nvPr/>
        </p:nvSpPr>
        <p:spPr>
          <a:xfrm>
            <a:off x="3733800" y="4876799"/>
            <a:ext cx="15240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7" name="Rectangle 116"/>
          <p:cNvSpPr/>
          <p:nvPr/>
        </p:nvSpPr>
        <p:spPr>
          <a:xfrm>
            <a:off x="3733800" y="5257799"/>
            <a:ext cx="152400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0" name="Rectangle 119"/>
          <p:cNvSpPr/>
          <p:nvPr/>
        </p:nvSpPr>
        <p:spPr>
          <a:xfrm>
            <a:off x="3733800" y="5562600"/>
            <a:ext cx="160020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1" name="TextBox 120"/>
          <p:cNvSpPr txBox="1"/>
          <p:nvPr/>
        </p:nvSpPr>
        <p:spPr>
          <a:xfrm>
            <a:off x="3810000" y="4876800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  Devicetype </a:t>
            </a:r>
            <a:endParaRPr lang="en-US" sz="1400" dirty="0"/>
          </a:p>
        </p:txBody>
      </p:sp>
      <p:sp>
        <p:nvSpPr>
          <p:cNvPr id="122" name="TextBox 121"/>
          <p:cNvSpPr txBox="1"/>
          <p:nvPr/>
        </p:nvSpPr>
        <p:spPr>
          <a:xfrm>
            <a:off x="3810000" y="52578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  Deviceidentity</a:t>
            </a:r>
            <a:endParaRPr lang="en-US" sz="1400" dirty="0"/>
          </a:p>
        </p:txBody>
      </p:sp>
      <p:sp>
        <p:nvSpPr>
          <p:cNvPr id="124" name="TextBox 123"/>
          <p:cNvSpPr txBox="1"/>
          <p:nvPr/>
        </p:nvSpPr>
        <p:spPr>
          <a:xfrm>
            <a:off x="3733800" y="5562600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Lattitude/Longitude  </a:t>
            </a:r>
            <a:endParaRPr lang="en-US" sz="1400" dirty="0"/>
          </a:p>
        </p:txBody>
      </p:sp>
      <p:cxnSp>
        <p:nvCxnSpPr>
          <p:cNvPr id="125" name="Straight Arrow Connector 124"/>
          <p:cNvCxnSpPr>
            <a:endCxn id="129" idx="1"/>
          </p:cNvCxnSpPr>
          <p:nvPr/>
        </p:nvCxnSpPr>
        <p:spPr>
          <a:xfrm flipV="1">
            <a:off x="2286000" y="5067300"/>
            <a:ext cx="3352800" cy="8000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>
            <a:endCxn id="130" idx="1"/>
          </p:cNvCxnSpPr>
          <p:nvPr/>
        </p:nvCxnSpPr>
        <p:spPr>
          <a:xfrm flipV="1">
            <a:off x="2286000" y="5981700"/>
            <a:ext cx="14478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5638800" y="4953000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Max/Min Freq   </a:t>
            </a:r>
            <a:endParaRPr lang="en-US" sz="1400" dirty="0"/>
          </a:p>
        </p:txBody>
      </p:sp>
      <p:sp>
        <p:nvSpPr>
          <p:cNvPr id="128" name="TextBox 127"/>
          <p:cNvSpPr txBox="1"/>
          <p:nvPr/>
        </p:nvSpPr>
        <p:spPr>
          <a:xfrm>
            <a:off x="3733800" y="5867400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     HAGL</a:t>
            </a:r>
            <a:endParaRPr lang="en-US" sz="1400" dirty="0"/>
          </a:p>
        </p:txBody>
      </p:sp>
      <p:sp>
        <p:nvSpPr>
          <p:cNvPr id="129" name="Rectangle 128"/>
          <p:cNvSpPr/>
          <p:nvPr/>
        </p:nvSpPr>
        <p:spPr>
          <a:xfrm>
            <a:off x="5638800" y="4953000"/>
            <a:ext cx="167640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0" name="Rectangle 129"/>
          <p:cNvSpPr/>
          <p:nvPr/>
        </p:nvSpPr>
        <p:spPr>
          <a:xfrm>
            <a:off x="3733800" y="5867400"/>
            <a:ext cx="160020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1" name="Rectangle 130"/>
          <p:cNvSpPr/>
          <p:nvPr/>
        </p:nvSpPr>
        <p:spPr>
          <a:xfrm>
            <a:off x="5638800" y="5257800"/>
            <a:ext cx="167640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2" name="Rectangle 131"/>
          <p:cNvSpPr/>
          <p:nvPr/>
        </p:nvSpPr>
        <p:spPr>
          <a:xfrm>
            <a:off x="5638800" y="5638800"/>
            <a:ext cx="167640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4" name="Straight Arrow Connector 133"/>
          <p:cNvCxnSpPr>
            <a:endCxn id="136" idx="1"/>
          </p:cNvCxnSpPr>
          <p:nvPr/>
        </p:nvCxnSpPr>
        <p:spPr>
          <a:xfrm flipV="1">
            <a:off x="2286000" y="5411690"/>
            <a:ext cx="3352800" cy="6081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/>
          <p:cNvCxnSpPr>
            <a:endCxn id="132" idx="1"/>
          </p:cNvCxnSpPr>
          <p:nvPr/>
        </p:nvCxnSpPr>
        <p:spPr>
          <a:xfrm flipV="1">
            <a:off x="2286000" y="5753100"/>
            <a:ext cx="3352800" cy="419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TextBox 135"/>
          <p:cNvSpPr txBox="1"/>
          <p:nvPr/>
        </p:nvSpPr>
        <p:spPr>
          <a:xfrm>
            <a:off x="5638800" y="5257801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   MaxEIRP  </a:t>
            </a:r>
            <a:endParaRPr lang="en-US" sz="1400" dirty="0"/>
          </a:p>
        </p:txBody>
      </p:sp>
      <p:sp>
        <p:nvSpPr>
          <p:cNvPr id="139" name="TextBox 138"/>
          <p:cNvSpPr txBox="1"/>
          <p:nvPr/>
        </p:nvSpPr>
        <p:spPr>
          <a:xfrm>
            <a:off x="6400800" y="5867400"/>
            <a:ext cx="22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.</a:t>
            </a:r>
          </a:p>
          <a:p>
            <a:r>
              <a:rPr lang="en-US" b="1" dirty="0" smtClean="0"/>
              <a:t>.</a:t>
            </a:r>
            <a:endParaRPr lang="en-US" b="1" dirty="0"/>
          </a:p>
        </p:txBody>
      </p:sp>
      <p:sp>
        <p:nvSpPr>
          <p:cNvPr id="141" name="TextBox 140"/>
          <p:cNvSpPr txBox="1"/>
          <p:nvPr/>
        </p:nvSpPr>
        <p:spPr>
          <a:xfrm>
            <a:off x="4343400" y="6172200"/>
            <a:ext cx="22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.</a:t>
            </a:r>
          </a:p>
          <a:p>
            <a:r>
              <a:rPr lang="en-US" b="1" dirty="0" smtClean="0"/>
              <a:t>.</a:t>
            </a:r>
            <a:endParaRPr lang="en-US" b="1" dirty="0"/>
          </a:p>
        </p:txBody>
      </p:sp>
      <p:sp>
        <p:nvSpPr>
          <p:cNvPr id="151" name="TextBox 150"/>
          <p:cNvSpPr txBox="1"/>
          <p:nvPr/>
        </p:nvSpPr>
        <p:spPr>
          <a:xfrm>
            <a:off x="5638800" y="5562600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   MaxEIRP  </a:t>
            </a:r>
            <a:endParaRPr lang="en-US" sz="1400" dirty="0"/>
          </a:p>
        </p:txBody>
      </p:sp>
      <p:cxnSp>
        <p:nvCxnSpPr>
          <p:cNvPr id="152" name="Straight Arrow Connector 151"/>
          <p:cNvCxnSpPr/>
          <p:nvPr/>
        </p:nvCxnSpPr>
        <p:spPr>
          <a:xfrm>
            <a:off x="2286000" y="6248400"/>
            <a:ext cx="18288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/>
          <p:cNvCxnSpPr/>
          <p:nvPr/>
        </p:nvCxnSpPr>
        <p:spPr>
          <a:xfrm>
            <a:off x="2286000" y="6248400"/>
            <a:ext cx="20574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/>
          <p:cNvCxnSpPr/>
          <p:nvPr/>
        </p:nvCxnSpPr>
        <p:spPr>
          <a:xfrm>
            <a:off x="2286000" y="6172200"/>
            <a:ext cx="4114800" cy="183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/>
          <p:cNvCxnSpPr/>
          <p:nvPr/>
        </p:nvCxnSpPr>
        <p:spPr>
          <a:xfrm>
            <a:off x="2362200" y="6096000"/>
            <a:ext cx="40386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803" y="152400"/>
            <a:ext cx="8401197" cy="748145"/>
          </a:xfrm>
        </p:spPr>
        <p:txBody>
          <a:bodyPr/>
          <a:lstStyle/>
          <a:p>
            <a:r>
              <a:rPr lang="en-US" sz="3200" dirty="0" smtClean="0"/>
              <a:t>Protocol Layer </a:t>
            </a:r>
            <a:endParaRPr lang="en-US" sz="3200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524000" y="1752600"/>
            <a:ext cx="6166884" cy="3775364"/>
          </a:xfrm>
        </p:spPr>
        <p:txBody>
          <a:bodyPr/>
          <a:lstStyle/>
          <a:p>
            <a:pPr>
              <a:buNone/>
            </a:pPr>
            <a:r>
              <a:rPr lang="en-US" sz="2300" dirty="0" smtClean="0"/>
              <a:t> </a:t>
            </a:r>
            <a:endParaRPr lang="en-US" sz="2200" dirty="0" smtClean="0"/>
          </a:p>
          <a:p>
            <a:pPr>
              <a:buNone/>
            </a:pPr>
            <a:r>
              <a:rPr lang="en-GB" sz="1800" dirty="0" smtClean="0"/>
              <a:t>                  +-+-+-+-+-+-+-+-+-+-+-+-+</a:t>
            </a:r>
          </a:p>
          <a:p>
            <a:pPr>
              <a:buNone/>
            </a:pPr>
            <a:r>
              <a:rPr lang="en-GB" sz="1800" dirty="0" smtClean="0"/>
              <a:t>                  |          PAWS                   |</a:t>
            </a:r>
            <a:br>
              <a:rPr lang="en-GB" sz="1800" dirty="0" smtClean="0"/>
            </a:br>
            <a:r>
              <a:rPr lang="en-GB" sz="1800" dirty="0" smtClean="0"/>
              <a:t>            +-+-+-+-+-+-+-+-+-+-+-+-+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                  </a:t>
            </a:r>
            <a:r>
              <a:rPr lang="en-GB" sz="1800" dirty="0" smtClean="0"/>
              <a:t>|         HTTPS                   |                     </a:t>
            </a:r>
            <a:endParaRPr lang="en-US" sz="1800" dirty="0" smtClean="0"/>
          </a:p>
          <a:p>
            <a:pPr>
              <a:buNone/>
            </a:pPr>
            <a:r>
              <a:rPr lang="en-GB" sz="1800" dirty="0" smtClean="0"/>
              <a:t>                  +-+-+-+-+-+-+-+-+-+-+-+-+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                  </a:t>
            </a:r>
            <a:r>
              <a:rPr lang="en-GB" sz="1800" dirty="0" smtClean="0"/>
              <a:t>|     TCP/IP                       |</a:t>
            </a:r>
            <a:endParaRPr lang="en-US" sz="1800" dirty="0" smtClean="0"/>
          </a:p>
          <a:p>
            <a:pPr>
              <a:buNone/>
            </a:pPr>
            <a:r>
              <a:rPr lang="en-GB" sz="1800" dirty="0" smtClean="0"/>
              <a:t>                  +-+-+-+-+-+-+-+-+-+-+-+-+</a:t>
            </a:r>
            <a:endParaRPr lang="en-US" sz="1800" dirty="0" smtClean="0"/>
          </a:p>
          <a:p>
            <a:pPr>
              <a:buNone/>
            </a:pPr>
            <a:r>
              <a:rPr lang="en-GB" sz="1800" dirty="0" smtClean="0"/>
              <a:t>                  |                IP                    |</a:t>
            </a:r>
            <a:endParaRPr lang="en-US" sz="1800" dirty="0" smtClean="0"/>
          </a:p>
          <a:p>
            <a:pPr>
              <a:buNone/>
            </a:pPr>
            <a:r>
              <a:rPr lang="en-GB" sz="1800" dirty="0" smtClean="0"/>
              <a:t>                  +-+-+-+-+-+-+-+-+-+-+-+-+</a:t>
            </a:r>
            <a:endParaRPr lang="en-US" sz="1800" dirty="0" smtClean="0"/>
          </a:p>
          <a:p>
            <a:pPr>
              <a:buNone/>
            </a:pPr>
            <a:r>
              <a:rPr lang="en-GB" sz="1800" dirty="0" smtClean="0"/>
              <a:t> </a:t>
            </a: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16D07323-997D-4A35-902A-93CDB0888E89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803" y="228600"/>
            <a:ext cx="8401197" cy="900545"/>
          </a:xfrm>
        </p:spPr>
        <p:txBody>
          <a:bodyPr/>
          <a:lstStyle/>
          <a:p>
            <a:r>
              <a:rPr lang="en-US" sz="3200" dirty="0" smtClean="0"/>
              <a:t>Protocol Features/Functionalities  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81000" y="1295400"/>
            <a:ext cx="8454656" cy="5181600"/>
          </a:xfrm>
        </p:spPr>
        <p:txBody>
          <a:bodyPr/>
          <a:lstStyle/>
          <a:p>
            <a:pPr>
              <a:buNone/>
            </a:pPr>
            <a:endParaRPr lang="en-US" sz="2000" dirty="0" smtClean="0"/>
          </a:p>
          <a:p>
            <a:r>
              <a:rPr lang="en-US" sz="2400" dirty="0" smtClean="0"/>
              <a:t>WSD Initialization  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smtClean="0"/>
              <a:t>  </a:t>
            </a:r>
          </a:p>
          <a:p>
            <a:endParaRPr lang="en-US" sz="2400" dirty="0" smtClean="0"/>
          </a:p>
          <a:p>
            <a:r>
              <a:rPr lang="en-US" sz="2400" dirty="0" smtClean="0"/>
              <a:t>WSD Registration </a:t>
            </a:r>
          </a:p>
          <a:p>
            <a:endParaRPr lang="en-US" sz="2400" dirty="0" smtClean="0"/>
          </a:p>
          <a:p>
            <a:r>
              <a:rPr lang="en-US" sz="2400" dirty="0" smtClean="0"/>
              <a:t>Database Query and Response 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Channel use Notification and Response</a:t>
            </a:r>
          </a:p>
          <a:p>
            <a:endParaRPr lang="en-US" sz="2400" dirty="0" smtClean="0"/>
          </a:p>
          <a:p>
            <a:r>
              <a:rPr lang="en-US" sz="2400" dirty="0" smtClean="0"/>
              <a:t>WSD Validation</a:t>
            </a:r>
          </a:p>
          <a:p>
            <a:pPr>
              <a:buNone/>
            </a:pPr>
            <a:r>
              <a:rPr lang="en-US" sz="2400" dirty="0" smtClean="0"/>
              <a:t>              </a:t>
            </a:r>
          </a:p>
          <a:p>
            <a:pPr>
              <a:buNone/>
            </a:pPr>
            <a:r>
              <a:rPr lang="en-US" sz="1800" i="1" dirty="0" smtClean="0"/>
              <a:t>WSD </a:t>
            </a:r>
            <a:r>
              <a:rPr lang="en-US" sz="1800" i="1" dirty="0" smtClean="0">
                <a:sym typeface="Wingdings" pitchFamily="2" charset="2"/>
              </a:rPr>
              <a:t> = White Space Device </a:t>
            </a:r>
            <a:r>
              <a:rPr lang="en-US" sz="1800" dirty="0" smtClean="0"/>
              <a:t> </a:t>
            </a:r>
          </a:p>
          <a:p>
            <a:pPr>
              <a:buNone/>
            </a:pP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16D07323-997D-4A35-902A-93CDB0888E89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401197" cy="900545"/>
          </a:xfrm>
        </p:spPr>
        <p:txBody>
          <a:bodyPr/>
          <a:lstStyle/>
          <a:p>
            <a:r>
              <a:rPr lang="en-US" sz="3200" dirty="0" smtClean="0"/>
              <a:t>Mailing List Discussion Points and   Issues  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04800" y="1524000"/>
            <a:ext cx="8454656" cy="4343400"/>
          </a:xfrm>
        </p:spPr>
        <p:txBody>
          <a:bodyPr/>
          <a:lstStyle/>
          <a:p>
            <a:pPr>
              <a:buNone/>
            </a:pPr>
            <a:endParaRPr lang="en-US" sz="2000" dirty="0" smtClean="0"/>
          </a:p>
          <a:p>
            <a:r>
              <a:rPr lang="en-US" sz="2800" dirty="0" smtClean="0"/>
              <a:t>Purpose of WSD Initialization</a:t>
            </a:r>
          </a:p>
          <a:p>
            <a:r>
              <a:rPr lang="en-US" sz="2800" dirty="0" smtClean="0"/>
              <a:t>Purpose of WSD Registration</a:t>
            </a:r>
            <a:endParaRPr lang="en-US" sz="2800" dirty="0" smtClean="0">
              <a:sym typeface="Wingdings" pitchFamily="2" charset="2"/>
            </a:endParaRPr>
          </a:p>
          <a:p>
            <a:r>
              <a:rPr lang="en-US" sz="2800" dirty="0" smtClean="0">
                <a:sym typeface="Wingdings" pitchFamily="2" charset="2"/>
              </a:rPr>
              <a:t>Device Authentication</a:t>
            </a:r>
            <a:endParaRPr lang="en-US" sz="2800" dirty="0" smtClean="0"/>
          </a:p>
          <a:p>
            <a:r>
              <a:rPr lang="en-US" sz="2800" dirty="0" smtClean="0"/>
              <a:t>Data Model  </a:t>
            </a:r>
          </a:p>
          <a:p>
            <a:pPr lvl="1"/>
            <a:r>
              <a:rPr lang="en-US" sz="2400" dirty="0" smtClean="0"/>
              <a:t>Lat/Long representation </a:t>
            </a:r>
            <a:endParaRPr lang="en-US" sz="2400" dirty="0" smtClean="0">
              <a:sym typeface="Wingdings" pitchFamily="2" charset="2"/>
            </a:endParaRPr>
          </a:p>
          <a:p>
            <a:pPr lvl="2"/>
            <a:r>
              <a:rPr lang="en-US" sz="2000" dirty="0" smtClean="0">
                <a:sym typeface="Wingdings" pitchFamily="2" charset="2"/>
              </a:rPr>
              <a:t>Use of separate ‘geolocation’</a:t>
            </a:r>
            <a:r>
              <a:rPr lang="en-US" sz="2000" dirty="0" smtClean="0"/>
              <a:t> , ‘civiclocation’  elements </a:t>
            </a:r>
          </a:p>
          <a:p>
            <a:pPr lvl="1"/>
            <a:r>
              <a:rPr lang="en-US" sz="2400" dirty="0" smtClean="0"/>
              <a:t>Use if ‘vCard’  for ‘deviceowner’ data element </a:t>
            </a:r>
          </a:p>
          <a:p>
            <a:pPr lvl="1"/>
            <a:r>
              <a:rPr lang="en-US" sz="2400" dirty="0" smtClean="0"/>
              <a:t>Use of ‘iCalendar’ for channel availability time </a:t>
            </a:r>
          </a:p>
          <a:p>
            <a:pPr>
              <a:buNone/>
            </a:pPr>
            <a:r>
              <a:rPr lang="en-US" sz="2400" dirty="0" smtClean="0"/>
              <a:t>  </a:t>
            </a:r>
          </a:p>
          <a:p>
            <a:pPr>
              <a:buNone/>
            </a:pPr>
            <a:r>
              <a:rPr lang="en-US" sz="2400" dirty="0" smtClean="0"/>
              <a:t>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16D07323-997D-4A35-902A-93CDB0888E89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803" y="228600"/>
            <a:ext cx="8401197" cy="900545"/>
          </a:xfrm>
        </p:spPr>
        <p:txBody>
          <a:bodyPr/>
          <a:lstStyle/>
          <a:p>
            <a:r>
              <a:rPr lang="en-US" sz="3200" dirty="0" smtClean="0"/>
              <a:t>WSD Initialization 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04800" y="1143000"/>
            <a:ext cx="8686800" cy="5410200"/>
          </a:xfrm>
        </p:spPr>
        <p:txBody>
          <a:bodyPr/>
          <a:lstStyle/>
          <a:p>
            <a:r>
              <a:rPr lang="en-US" sz="2400" dirty="0" smtClean="0"/>
              <a:t>Assumption</a:t>
            </a:r>
          </a:p>
          <a:p>
            <a:pPr lvl="1"/>
            <a:r>
              <a:rPr lang="en-US" sz="2000" dirty="0" smtClean="0"/>
              <a:t>WSD Knows the URI  of the DB or the discovery service </a:t>
            </a:r>
          </a:p>
          <a:p>
            <a:pPr lvl="1"/>
            <a:r>
              <a:rPr lang="en-US" sz="2000" dirty="0" smtClean="0"/>
              <a:t>WSD establishes  HTTPS connection with the DB</a:t>
            </a:r>
          </a:p>
          <a:p>
            <a:pPr lvl="2"/>
            <a:r>
              <a:rPr lang="en-US" sz="1700" dirty="0" smtClean="0"/>
              <a:t>Server  certificate  is authenticated against a well known certificate  authority</a:t>
            </a:r>
          </a:p>
          <a:p>
            <a:r>
              <a:rPr lang="en-US" sz="2400" dirty="0" smtClean="0"/>
              <a:t>WSD  initialization is performed using INT-REQ  and INT-RESP messages . The purpose of this step are two folds:</a:t>
            </a:r>
          </a:p>
          <a:p>
            <a:pPr lvl="1"/>
            <a:r>
              <a:rPr lang="en-US" sz="2000" dirty="0" smtClean="0"/>
              <a:t>To perform the Client authentication using a shared secret ( by using Digest Authentication) </a:t>
            </a:r>
          </a:p>
          <a:p>
            <a:pPr lvl="2"/>
            <a:r>
              <a:rPr lang="en-US" sz="1700" dirty="0" smtClean="0"/>
              <a:t>‘Authinformation’ data  element is used for this purpose </a:t>
            </a:r>
          </a:p>
          <a:p>
            <a:pPr lvl="1"/>
            <a:r>
              <a:rPr lang="en-US" sz="2000" dirty="0" smtClean="0"/>
              <a:t>To exchange several authority/domain specific information which are  not possible to obtain during DB discovery, e.g., </a:t>
            </a:r>
          </a:p>
          <a:p>
            <a:pPr lvl="2"/>
            <a:r>
              <a:rPr lang="en-US" sz="1700" dirty="0" smtClean="0"/>
              <a:t>Device type, Serial number, Regulatory id, frequency when Master WSD should query the database, Result code and so on </a:t>
            </a:r>
          </a:p>
          <a:p>
            <a:pPr lvl="3"/>
            <a:r>
              <a:rPr lang="en-US" sz="1600" dirty="0" smtClean="0"/>
              <a:t>‘Capabilityinfo’ and ‘Protocolinfo’ data elements are used for this purpose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16D07323-997D-4A35-902A-93CDB0888E89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803" y="228600"/>
            <a:ext cx="8401197" cy="900545"/>
          </a:xfrm>
        </p:spPr>
        <p:txBody>
          <a:bodyPr/>
          <a:lstStyle/>
          <a:p>
            <a:r>
              <a:rPr lang="en-US" sz="3200" dirty="0" smtClean="0"/>
              <a:t>WSD Registration 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04800" y="1371600"/>
            <a:ext cx="8686800" cy="4191000"/>
          </a:xfrm>
        </p:spPr>
        <p:txBody>
          <a:bodyPr/>
          <a:lstStyle/>
          <a:p>
            <a:r>
              <a:rPr lang="en-US" sz="2400" dirty="0" smtClean="0"/>
              <a:t>WSD registration is performed using REG-REQ and REG-RESP messages. The purpose of this step is: </a:t>
            </a:r>
          </a:p>
          <a:p>
            <a:pPr lvl="1"/>
            <a:r>
              <a:rPr lang="en-US" sz="2000" dirty="0" smtClean="0"/>
              <a:t>Provide the database with operational parameters such as owner and/or operator contact information, location and antenna height parameters and so on </a:t>
            </a:r>
          </a:p>
          <a:p>
            <a:pPr lvl="2"/>
            <a:r>
              <a:rPr lang="en-US" sz="1700" dirty="0" smtClean="0"/>
              <a:t>‘Devicelocation’ , and ‘Deviceowner’ data elements are used for this purpose </a:t>
            </a:r>
          </a:p>
          <a:p>
            <a:pPr lvl="2"/>
            <a:endParaRPr lang="en-US" sz="1700" dirty="0" smtClean="0"/>
          </a:p>
          <a:p>
            <a:r>
              <a:rPr lang="en-US" sz="2400" dirty="0" smtClean="0"/>
              <a:t>This step may be required by some spectrum management authorities</a:t>
            </a:r>
          </a:p>
          <a:p>
            <a:pPr lvl="1"/>
            <a:r>
              <a:rPr lang="en-US" sz="2000" dirty="0" smtClean="0"/>
              <a:t> Registration can be mandatory upon its initial contact with the database, or when its registered parameters change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16D07323-997D-4A35-902A-93CDB0888E89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803" y="228600"/>
            <a:ext cx="8401197" cy="900545"/>
          </a:xfrm>
        </p:spPr>
        <p:txBody>
          <a:bodyPr/>
          <a:lstStyle/>
          <a:p>
            <a:r>
              <a:rPr lang="en-US" sz="3200" dirty="0" smtClean="0"/>
              <a:t>Device Authentication 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57200" y="1676400"/>
            <a:ext cx="8454656" cy="4191000"/>
          </a:xfrm>
        </p:spPr>
        <p:txBody>
          <a:bodyPr/>
          <a:lstStyle/>
          <a:p>
            <a:r>
              <a:rPr lang="en-US" sz="2400" dirty="0" smtClean="0"/>
              <a:t>We believe that device authentication should be done by using a shared secret model instead of a client certificate and we provide the following:</a:t>
            </a:r>
          </a:p>
          <a:p>
            <a:pPr lvl="1"/>
            <a:r>
              <a:rPr lang="en-US" sz="2000" dirty="0" smtClean="0"/>
              <a:t>The use of Digest Authentication is identical to that for HTTP [RFC2617] and in particular SIP [RFC3261] with the following modifications:</a:t>
            </a:r>
          </a:p>
          <a:p>
            <a:pPr lvl="2"/>
            <a:r>
              <a:rPr lang="en-US" sz="1700" dirty="0" smtClean="0"/>
              <a:t>The URI and method included in the challenge are empty</a:t>
            </a:r>
          </a:p>
          <a:p>
            <a:pPr lvl="2"/>
            <a:r>
              <a:rPr lang="en-US" sz="1700" dirty="0" smtClean="0"/>
              <a:t>The realm represents one ‘security realm‘</a:t>
            </a:r>
          </a:p>
          <a:p>
            <a:pPr lvl="2"/>
            <a:r>
              <a:rPr lang="en-US" sz="1700" dirty="0" smtClean="0"/>
              <a:t>The device’s serial number is currently mapped to ‘username‘ and the device’s shared secret is mapped to ‘password‘</a:t>
            </a:r>
          </a:p>
          <a:p>
            <a:pPr lvl="2"/>
            <a:r>
              <a:rPr lang="en-US" sz="1700" dirty="0" smtClean="0"/>
              <a:t>MD5 is replaced by SHA-1 </a:t>
            </a:r>
          </a:p>
          <a:p>
            <a:pPr>
              <a:buNone/>
            </a:pPr>
            <a:endParaRPr lang="en-US" sz="2400" dirty="0" smtClean="0"/>
          </a:p>
          <a:p>
            <a:endParaRPr lang="en-US" sz="2000" dirty="0" smtClean="0"/>
          </a:p>
          <a:p>
            <a:pPr lvl="1"/>
            <a:endParaRPr lang="en-US" sz="2000" dirty="0" smtClean="0"/>
          </a:p>
          <a:p>
            <a:pPr lvl="1">
              <a:buNone/>
            </a:pPr>
            <a:endParaRPr lang="en-US" sz="2000" dirty="0" smtClean="0"/>
          </a:p>
          <a:p>
            <a:pPr>
              <a:buNone/>
            </a:pP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16D07323-997D-4A35-902A-93CDB0888E89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401197" cy="900545"/>
          </a:xfrm>
        </p:spPr>
        <p:txBody>
          <a:bodyPr/>
          <a:lstStyle/>
          <a:p>
            <a:r>
              <a:rPr lang="en-US" sz="3200" dirty="0" smtClean="0"/>
              <a:t>Data Model: Example  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28600" y="1295400"/>
            <a:ext cx="8610600" cy="762000"/>
          </a:xfrm>
        </p:spPr>
        <p:txBody>
          <a:bodyPr/>
          <a:lstStyle/>
          <a:p>
            <a:r>
              <a:rPr lang="en-US" sz="2400" dirty="0" smtClean="0"/>
              <a:t>Draft currently specifies the simple data elements for device location  and device owner (light weight and self contained)</a:t>
            </a:r>
          </a:p>
          <a:p>
            <a:pPr lvl="1">
              <a:buNone/>
            </a:pPr>
            <a:endParaRPr lang="en-US" sz="2000" dirty="0" smtClean="0"/>
          </a:p>
          <a:p>
            <a:pPr>
              <a:buNone/>
            </a:pP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16D07323-997D-4A35-902A-93CDB0888E89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 bwMode="auto">
          <a:xfrm>
            <a:off x="381000" y="2362200"/>
            <a:ext cx="41910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987425" marR="0" lvl="2" indent="-2936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7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Device Location:  </a:t>
            </a:r>
          </a:p>
          <a:p>
            <a:pPr marL="1444625" lvl="3" indent="-293688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Latitude ; type=float </a:t>
            </a:r>
          </a:p>
          <a:p>
            <a:pPr marL="1444625" lvl="3" indent="-293688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longitude ; type=float </a:t>
            </a:r>
          </a:p>
          <a:p>
            <a:pPr marL="1444625" lvl="3" indent="-293688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Locuncertainty; type==number</a:t>
            </a:r>
          </a:p>
          <a:p>
            <a:pPr marL="1444625" lvl="3" indent="-293688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Locconfidence; type=number</a:t>
            </a:r>
          </a:p>
          <a:p>
            <a:pPr marL="1444625" lvl="3" indent="-293688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HAGL; type=number</a:t>
            </a:r>
          </a:p>
          <a:p>
            <a:pPr marL="1444625" lvl="3" indent="-293688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HAGLuncertainty; type=float</a:t>
            </a:r>
          </a:p>
          <a:p>
            <a:pPr marL="1444625" lvl="3" indent="-293688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Antennatype; type= int</a:t>
            </a:r>
          </a:p>
          <a:p>
            <a:pPr marL="1444625" lvl="3" indent="-293688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 </a:t>
            </a:r>
          </a:p>
          <a:p>
            <a:pPr marL="692150" marR="0" lvl="1" indent="-3476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 Placeholder 2"/>
          <p:cNvSpPr txBox="1">
            <a:spLocks/>
          </p:cNvSpPr>
          <p:nvPr/>
        </p:nvSpPr>
        <p:spPr bwMode="auto">
          <a:xfrm>
            <a:off x="4572000" y="2514600"/>
            <a:ext cx="4267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987425" lvl="2" indent="-293688" eaLnBrk="0" hangingPunct="0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kumimoji="0" lang="en-US" sz="17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Device Owner</a:t>
            </a:r>
            <a:r>
              <a:rPr lang="en-US" sz="1700" b="1" kern="0" dirty="0" smtClean="0">
                <a:latin typeface="+mn-lt"/>
              </a:rPr>
              <a:t>: </a:t>
            </a:r>
          </a:p>
          <a:p>
            <a:pPr marL="987425" lvl="2" indent="-293688" eaLnBrk="0" hangingPunct="0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en-US" sz="1700" kern="0" dirty="0" err="1" smtClean="0">
                <a:latin typeface="+mn-lt"/>
              </a:rPr>
              <a:t>Ownername</a:t>
            </a:r>
            <a:r>
              <a:rPr lang="en-US" sz="1700" kern="0" dirty="0" smtClean="0">
                <a:latin typeface="+mn-lt"/>
              </a:rPr>
              <a:t>; type=string </a:t>
            </a:r>
          </a:p>
          <a:p>
            <a:pPr marL="987425" lvl="2" indent="-293688" eaLnBrk="0" hangingPunct="0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en-US" sz="1700" kern="0" dirty="0" smtClean="0">
                <a:latin typeface="+mn-lt"/>
              </a:rPr>
              <a:t>Address ; type=string </a:t>
            </a:r>
          </a:p>
          <a:p>
            <a:pPr marL="987425" lvl="2" indent="-293688" eaLnBrk="0" hangingPunct="0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en-US" sz="1700" kern="0" dirty="0" err="1" smtClean="0">
                <a:latin typeface="+mn-lt"/>
              </a:rPr>
              <a:t>Phonenumber</a:t>
            </a:r>
            <a:r>
              <a:rPr lang="en-US" sz="1700" kern="0" dirty="0" smtClean="0">
                <a:latin typeface="+mn-lt"/>
              </a:rPr>
              <a:t>; type=alphanumeric</a:t>
            </a:r>
          </a:p>
          <a:p>
            <a:pPr marL="987425" lvl="2" indent="-293688" eaLnBrk="0" hangingPunct="0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en-US" sz="1700" kern="0" dirty="0" smtClean="0">
                <a:latin typeface="+mn-lt"/>
              </a:rPr>
              <a:t>Email; type=alphanumeric </a:t>
            </a:r>
          </a:p>
          <a:p>
            <a:pPr marL="1444625" lvl="3" indent="-293688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1444625" lvl="3" indent="-293688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 </a:t>
            </a:r>
          </a:p>
          <a:p>
            <a:pPr marL="692150" marR="0" lvl="1" indent="-3476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57200" y="5029200"/>
            <a:ext cx="8534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Using the structure as specified in RFC 5491 and RFC 5139 may be fine  but we have concerns over future  compatibility (e.g., recent open geospatial name space change see</a:t>
            </a:r>
            <a:r>
              <a:rPr lang="en-US" sz="2000" u="sng" dirty="0" smtClean="0">
                <a:hlinkClick r:id="rId3"/>
              </a:rPr>
              <a:t>http://www.ogcnetwork.net/node/1829</a:t>
            </a:r>
            <a:r>
              <a:rPr lang="en-US" sz="2000" dirty="0" smtClean="0"/>
              <a:t>)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401197" cy="900545"/>
          </a:xfrm>
        </p:spPr>
        <p:txBody>
          <a:bodyPr/>
          <a:lstStyle/>
          <a:p>
            <a:r>
              <a:rPr lang="en-US" sz="3200" dirty="0" smtClean="0"/>
              <a:t> Use of  vCard and ical 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28600" y="1295400"/>
            <a:ext cx="8610600" cy="5181600"/>
          </a:xfrm>
        </p:spPr>
        <p:txBody>
          <a:bodyPr/>
          <a:lstStyle/>
          <a:p>
            <a:r>
              <a:rPr lang="en-US" sz="2400" smtClean="0"/>
              <a:t>Our understanding </a:t>
            </a:r>
            <a:r>
              <a:rPr lang="en-US" sz="2400" dirty="0" smtClean="0"/>
              <a:t>is that PAWS requirements would use less than 20% of the properties defined in vCard and iCal</a:t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smtClean="0"/>
              <a:t>PAWS Requirements related to vCard use are </a:t>
            </a:r>
          </a:p>
          <a:p>
            <a:pPr lvl="1"/>
            <a:r>
              <a:rPr lang="en-US" sz="1300" dirty="0" smtClean="0"/>
              <a:t>Name;</a:t>
            </a:r>
          </a:p>
          <a:p>
            <a:pPr lvl="1"/>
            <a:r>
              <a:rPr lang="en-US" sz="1300" dirty="0" smtClean="0"/>
              <a:t>postal address;</a:t>
            </a:r>
          </a:p>
          <a:p>
            <a:pPr lvl="1"/>
            <a:r>
              <a:rPr lang="en-US" sz="1300" dirty="0" smtClean="0"/>
              <a:t>email address ; and </a:t>
            </a:r>
          </a:p>
          <a:p>
            <a:pPr lvl="1"/>
            <a:r>
              <a:rPr lang="en-US" sz="1300" dirty="0" smtClean="0"/>
              <a:t> phone number;</a:t>
            </a:r>
          </a:p>
          <a:p>
            <a:pPr lvl="1"/>
            <a:endParaRPr lang="en-US" sz="1300" dirty="0" smtClean="0"/>
          </a:p>
          <a:p>
            <a:r>
              <a:rPr lang="en-US" sz="2400" dirty="0" smtClean="0"/>
              <a:t>PAWS Requirements related to ical use are </a:t>
            </a:r>
          </a:p>
          <a:p>
            <a:pPr lvl="1"/>
            <a:r>
              <a:rPr lang="en-US" sz="1400" dirty="0" smtClean="0"/>
              <a:t>Duration; and </a:t>
            </a:r>
          </a:p>
          <a:p>
            <a:pPr lvl="1"/>
            <a:r>
              <a:rPr lang="en-US" sz="1400" dirty="0" smtClean="0"/>
              <a:t>Time ; </a:t>
            </a:r>
          </a:p>
          <a:p>
            <a:pPr lvl="1">
              <a:buNone/>
            </a:pPr>
            <a:endParaRPr lang="en-US" sz="1400" dirty="0" smtClean="0"/>
          </a:p>
          <a:p>
            <a:r>
              <a:rPr lang="en-US" sz="2400" dirty="0" smtClean="0"/>
              <a:t>Can we simply use the following from iCalendar  (RFC 5545)? </a:t>
            </a:r>
          </a:p>
          <a:p>
            <a:pPr lvl="1"/>
            <a:r>
              <a:rPr lang="en-US" sz="1400" dirty="0" smtClean="0"/>
              <a:t>DTSTART , DTEND / DURATION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16D07323-997D-4A35-902A-93CDB0888E89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TF">
  <a:themeElements>
    <a:clrScheme name="IETF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IET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>
    <a:extraClrScheme>
      <a:clrScheme name="IETF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TF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C:\USERS\USERINF\MSOFFICE\TEMPLATE\IETF.pot</Template>
  <TotalTime>15563</TotalTime>
  <Words>1181</Words>
  <Application>Microsoft Office PowerPoint</Application>
  <PresentationFormat>On-screen Show (4:3)</PresentationFormat>
  <Paragraphs>251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IETF</vt:lpstr>
      <vt:lpstr>PAWS WG IETF-84</vt:lpstr>
      <vt:lpstr>Protocol Layer </vt:lpstr>
      <vt:lpstr>Protocol Features/Functionalities  </vt:lpstr>
      <vt:lpstr>Mailing List Discussion Points and   Issues  </vt:lpstr>
      <vt:lpstr>WSD Initialization </vt:lpstr>
      <vt:lpstr>WSD Registration </vt:lpstr>
      <vt:lpstr>Device Authentication </vt:lpstr>
      <vt:lpstr>Data Model: Example  </vt:lpstr>
      <vt:lpstr> Use of  vCard and ical </vt:lpstr>
      <vt:lpstr>Message Encoding with JSON: Example </vt:lpstr>
      <vt:lpstr>Next Steps/Considerations</vt:lpstr>
      <vt:lpstr>PowerPoint Presentation</vt:lpstr>
      <vt:lpstr>Backup Slides</vt:lpstr>
      <vt:lpstr>DB Query   </vt:lpstr>
      <vt:lpstr>WSD Validation </vt:lpstr>
      <vt:lpstr>Data Model Structure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IETf PAWS</dc:title>
  <dc:creator>Subir Das</dc:creator>
  <cp:lastModifiedBy>Windows User</cp:lastModifiedBy>
  <cp:revision>475</cp:revision>
  <dcterms:created xsi:type="dcterms:W3CDTF">2004-08-03T02:41:14Z</dcterms:created>
  <dcterms:modified xsi:type="dcterms:W3CDTF">2012-07-30T17:28:36Z</dcterms:modified>
</cp:coreProperties>
</file>