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1" r:id="rId2"/>
    <p:sldId id="444" r:id="rId3"/>
    <p:sldId id="456" r:id="rId4"/>
    <p:sldId id="491" r:id="rId5"/>
    <p:sldId id="492" r:id="rId6"/>
    <p:sldId id="493" r:id="rId7"/>
  </p:sldIdLst>
  <p:sldSz cx="9144000" cy="6858000" type="screen4x3"/>
  <p:notesSz cx="7077075" cy="93630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sla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9900"/>
    <a:srgbClr val="FFB49F"/>
    <a:srgbClr val="B9FEA0"/>
    <a:srgbClr val="BBE0E3"/>
    <a:srgbClr val="0000FF"/>
    <a:srgbClr val="0033CC"/>
    <a:srgbClr val="66FF33"/>
    <a:srgbClr val="DFDFF5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474" autoAdjust="0"/>
    <p:restoredTop sz="98998" autoAdjust="0"/>
  </p:normalViewPr>
  <p:slideViewPr>
    <p:cSldViewPr>
      <p:cViewPr varScale="1">
        <p:scale>
          <a:sx n="78" d="100"/>
          <a:sy n="78" d="100"/>
        </p:scale>
        <p:origin x="-8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484" y="-78"/>
      </p:cViewPr>
      <p:guideLst>
        <p:guide orient="horz" pos="2949"/>
        <p:guide pos="222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66518" cy="46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3" tIns="46967" rIns="93933" bIns="46967" numCol="1" anchor="t" anchorCtr="0" compatLnSpc="1">
            <a:prstTxWarp prst="textNoShape">
              <a:avLst/>
            </a:prstTxWarp>
          </a:bodyPr>
          <a:lstStyle>
            <a:lvl1pPr algn="l" defTabSz="939299">
              <a:defRPr sz="1200"/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8952" y="0"/>
            <a:ext cx="3066518" cy="46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3" tIns="46967" rIns="93933" bIns="46967" numCol="1" anchor="t" anchorCtr="0" compatLnSpc="1">
            <a:prstTxWarp prst="textNoShape">
              <a:avLst/>
            </a:prstTxWarp>
          </a:bodyPr>
          <a:lstStyle>
            <a:lvl1pPr algn="r" defTabSz="939299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93961"/>
            <a:ext cx="3066518" cy="46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3" tIns="46967" rIns="93933" bIns="46967" numCol="1" anchor="b" anchorCtr="0" compatLnSpc="1">
            <a:prstTxWarp prst="textNoShape">
              <a:avLst/>
            </a:prstTxWarp>
          </a:bodyPr>
          <a:lstStyle>
            <a:lvl1pPr algn="l" defTabSz="939299">
              <a:defRPr sz="1200"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8952" y="8893961"/>
            <a:ext cx="3066518" cy="46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3" tIns="46967" rIns="93933" bIns="46967" numCol="1" anchor="b" anchorCtr="0" compatLnSpc="1">
            <a:prstTxWarp prst="textNoShape">
              <a:avLst/>
            </a:prstTxWarp>
          </a:bodyPr>
          <a:lstStyle>
            <a:lvl1pPr algn="r" defTabSz="939299">
              <a:defRPr sz="1200"/>
            </a:lvl1pPr>
          </a:lstStyle>
          <a:p>
            <a:fld id="{F2947D1D-31FD-4A59-9C0A-598DAD1C43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66518" cy="46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3" tIns="46967" rIns="93933" bIns="46967" numCol="1" anchor="t" anchorCtr="0" compatLnSpc="1">
            <a:prstTxWarp prst="textNoShape">
              <a:avLst/>
            </a:prstTxWarp>
          </a:bodyPr>
          <a:lstStyle>
            <a:lvl1pPr algn="l" defTabSz="939299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8952" y="0"/>
            <a:ext cx="3066518" cy="46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3" tIns="46967" rIns="93933" bIns="46967" numCol="1" anchor="t" anchorCtr="0" compatLnSpc="1">
            <a:prstTxWarp prst="textNoShape">
              <a:avLst/>
            </a:prstTxWarp>
          </a:bodyPr>
          <a:lstStyle>
            <a:lvl1pPr algn="r" defTabSz="939299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703263"/>
            <a:ext cx="4683125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30" y="4447781"/>
            <a:ext cx="5661018" cy="421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3" tIns="46967" rIns="93933" bIns="469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93961"/>
            <a:ext cx="3066518" cy="46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3" tIns="46967" rIns="93933" bIns="46967" numCol="1" anchor="b" anchorCtr="0" compatLnSpc="1">
            <a:prstTxWarp prst="textNoShape">
              <a:avLst/>
            </a:prstTxWarp>
          </a:bodyPr>
          <a:lstStyle>
            <a:lvl1pPr algn="l" defTabSz="939299"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952" y="8893961"/>
            <a:ext cx="3066518" cy="46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3" tIns="46967" rIns="93933" bIns="46967" numCol="1" anchor="b" anchorCtr="0" compatLnSpc="1">
            <a:prstTxWarp prst="textNoShape">
              <a:avLst/>
            </a:prstTxWarp>
          </a:bodyPr>
          <a:lstStyle>
            <a:lvl1pPr algn="r" defTabSz="939299">
              <a:defRPr sz="1200"/>
            </a:lvl1pPr>
          </a:lstStyle>
          <a:p>
            <a:fld id="{A4A18B94-F3F2-46C9-8DDE-11EFA1828CA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2012-07-31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937D02-2B2D-4AE5-90B6-F0368A5546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IETF 84-PIM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2012-07-31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IETF 84-PIM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E6F90-15F9-4700-BFBF-1DAB5B633C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2012-07-31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IETF 84-PIM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856DE-6B5B-4C59-8ED9-9A8202E290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74638"/>
            <a:ext cx="2070100" cy="58912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274638"/>
            <a:ext cx="6057900" cy="58912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2012-07-31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IETF 84-PIM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D43AB-27C3-4776-AD4E-3450DFC401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 baseline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18900000" algn="bl" rotWithShape="0">
                    <a:prstClr val="black">
                      <a:alpha val="47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2012-07-31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00232" y="6477000"/>
            <a:ext cx="5572164" cy="330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 84-PIM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C9FCB-8B77-4AA8-9399-AF59FD15B97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2012-07-31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84-PIM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7D02-2B2D-4AE5-90B6-F0368A554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2012-07-31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IETF 84-PIM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C81FD-2191-442D-BC39-47598C30EA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576388"/>
            <a:ext cx="4064000" cy="458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576388"/>
            <a:ext cx="4064000" cy="458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2012-07-31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IETF 84-PIM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D6F3D-7FF6-433E-AA8D-1EF4F88353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2012-07-31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IETF 84-PIM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C8178-73B7-47C7-9BE3-E839B91352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2012-07-31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IETF 84-PIM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55A18-3FCD-450A-9A14-18F6F6F804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2012-07-31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IETF 84-PIM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C8305-141A-4B90-B0B6-86B1690636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2012-07-31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IETF 84-PIM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B454F-12D1-42E8-9EFB-F52573BFF1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50800" y="1476375"/>
            <a:ext cx="9067800" cy="5343525"/>
            <a:chOff x="158" y="930"/>
            <a:chExt cx="5489" cy="3366"/>
          </a:xfrm>
        </p:grpSpPr>
        <p:sp>
          <p:nvSpPr>
            <p:cNvPr id="1036" name="AutoShape 12"/>
            <p:cNvSpPr>
              <a:spLocks noChangeAspect="1" noChangeArrowheads="1" noTextEdit="1"/>
            </p:cNvSpPr>
            <p:nvPr userDrawn="1"/>
          </p:nvSpPr>
          <p:spPr bwMode="auto">
            <a:xfrm>
              <a:off x="158" y="930"/>
              <a:ext cx="5489" cy="3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auto">
            <a:xfrm>
              <a:off x="176" y="944"/>
              <a:ext cx="5454" cy="3338"/>
            </a:xfrm>
            <a:custGeom>
              <a:avLst/>
              <a:gdLst/>
              <a:ahLst/>
              <a:cxnLst>
                <a:cxn ang="0">
                  <a:pos x="7861" y="6123"/>
                </a:cxn>
                <a:cxn ang="0">
                  <a:pos x="8164" y="5821"/>
                </a:cxn>
                <a:cxn ang="0">
                  <a:pos x="8164" y="5821"/>
                </a:cxn>
                <a:cxn ang="0">
                  <a:pos x="8164" y="302"/>
                </a:cxn>
                <a:cxn ang="0">
                  <a:pos x="7861" y="0"/>
                </a:cxn>
                <a:cxn ang="0">
                  <a:pos x="7861" y="0"/>
                </a:cxn>
                <a:cxn ang="0">
                  <a:pos x="302" y="0"/>
                </a:cxn>
                <a:cxn ang="0">
                  <a:pos x="0" y="302"/>
                </a:cxn>
                <a:cxn ang="0">
                  <a:pos x="0" y="302"/>
                </a:cxn>
                <a:cxn ang="0">
                  <a:pos x="0" y="5821"/>
                </a:cxn>
                <a:cxn ang="0">
                  <a:pos x="302" y="6123"/>
                </a:cxn>
                <a:cxn ang="0">
                  <a:pos x="302" y="6123"/>
                </a:cxn>
                <a:cxn ang="0">
                  <a:pos x="7861" y="6123"/>
                </a:cxn>
              </a:cxnLst>
              <a:rect l="0" t="0" r="r" b="b"/>
              <a:pathLst>
                <a:path w="8164" h="6123">
                  <a:moveTo>
                    <a:pt x="7861" y="6123"/>
                  </a:moveTo>
                  <a:cubicBezTo>
                    <a:pt x="8028" y="6123"/>
                    <a:pt x="8164" y="5987"/>
                    <a:pt x="8164" y="5821"/>
                  </a:cubicBezTo>
                  <a:lnTo>
                    <a:pt x="8164" y="5821"/>
                  </a:lnTo>
                  <a:lnTo>
                    <a:pt x="8164" y="302"/>
                  </a:lnTo>
                  <a:cubicBezTo>
                    <a:pt x="8164" y="135"/>
                    <a:pt x="8028" y="0"/>
                    <a:pt x="7861" y="0"/>
                  </a:cubicBezTo>
                  <a:lnTo>
                    <a:pt x="7861" y="0"/>
                  </a:lnTo>
                  <a:lnTo>
                    <a:pt x="302" y="0"/>
                  </a:lnTo>
                  <a:cubicBezTo>
                    <a:pt x="135" y="0"/>
                    <a:pt x="0" y="135"/>
                    <a:pt x="0" y="302"/>
                  </a:cubicBezTo>
                  <a:lnTo>
                    <a:pt x="0" y="302"/>
                  </a:lnTo>
                  <a:lnTo>
                    <a:pt x="0" y="5821"/>
                  </a:lnTo>
                  <a:cubicBezTo>
                    <a:pt x="0" y="5987"/>
                    <a:pt x="135" y="6123"/>
                    <a:pt x="302" y="6123"/>
                  </a:cubicBezTo>
                  <a:lnTo>
                    <a:pt x="302" y="6123"/>
                  </a:lnTo>
                  <a:lnTo>
                    <a:pt x="7861" y="6123"/>
                  </a:lnTo>
                  <a:close/>
                </a:path>
              </a:pathLst>
            </a:custGeom>
            <a:solidFill>
              <a:srgbClr val="E8EEF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39" name="Freeform 15"/>
            <p:cNvSpPr>
              <a:spLocks/>
            </p:cNvSpPr>
            <p:nvPr userDrawn="1"/>
          </p:nvSpPr>
          <p:spPr bwMode="auto">
            <a:xfrm>
              <a:off x="176" y="944"/>
              <a:ext cx="5454" cy="3338"/>
            </a:xfrm>
            <a:custGeom>
              <a:avLst/>
              <a:gdLst/>
              <a:ahLst/>
              <a:cxnLst>
                <a:cxn ang="0">
                  <a:pos x="7861" y="6123"/>
                </a:cxn>
                <a:cxn ang="0">
                  <a:pos x="8164" y="5821"/>
                </a:cxn>
                <a:cxn ang="0">
                  <a:pos x="8164" y="5821"/>
                </a:cxn>
                <a:cxn ang="0">
                  <a:pos x="8164" y="302"/>
                </a:cxn>
                <a:cxn ang="0">
                  <a:pos x="7861" y="0"/>
                </a:cxn>
                <a:cxn ang="0">
                  <a:pos x="7861" y="0"/>
                </a:cxn>
                <a:cxn ang="0">
                  <a:pos x="302" y="0"/>
                </a:cxn>
                <a:cxn ang="0">
                  <a:pos x="0" y="302"/>
                </a:cxn>
                <a:cxn ang="0">
                  <a:pos x="0" y="302"/>
                </a:cxn>
                <a:cxn ang="0">
                  <a:pos x="0" y="5821"/>
                </a:cxn>
                <a:cxn ang="0">
                  <a:pos x="302" y="6123"/>
                </a:cxn>
                <a:cxn ang="0">
                  <a:pos x="302" y="6123"/>
                </a:cxn>
                <a:cxn ang="0">
                  <a:pos x="7861" y="6123"/>
                </a:cxn>
              </a:cxnLst>
              <a:rect l="0" t="0" r="r" b="b"/>
              <a:pathLst>
                <a:path w="8164" h="6123">
                  <a:moveTo>
                    <a:pt x="7861" y="6123"/>
                  </a:moveTo>
                  <a:cubicBezTo>
                    <a:pt x="8028" y="6123"/>
                    <a:pt x="8164" y="5987"/>
                    <a:pt x="8164" y="5821"/>
                  </a:cubicBezTo>
                  <a:lnTo>
                    <a:pt x="8164" y="5821"/>
                  </a:lnTo>
                  <a:lnTo>
                    <a:pt x="8164" y="302"/>
                  </a:lnTo>
                  <a:cubicBezTo>
                    <a:pt x="8164" y="135"/>
                    <a:pt x="8028" y="0"/>
                    <a:pt x="7861" y="0"/>
                  </a:cubicBezTo>
                  <a:lnTo>
                    <a:pt x="7861" y="0"/>
                  </a:lnTo>
                  <a:lnTo>
                    <a:pt x="302" y="0"/>
                  </a:lnTo>
                  <a:cubicBezTo>
                    <a:pt x="135" y="0"/>
                    <a:pt x="0" y="135"/>
                    <a:pt x="0" y="302"/>
                  </a:cubicBezTo>
                  <a:lnTo>
                    <a:pt x="0" y="302"/>
                  </a:lnTo>
                  <a:lnTo>
                    <a:pt x="0" y="5821"/>
                  </a:lnTo>
                  <a:cubicBezTo>
                    <a:pt x="0" y="5987"/>
                    <a:pt x="135" y="6123"/>
                    <a:pt x="302" y="6123"/>
                  </a:cubicBezTo>
                  <a:lnTo>
                    <a:pt x="302" y="6123"/>
                  </a:lnTo>
                  <a:lnTo>
                    <a:pt x="7861" y="6123"/>
                  </a:lnTo>
                  <a:close/>
                </a:path>
              </a:pathLst>
            </a:custGeom>
            <a:solidFill>
              <a:schemeClr val="bg1"/>
            </a:solidFill>
            <a:ln w="482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138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576388"/>
            <a:ext cx="8280400" cy="4589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6477000"/>
            <a:ext cx="21336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en-US" smtClean="0"/>
              <a:t>2012-07-31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6238" y="6477000"/>
            <a:ext cx="33115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IETF 84-PIM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1013" y="6477000"/>
            <a:ext cx="213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937D02-2B2D-4AE5-90B6-F0368A55460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1" name="Picture 17" descr="encs"/>
          <p:cNvPicPr>
            <a:picLocks noChangeAspect="1" noChangeArrowheads="1"/>
          </p:cNvPicPr>
          <p:nvPr/>
        </p:nvPicPr>
        <p:blipFill>
          <a:blip r:embed="rId14" cstate="print">
            <a:lum contrast="36000"/>
          </a:blip>
          <a:srcRect r="17990" b="9140"/>
          <a:stretch>
            <a:fillRect/>
          </a:stretch>
        </p:blipFill>
        <p:spPr bwMode="auto">
          <a:xfrm>
            <a:off x="7667625" y="0"/>
            <a:ext cx="1476375" cy="1458913"/>
          </a:xfrm>
          <a:prstGeom prst="rect">
            <a:avLst/>
          </a:prstGeom>
          <a:noFill/>
        </p:spPr>
      </p:pic>
      <p:pic>
        <p:nvPicPr>
          <p:cNvPr id="1042" name="Picture 18" descr="logo-concordia-white-new"/>
          <p:cNvPicPr>
            <a:picLocks noChangeAspect="1" noChangeArrowheads="1"/>
          </p:cNvPicPr>
          <p:nvPr/>
        </p:nvPicPr>
        <p:blipFill>
          <a:blip r:embed="rId15" cstate="print">
            <a:lum contrast="54000"/>
          </a:blip>
          <a:srcRect l="26218" b="3058"/>
          <a:stretch>
            <a:fillRect/>
          </a:stretch>
        </p:blipFill>
        <p:spPr bwMode="auto">
          <a:xfrm>
            <a:off x="7885113" y="908050"/>
            <a:ext cx="1042987" cy="5207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/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FF"/>
        </a:buClr>
        <a:buSzPct val="70000"/>
        <a:buFont typeface="Wingdings" pitchFamily="2" charset="2"/>
        <a:buChar char="q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00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8" name="Rectangle 42"/>
          <p:cNvSpPr>
            <a:spLocks noGrp="1" noChangeArrowheads="1"/>
          </p:cNvSpPr>
          <p:nvPr>
            <p:ph type="ctrTitle"/>
          </p:nvPr>
        </p:nvSpPr>
        <p:spPr>
          <a:xfrm>
            <a:off x="288925" y="1816100"/>
            <a:ext cx="8604250" cy="1684338"/>
          </a:xfrm>
        </p:spPr>
        <p:txBody>
          <a:bodyPr/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Secure IGMP/MLD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59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748102"/>
            <a:ext cx="7272337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William Atwood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Bing Li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400" i="1" dirty="0" smtClean="0"/>
              <a:t>Concordia University, Montreal</a:t>
            </a:r>
            <a:endParaRPr lang="en-US" sz="2400" i="1" dirty="0"/>
          </a:p>
        </p:txBody>
      </p:sp>
      <p:sp>
        <p:nvSpPr>
          <p:cNvPr id="9260" name="Rectangle 44"/>
          <p:cNvSpPr>
            <a:spLocks noChangeArrowheads="1"/>
          </p:cNvSpPr>
          <p:nvPr/>
        </p:nvSpPr>
        <p:spPr bwMode="auto">
          <a:xfrm>
            <a:off x="457200" y="274638"/>
            <a:ext cx="7138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28596" y="214290"/>
            <a:ext cx="7138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5400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IETF84-PIM</a:t>
            </a:r>
            <a:endParaRPr kumimoji="0" lang="en-US" sz="5400" i="0" u="none" strike="noStrike" kern="0" normalizeH="0" baseline="0" noProof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ensure that an IGMP/MLD “expression of interest” in joining a group comes from a legitimate member of the group?</a:t>
            </a:r>
          </a:p>
          <a:p>
            <a:endParaRPr lang="en-US" dirty="0" smtClean="0"/>
          </a:p>
          <a:p>
            <a:r>
              <a:rPr lang="en-US" dirty="0" smtClean="0"/>
              <a:t>Assumption: The End User host and the Designated Router (DR) each hold a copy of a key given to them by a third party.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2012-07-31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84-PIM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9FCB-8B77-4AA8-9399-AF59FD15B9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Architecture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2012-07-31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84-PIM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9FCB-8B77-4AA8-9399-AF59FD15B9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259632" y="1988840"/>
            <a:ext cx="216024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Authority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259632" y="3789040"/>
            <a:ext cx="216024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Designated Router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292080" y="3789040"/>
            <a:ext cx="216024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End User host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067944" y="3861048"/>
            <a:ext cx="504056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4067944" y="3861048"/>
            <a:ext cx="504056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H="1">
            <a:off x="4067944" y="3861048"/>
            <a:ext cx="504056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11" idx="3"/>
            <a:endCxn id="10" idx="1"/>
          </p:cNvCxnSpPr>
          <p:nvPr/>
        </p:nvCxnSpPr>
        <p:spPr bwMode="auto">
          <a:xfrm>
            <a:off x="4572000" y="4077072"/>
            <a:ext cx="72008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>
            <a:stCxn id="9" idx="3"/>
            <a:endCxn id="11" idx="1"/>
          </p:cNvCxnSpPr>
          <p:nvPr/>
        </p:nvCxnSpPr>
        <p:spPr bwMode="auto">
          <a:xfrm>
            <a:off x="3419872" y="4077072"/>
            <a:ext cx="648072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 bwMode="auto">
          <a:xfrm>
            <a:off x="1691680" y="2564904"/>
            <a:ext cx="0" cy="122413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2915816" y="2564904"/>
            <a:ext cx="0" cy="57606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2915816" y="3140968"/>
            <a:ext cx="273630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5652120" y="3140968"/>
            <a:ext cx="0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763688" y="3140968"/>
            <a:ext cx="582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Key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868144" y="3140968"/>
            <a:ext cx="582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LAN environment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2012-07-31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84-PIM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9FCB-8B77-4AA8-9399-AF59FD15B9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83568" y="1988840"/>
            <a:ext cx="216024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Querier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259632" y="3789040"/>
            <a:ext cx="216024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End User host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292080" y="3789040"/>
            <a:ext cx="216024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End User host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067944" y="3861048"/>
            <a:ext cx="504056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4067944" y="3861048"/>
            <a:ext cx="504056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H="1">
            <a:off x="4067944" y="3861048"/>
            <a:ext cx="504056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11" idx="3"/>
            <a:endCxn id="10" idx="1"/>
          </p:cNvCxnSpPr>
          <p:nvPr/>
        </p:nvCxnSpPr>
        <p:spPr bwMode="auto">
          <a:xfrm>
            <a:off x="4572000" y="4077072"/>
            <a:ext cx="72008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>
            <a:stCxn id="9" idx="3"/>
            <a:endCxn id="11" idx="1"/>
          </p:cNvCxnSpPr>
          <p:nvPr/>
        </p:nvCxnSpPr>
        <p:spPr bwMode="auto">
          <a:xfrm>
            <a:off x="3419872" y="4077072"/>
            <a:ext cx="648072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 bwMode="auto">
          <a:xfrm>
            <a:off x="3203848" y="1988840"/>
            <a:ext cx="216024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Designated Router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796136" y="1988840"/>
            <a:ext cx="2160240" cy="5760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Non-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Querier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Straight Connector 24"/>
          <p:cNvCxnSpPr>
            <a:stCxn id="20" idx="2"/>
            <a:endCxn id="11" idx="0"/>
          </p:cNvCxnSpPr>
          <p:nvPr/>
        </p:nvCxnSpPr>
        <p:spPr bwMode="auto">
          <a:xfrm>
            <a:off x="4283968" y="2564904"/>
            <a:ext cx="36004" cy="129614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7" idx="2"/>
          </p:cNvCxnSpPr>
          <p:nvPr/>
        </p:nvCxnSpPr>
        <p:spPr bwMode="auto">
          <a:xfrm>
            <a:off x="1763688" y="2564904"/>
            <a:ext cx="0" cy="50405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1763688" y="3068960"/>
            <a:ext cx="237626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4139952" y="3068960"/>
            <a:ext cx="0" cy="7920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>
            <a:stCxn id="22" idx="2"/>
          </p:cNvCxnSpPr>
          <p:nvPr/>
        </p:nvCxnSpPr>
        <p:spPr bwMode="auto">
          <a:xfrm>
            <a:off x="6876256" y="2564904"/>
            <a:ext cx="0" cy="50405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flipH="1">
            <a:off x="4499992" y="3068960"/>
            <a:ext cx="237626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4499992" y="3068960"/>
            <a:ext cx="0" cy="7920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believe that there are three roles on the router side: </a:t>
            </a:r>
            <a:r>
              <a:rPr lang="en-US" dirty="0" err="1" smtClean="0"/>
              <a:t>Querier</a:t>
            </a:r>
            <a:r>
              <a:rPr lang="en-US" dirty="0" smtClean="0"/>
              <a:t>, Non-</a:t>
            </a:r>
            <a:r>
              <a:rPr lang="en-US" dirty="0" err="1" smtClean="0"/>
              <a:t>Querier</a:t>
            </a:r>
            <a:r>
              <a:rPr lang="en-US" dirty="0" smtClean="0"/>
              <a:t>, and Designated Router</a:t>
            </a:r>
          </a:p>
          <a:p>
            <a:r>
              <a:rPr lang="en-US" dirty="0" smtClean="0"/>
              <a:t>Initially, the DR and the End User hold the allocated key</a:t>
            </a:r>
          </a:p>
          <a:p>
            <a:r>
              <a:rPr lang="en-US" dirty="0" smtClean="0"/>
              <a:t>The second End User MAY share a different key with the DR</a:t>
            </a:r>
          </a:p>
          <a:p>
            <a:r>
              <a:rPr lang="en-US" dirty="0" smtClean="0"/>
              <a:t>All three router roles and all hosts that are members of the group must be able to hear each other securely.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2012-07-31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84-PIM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5A18-3FCD-450A-9A14-18F6F6F8045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anyone aware of work of this type in the IETF?</a:t>
            </a:r>
          </a:p>
          <a:p>
            <a:r>
              <a:rPr lang="en-US" dirty="0" smtClean="0"/>
              <a:t>Is there interest in formulating a (reasonably) general solution?</a:t>
            </a:r>
          </a:p>
          <a:p>
            <a:pPr lvl="1"/>
            <a:r>
              <a:rPr lang="en-US" dirty="0" smtClean="0"/>
              <a:t>Based on the availability of a key shared between the DR and the EU(s).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william.atwood@concordia.ca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2012-07-31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84-PIM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9FCB-8B77-4AA8-9399-AF59FD15B97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21363</TotalTime>
  <Words>215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Secure IGMP/MLD</vt:lpstr>
      <vt:lpstr>Problem Statement</vt:lpstr>
      <vt:lpstr>Architecture</vt:lpstr>
      <vt:lpstr>LAN environment</vt:lpstr>
      <vt:lpstr>Operation</vt:lpstr>
      <vt:lpstr>Questions</vt:lpstr>
    </vt:vector>
  </TitlesOfParts>
  <Company>Engineering and Computer Science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ENCS</dc:creator>
  <cp:lastModifiedBy>John William Atwood</cp:lastModifiedBy>
  <cp:revision>741</cp:revision>
  <dcterms:created xsi:type="dcterms:W3CDTF">2006-10-17T17:23:25Z</dcterms:created>
  <dcterms:modified xsi:type="dcterms:W3CDTF">2012-07-31T07:58:43Z</dcterms:modified>
</cp:coreProperties>
</file>