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75" r:id="rId6"/>
    <p:sldId id="262" r:id="rId7"/>
    <p:sldId id="276" r:id="rId8"/>
    <p:sldId id="281" r:id="rId9"/>
    <p:sldId id="263" r:id="rId10"/>
    <p:sldId id="282" r:id="rId11"/>
    <p:sldId id="283" r:id="rId12"/>
    <p:sldId id="266" r:id="rId13"/>
    <p:sldId id="284" r:id="rId14"/>
    <p:sldId id="274" r:id="rId15"/>
    <p:sldId id="285" r:id="rId16"/>
    <p:sldId id="278" r:id="rId17"/>
    <p:sldId id="25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89" autoAdjust="0"/>
    <p:restoredTop sz="99456" autoAdjust="0"/>
  </p:normalViewPr>
  <p:slideViewPr>
    <p:cSldViewPr snapToGrid="0" snapToObjects="1">
      <p:cViewPr varScale="1">
        <p:scale>
          <a:sx n="78" d="100"/>
          <a:sy n="78" d="100"/>
        </p:scale>
        <p:origin x="-7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12/07/12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12/07/12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12/07/12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12/07/12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3623"/>
            <a:ext cx="7772400" cy="1470025"/>
          </a:xfrm>
        </p:spPr>
        <p:txBody>
          <a:bodyPr/>
          <a:lstStyle/>
          <a:p>
            <a:r>
              <a:rPr lang="en-US" dirty="0" smtClean="0"/>
              <a:t>PPSP </a:t>
            </a:r>
            <a:r>
              <a:rPr lang="en-US" dirty="0" smtClean="0"/>
              <a:t>Base Tracker </a:t>
            </a:r>
            <a:r>
              <a:rPr lang="en-US" dirty="0" smtClean="0"/>
              <a:t>Protocol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2815217"/>
            <a:ext cx="6400800" cy="3535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draft</a:t>
            </a:r>
            <a:r>
              <a:rPr lang="en-US" sz="2800" dirty="0" smtClean="0"/>
              <a:t>-</a:t>
            </a:r>
            <a:r>
              <a:rPr lang="en-US" sz="2800" dirty="0" err="1" smtClean="0"/>
              <a:t>cruz</a:t>
            </a:r>
            <a:r>
              <a:rPr lang="en-US" sz="2800" dirty="0" smtClean="0"/>
              <a:t>-</a:t>
            </a:r>
            <a:r>
              <a:rPr lang="en-US" sz="2800" dirty="0" err="1" smtClean="0"/>
              <a:t>ppsp</a:t>
            </a:r>
            <a:r>
              <a:rPr lang="en-US" sz="2800" dirty="0" smtClean="0"/>
              <a:t>-</a:t>
            </a:r>
            <a:r>
              <a:rPr lang="en-US" sz="2800" dirty="0" smtClean="0"/>
              <a:t>base-</a:t>
            </a:r>
            <a:r>
              <a:rPr lang="en-US" sz="2800" dirty="0" smtClean="0"/>
              <a:t>tracker</a:t>
            </a:r>
            <a:r>
              <a:rPr lang="en-US" sz="2800" dirty="0" smtClean="0"/>
              <a:t>-protocol</a:t>
            </a:r>
          </a:p>
          <a:p>
            <a:r>
              <a:rPr lang="en-US" sz="2800" dirty="0" smtClean="0"/>
              <a:t>PPSP WG</a:t>
            </a:r>
          </a:p>
          <a:p>
            <a:r>
              <a:rPr lang="en-US" sz="2800" dirty="0" smtClean="0"/>
              <a:t>IETF </a:t>
            </a:r>
            <a:r>
              <a:rPr lang="en-US" sz="2800" dirty="0" smtClean="0"/>
              <a:t>84 Vancouver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1800" dirty="0" err="1"/>
              <a:t>Yingjie</a:t>
            </a:r>
            <a:r>
              <a:rPr lang="en-US" sz="1800" dirty="0"/>
              <a:t> </a:t>
            </a:r>
            <a:r>
              <a:rPr lang="en-US" sz="1800" dirty="0" err="1" smtClean="0"/>
              <a:t>Gu</a:t>
            </a:r>
            <a:r>
              <a:rPr lang="en-US" sz="1800" dirty="0" smtClean="0"/>
              <a:t> (</a:t>
            </a:r>
            <a:r>
              <a:rPr lang="en-US" sz="1800" dirty="0" smtClean="0"/>
              <a:t>presenter)</a:t>
            </a:r>
          </a:p>
          <a:p>
            <a:r>
              <a:rPr lang="en-US" sz="1800" dirty="0" smtClean="0"/>
              <a:t>Rui Cruz, </a:t>
            </a:r>
            <a:r>
              <a:rPr lang="en-US" sz="1800" dirty="0" err="1" smtClean="0"/>
              <a:t>Mário</a:t>
            </a:r>
            <a:r>
              <a:rPr lang="en-US" sz="1800" dirty="0" smtClean="0"/>
              <a:t> </a:t>
            </a:r>
            <a:r>
              <a:rPr lang="en-US" sz="1800" dirty="0" err="1" smtClean="0"/>
              <a:t>Nunes</a:t>
            </a:r>
            <a:r>
              <a:rPr lang="en-US" sz="1800" dirty="0" smtClean="0"/>
              <a:t>, </a:t>
            </a:r>
            <a:r>
              <a:rPr lang="en-US" sz="1800" dirty="0" err="1" smtClean="0"/>
              <a:t>Jinwei</a:t>
            </a:r>
            <a:r>
              <a:rPr lang="en-US" sz="1800" dirty="0" smtClean="0"/>
              <a:t> </a:t>
            </a:r>
            <a:r>
              <a:rPr lang="en-US" sz="1800" dirty="0" smtClean="0"/>
              <a:t>Xia, </a:t>
            </a:r>
            <a:br>
              <a:rPr lang="en-US" sz="1800" dirty="0" smtClean="0"/>
            </a:br>
            <a:r>
              <a:rPr lang="en-US" sz="1800" dirty="0" err="1" smtClean="0"/>
              <a:t>João</a:t>
            </a:r>
            <a:r>
              <a:rPr lang="en-US" sz="1800" dirty="0" smtClean="0"/>
              <a:t> </a:t>
            </a:r>
            <a:r>
              <a:rPr lang="en-US" sz="1800" dirty="0" err="1" smtClean="0"/>
              <a:t>Taveira</a:t>
            </a:r>
            <a:r>
              <a:rPr lang="en-US" sz="1800" dirty="0" smtClean="0"/>
              <a:t>, Deng </a:t>
            </a:r>
            <a:r>
              <a:rPr lang="en-US" sz="1800" dirty="0" err="1" smtClean="0"/>
              <a:t>Lingli</a:t>
            </a:r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70406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STAT_REPORT example</a:t>
            </a:r>
            <a:endParaRPr lang="en-US" dirty="0"/>
          </a:p>
        </p:txBody>
      </p:sp>
      <p:pic>
        <p:nvPicPr>
          <p:cNvPr id="7" name="Picture 6" descr="Screen Shot 2012-07-12 at 09.50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47" y="2132699"/>
            <a:ext cx="7820800" cy="359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109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Per-Peer-ID </a:t>
            </a:r>
            <a:r>
              <a:rPr lang="en-US" dirty="0" smtClean="0"/>
              <a:t>STATE MACHINE</a:t>
            </a:r>
            <a:endParaRPr lang="en-US" dirty="0"/>
          </a:p>
        </p:txBody>
      </p:sp>
      <p:pic>
        <p:nvPicPr>
          <p:cNvPr id="3" name="Picture 2" descr="Screen Shot 2012-07-12 at 09.36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637" y="1237288"/>
            <a:ext cx="5879959" cy="531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69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Extensions and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protocol is designed such that it can be extended for enhanced functionalities</a:t>
            </a:r>
          </a:p>
          <a:p>
            <a:r>
              <a:rPr lang="en-US" dirty="0"/>
              <a:t>Guidelines for extending are </a:t>
            </a:r>
            <a:r>
              <a:rPr lang="en-US" dirty="0" smtClean="0"/>
              <a:t>provided in the draft</a:t>
            </a:r>
            <a:endParaRPr lang="en-US" dirty="0"/>
          </a:p>
          <a:p>
            <a:r>
              <a:rPr lang="en-US" dirty="0"/>
              <a:t>An Extended, retro-compatible version was already submitted as:</a:t>
            </a:r>
          </a:p>
          <a:p>
            <a:pPr lvl="1"/>
            <a:r>
              <a:rPr lang="en-US" dirty="0"/>
              <a:t> draft-</a:t>
            </a:r>
            <a:r>
              <a:rPr lang="en-US" dirty="0" err="1"/>
              <a:t>huang</a:t>
            </a:r>
            <a:r>
              <a:rPr lang="en-US" dirty="0"/>
              <a:t>-</a:t>
            </a:r>
            <a:r>
              <a:rPr lang="en-US" dirty="0" err="1"/>
              <a:t>ppsp</a:t>
            </a:r>
            <a:r>
              <a:rPr lang="en-US" dirty="0"/>
              <a:t>-extended-tracker-protocol</a:t>
            </a:r>
          </a:p>
          <a:p>
            <a:r>
              <a:rPr lang="en-US" dirty="0"/>
              <a:t>P</a:t>
            </a:r>
            <a:r>
              <a:rPr lang="en-US" dirty="0" smtClean="0"/>
              <a:t>rotocol implemented </a:t>
            </a:r>
            <a:r>
              <a:rPr lang="en-US" dirty="0"/>
              <a:t>in </a:t>
            </a:r>
            <a:r>
              <a:rPr lang="en-US" b="1" dirty="0" smtClean="0">
                <a:solidFill>
                  <a:srgbClr val="000090"/>
                </a:solidFill>
              </a:rPr>
              <a:t>C language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796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Authors would like to ask for the  </a:t>
            </a:r>
            <a:r>
              <a:rPr lang="en-US" dirty="0" smtClean="0"/>
              <a:t>Base Tracker </a:t>
            </a:r>
            <a:r>
              <a:rPr lang="en-US" dirty="0"/>
              <a:t>Protocol defined in this </a:t>
            </a:r>
            <a:r>
              <a:rPr lang="en-US" dirty="0" smtClean="0"/>
              <a:t>draft to be adopted as PPSP Working Group item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84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ts val="0"/>
              </a:spcBef>
            </a:pPr>
            <a:r>
              <a:rPr lang="en-US" dirty="0" smtClean="0"/>
              <a:t>Comments are welcomed!</a:t>
            </a:r>
          </a:p>
          <a:p>
            <a:pPr algn="ctr">
              <a:spcBef>
                <a:spcPts val="0"/>
              </a:spcBef>
            </a:pPr>
            <a:endParaRPr lang="en-US" dirty="0"/>
          </a:p>
          <a:p>
            <a:pPr algn="ctr">
              <a:spcBef>
                <a:spcPts val="0"/>
              </a:spcBef>
            </a:pPr>
            <a:endParaRPr lang="en-US" dirty="0" smtClean="0"/>
          </a:p>
          <a:p>
            <a:pPr algn="ctr">
              <a:spcBef>
                <a:spcPts val="0"/>
              </a:spcBef>
            </a:pPr>
            <a:endParaRPr lang="en-US" dirty="0"/>
          </a:p>
          <a:p>
            <a:pPr algn="ctr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37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The </a:t>
            </a:r>
            <a:r>
              <a:rPr lang="en-US" dirty="0" smtClean="0"/>
              <a:t>PPSP </a:t>
            </a:r>
            <a:r>
              <a:rPr lang="en-US" dirty="0" smtClean="0"/>
              <a:t>Base Tracker </a:t>
            </a:r>
            <a:r>
              <a:rPr lang="en-US" dirty="0"/>
              <a:t>Protocol is </a:t>
            </a:r>
            <a:r>
              <a:rPr lang="en-US" dirty="0" smtClean="0"/>
              <a:t>used </a:t>
            </a:r>
            <a:r>
              <a:rPr lang="en-US" dirty="0"/>
              <a:t>to </a:t>
            </a:r>
            <a:r>
              <a:rPr lang="en-US" dirty="0" smtClean="0"/>
              <a:t>control information about which Peers </a:t>
            </a:r>
            <a:r>
              <a:rPr lang="en-US" dirty="0"/>
              <a:t>can provide </a:t>
            </a:r>
            <a:r>
              <a:rPr lang="en-US" dirty="0" smtClean="0"/>
              <a:t>streaming content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The </a:t>
            </a:r>
            <a:r>
              <a:rPr lang="en-US" dirty="0" smtClean="0"/>
              <a:t>protocol </a:t>
            </a:r>
            <a:r>
              <a:rPr lang="en-US" dirty="0"/>
              <a:t>design supports </a:t>
            </a:r>
            <a:r>
              <a:rPr lang="en-US" dirty="0" smtClean="0"/>
              <a:t>distributed tracker </a:t>
            </a:r>
            <a:r>
              <a:rPr lang="en-US" dirty="0"/>
              <a:t>architectures, providing robustness to the streaming </a:t>
            </a:r>
            <a:r>
              <a:rPr lang="en-US" dirty="0" smtClean="0"/>
              <a:t>service in </a:t>
            </a:r>
            <a:r>
              <a:rPr lang="en-US" dirty="0"/>
              <a:t>case of </a:t>
            </a:r>
            <a:r>
              <a:rPr lang="en-US" dirty="0" smtClean="0"/>
              <a:t>individual tracker </a:t>
            </a:r>
            <a:r>
              <a:rPr lang="en-US" dirty="0"/>
              <a:t>n</a:t>
            </a:r>
            <a:r>
              <a:rPr lang="en-US" dirty="0" smtClean="0"/>
              <a:t>ode failure.</a:t>
            </a:r>
          </a:p>
          <a:p>
            <a:endParaRPr lang="en-US" dirty="0" smtClean="0"/>
          </a:p>
          <a:p>
            <a:r>
              <a:rPr lang="en-US" dirty="0"/>
              <a:t>The PPSP </a:t>
            </a:r>
            <a:r>
              <a:rPr lang="en-US" dirty="0" smtClean="0"/>
              <a:t>Base Tracker </a:t>
            </a:r>
            <a:r>
              <a:rPr lang="en-US" dirty="0"/>
              <a:t>Protocol is a request-response protocol. </a:t>
            </a:r>
            <a:endParaRPr lang="en-US" dirty="0" smtClean="0"/>
          </a:p>
          <a:p>
            <a:pPr lvl="1"/>
            <a:r>
              <a:rPr lang="en-US" dirty="0" smtClean="0"/>
              <a:t>Requests are </a:t>
            </a:r>
            <a:r>
              <a:rPr lang="en-US" dirty="0"/>
              <a:t>sent, and responses returned to these requests.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single request generates a single </a:t>
            </a:r>
            <a:r>
              <a:rPr lang="en-US" dirty="0" smtClean="0"/>
              <a:t>response.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Tracker Protocol design does not require Peers to be “connected” to the tracker all the time</a:t>
            </a:r>
          </a:p>
          <a:p>
            <a:endParaRPr lang="en-US" dirty="0" smtClean="0"/>
          </a:p>
          <a:p>
            <a:r>
              <a:rPr lang="en-US" dirty="0" smtClean="0"/>
              <a:t>The Tracker can provide </a:t>
            </a:r>
            <a:r>
              <a:rPr lang="en-US" dirty="0"/>
              <a:t>NAT traversal services </a:t>
            </a:r>
            <a:r>
              <a:rPr lang="en-US" dirty="0" smtClean="0"/>
              <a:t>(</a:t>
            </a:r>
            <a:r>
              <a:rPr lang="en-US" dirty="0"/>
              <a:t>STUN-</a:t>
            </a:r>
            <a:r>
              <a:rPr lang="en-US" dirty="0" smtClean="0"/>
              <a:t>like Tracker</a:t>
            </a:r>
            <a:r>
              <a:rPr lang="en-US" dirty="0"/>
              <a:t>) by discovering the </a:t>
            </a:r>
            <a:r>
              <a:rPr lang="en-US" dirty="0" smtClean="0"/>
              <a:t>public transport </a:t>
            </a:r>
            <a:r>
              <a:rPr lang="en-US" dirty="0"/>
              <a:t>address </a:t>
            </a:r>
            <a:r>
              <a:rPr lang="en-US" dirty="0" smtClean="0"/>
              <a:t>candidate of </a:t>
            </a:r>
            <a:r>
              <a:rPr lang="en-US" dirty="0" smtClean="0"/>
              <a:t>a Peer </a:t>
            </a:r>
            <a:r>
              <a:rPr lang="en-US" dirty="0"/>
              <a:t>via </a:t>
            </a:r>
            <a:r>
              <a:rPr lang="en-US" dirty="0" smtClean="0"/>
              <a:t>PPSP Tracker </a:t>
            </a:r>
            <a:r>
              <a:rPr lang="en-US" dirty="0"/>
              <a:t>Protocol messages</a:t>
            </a:r>
          </a:p>
        </p:txBody>
      </p:sp>
    </p:spTree>
    <p:extLst>
      <p:ext uri="{BB962C8B-B14F-4D97-AF65-F5344CB8AC3E}">
        <p14:creationId xmlns:p14="http://schemas.microsoft.com/office/powerpoint/2010/main" val="1013760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Base Tracker Protocol uses two messages for the operation: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4F81BD"/>
                </a:solidFill>
              </a:rPr>
              <a:t>CONNECT </a:t>
            </a:r>
            <a:r>
              <a:rPr lang="en-US" dirty="0" smtClean="0"/>
              <a:t>Request message</a:t>
            </a:r>
            <a:r>
              <a:rPr lang="en-US" dirty="0" smtClean="0"/>
              <a:t> </a:t>
            </a:r>
            <a:r>
              <a:rPr lang="en-US" dirty="0" smtClean="0"/>
              <a:t>to </a:t>
            </a:r>
            <a:r>
              <a:rPr lang="en-US" dirty="0" smtClean="0"/>
              <a:t>“register” and/or request </a:t>
            </a:r>
            <a:r>
              <a:rPr lang="en-US" dirty="0" smtClean="0">
                <a:solidFill>
                  <a:srgbClr val="FF0000"/>
                </a:solidFill>
              </a:rPr>
              <a:t>actions </a:t>
            </a:r>
            <a:r>
              <a:rPr lang="en-US" dirty="0" smtClean="0">
                <a:solidFill>
                  <a:srgbClr val="000000"/>
                </a:solidFill>
              </a:rPr>
              <a:t>on </a:t>
            </a:r>
            <a:r>
              <a:rPr lang="en-US" dirty="0" smtClean="0">
                <a:solidFill>
                  <a:srgbClr val="000000"/>
                </a:solidFill>
              </a:rPr>
              <a:t>swarm(s) </a:t>
            </a:r>
            <a:r>
              <a:rPr lang="en-US" dirty="0"/>
              <a:t>of </a:t>
            </a:r>
            <a:r>
              <a:rPr lang="en-US" dirty="0" smtClean="0"/>
              <a:t>streaming contents;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4F81BD"/>
                </a:solidFill>
              </a:rPr>
              <a:t>STAT-</a:t>
            </a:r>
            <a:r>
              <a:rPr lang="en-US" b="1" dirty="0" smtClean="0">
                <a:solidFill>
                  <a:srgbClr val="4F81BD"/>
                </a:solidFill>
              </a:rPr>
              <a:t>REPORT </a:t>
            </a:r>
            <a:r>
              <a:rPr lang="en-US" dirty="0" smtClean="0"/>
              <a:t>Request message</a:t>
            </a:r>
            <a:r>
              <a:rPr lang="en-US" b="1" dirty="0" smtClean="0"/>
              <a:t> </a:t>
            </a:r>
            <a:r>
              <a:rPr lang="en-US" dirty="0" smtClean="0"/>
              <a:t>to periodically inform the Tracker about </a:t>
            </a:r>
            <a:r>
              <a:rPr lang="en-US" dirty="0" smtClean="0"/>
              <a:t>its status and supply statistic </a:t>
            </a:r>
            <a:r>
              <a:rPr lang="en-US" dirty="0" smtClean="0"/>
              <a:t>information;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terminate all its activity in the </a:t>
            </a:r>
            <a:r>
              <a:rPr lang="en-US" dirty="0"/>
              <a:t>P2P streaming </a:t>
            </a:r>
            <a:r>
              <a:rPr lang="en-US" dirty="0" smtClean="0"/>
              <a:t>service the </a:t>
            </a:r>
            <a:r>
              <a:rPr lang="en-US" dirty="0" smtClean="0"/>
              <a:t>Peer may:</a:t>
            </a:r>
          </a:p>
          <a:p>
            <a:endParaRPr lang="en-US" dirty="0"/>
          </a:p>
          <a:p>
            <a:pPr lvl="1"/>
            <a:r>
              <a:rPr lang="en-US" dirty="0" smtClean="0"/>
              <a:t>Send a CONNECT Requesting </a:t>
            </a:r>
            <a:r>
              <a:rPr lang="en-US" dirty="0" smtClean="0">
                <a:solidFill>
                  <a:srgbClr val="FF0000"/>
                </a:solidFill>
              </a:rPr>
              <a:t>action </a:t>
            </a:r>
            <a:r>
              <a:rPr lang="en-US" dirty="0" smtClean="0">
                <a:solidFill>
                  <a:srgbClr val="000000"/>
                </a:solidFill>
              </a:rPr>
              <a:t>to</a:t>
            </a:r>
            <a:r>
              <a:rPr lang="en-US" dirty="0" smtClean="0">
                <a:solidFill>
                  <a:srgbClr val="FF0000"/>
                </a:solidFill>
              </a:rPr>
              <a:t> LEAVE </a:t>
            </a:r>
            <a:r>
              <a:rPr lang="en-US" dirty="0">
                <a:solidFill>
                  <a:srgbClr val="000000"/>
                </a:solidFill>
              </a:rPr>
              <a:t>swarm(s</a:t>
            </a:r>
            <a:r>
              <a:rPr lang="en-US" dirty="0" smtClean="0">
                <a:solidFill>
                  <a:srgbClr val="000000"/>
                </a:solidFill>
              </a:rPr>
              <a:t>); </a:t>
            </a:r>
          </a:p>
          <a:p>
            <a:pPr lvl="1"/>
            <a:r>
              <a:rPr lang="en-US" dirty="0" smtClean="0"/>
              <a:t>Stop sending periodic STAT_REPORT;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3941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478"/>
            <a:ext cx="8229600" cy="11430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/>
              <a:t>typical PPSP </a:t>
            </a:r>
            <a:r>
              <a:rPr lang="en-US" dirty="0" smtClean="0"/>
              <a:t>Session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1035" y="1581945"/>
            <a:ext cx="7836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peer </a:t>
            </a:r>
            <a:r>
              <a:rPr lang="en-US" b="1" dirty="0" smtClean="0">
                <a:solidFill>
                  <a:srgbClr val="4F81BD"/>
                </a:solidFill>
              </a:rPr>
              <a:t>CONNECT</a:t>
            </a:r>
            <a:r>
              <a:rPr lang="en-US" dirty="0" smtClean="0"/>
              <a:t> </a:t>
            </a:r>
            <a:r>
              <a:rPr lang="en-US" dirty="0"/>
              <a:t>to the system and </a:t>
            </a:r>
            <a:r>
              <a:rPr lang="en-US" b="1" dirty="0" smtClean="0">
                <a:solidFill>
                  <a:srgbClr val="4F81BD"/>
                </a:solidFill>
              </a:rPr>
              <a:t>request action to join</a:t>
            </a:r>
            <a:r>
              <a:rPr lang="en-US" dirty="0" smtClean="0"/>
              <a:t> swarm 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Screen Shot 2012-07-12 at 08.49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80" y="2162917"/>
            <a:ext cx="6686050" cy="447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495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478"/>
            <a:ext cx="8229600" cy="11430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/>
              <a:t>typical PPSP </a:t>
            </a:r>
            <a:r>
              <a:rPr lang="en-US" dirty="0" smtClean="0"/>
              <a:t>Session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1035" y="1581945"/>
            <a:ext cx="7836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peer Seeder </a:t>
            </a:r>
            <a:r>
              <a:rPr lang="en-US" b="1" dirty="0" smtClean="0">
                <a:solidFill>
                  <a:srgbClr val="4F81BD"/>
                </a:solidFill>
              </a:rPr>
              <a:t>CONNECT</a:t>
            </a:r>
            <a:r>
              <a:rPr lang="en-US" dirty="0" smtClean="0"/>
              <a:t> </a:t>
            </a:r>
            <a:r>
              <a:rPr lang="en-US" dirty="0" smtClean="0"/>
              <a:t>or re-</a:t>
            </a:r>
            <a:r>
              <a:rPr lang="en-US" b="1" dirty="0">
                <a:solidFill>
                  <a:srgbClr val="4F81BD"/>
                </a:solidFill>
              </a:rPr>
              <a:t>CONNECT</a:t>
            </a:r>
            <a:r>
              <a:rPr lang="en-US" dirty="0"/>
              <a:t> to </a:t>
            </a:r>
            <a:r>
              <a:rPr lang="en-US" dirty="0"/>
              <a:t>the system and </a:t>
            </a:r>
            <a:r>
              <a:rPr lang="en-US" b="1" dirty="0" smtClean="0">
                <a:solidFill>
                  <a:srgbClr val="4F81BD"/>
                </a:solidFill>
              </a:rPr>
              <a:t>simultaneously joins</a:t>
            </a:r>
            <a:r>
              <a:rPr lang="en-US" dirty="0" smtClean="0"/>
              <a:t> swarms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x, y, z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 descr="Screen Shot 2012-07-12 at 09.30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022" y="2439916"/>
            <a:ext cx="5396698" cy="379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900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4F81BD"/>
                </a:solidFill>
              </a:rPr>
              <a:t>CONNECT</a:t>
            </a:r>
            <a:r>
              <a:rPr lang="en-US" dirty="0"/>
              <a:t>: </a:t>
            </a:r>
            <a:endParaRPr lang="en-US" dirty="0" smtClean="0"/>
          </a:p>
          <a:p>
            <a:pPr lvl="1"/>
            <a:r>
              <a:rPr lang="en-US" dirty="0" smtClean="0"/>
              <a:t>used </a:t>
            </a:r>
            <a:r>
              <a:rPr lang="en-US" dirty="0"/>
              <a:t>when a Peer </a:t>
            </a:r>
            <a:r>
              <a:rPr lang="en-US" dirty="0" smtClean="0"/>
              <a:t>first “</a:t>
            </a:r>
            <a:r>
              <a:rPr lang="en-US" dirty="0" smtClean="0"/>
              <a:t>registers” </a:t>
            </a:r>
            <a:r>
              <a:rPr lang="en-US" dirty="0"/>
              <a:t>to the </a:t>
            </a:r>
            <a:r>
              <a:rPr lang="en-US" dirty="0" smtClean="0"/>
              <a:t>system and request “actions” on swarms;</a:t>
            </a:r>
          </a:p>
          <a:p>
            <a:pPr lvl="1"/>
            <a:r>
              <a:rPr lang="en-US" dirty="0" smtClean="0"/>
              <a:t>if already registered, to request further “actions” on swarms;</a:t>
            </a:r>
            <a:endParaRPr lang="en-US" dirty="0" smtClean="0"/>
          </a:p>
          <a:p>
            <a:pPr lvl="2"/>
            <a:r>
              <a:rPr lang="en-US" dirty="0" smtClean="0"/>
              <a:t>The Peer provides its Peer-ID, and the IP </a:t>
            </a:r>
            <a:r>
              <a:rPr lang="en-US" dirty="0" smtClean="0"/>
              <a:t>addresses on its interfaces </a:t>
            </a:r>
            <a:r>
              <a:rPr lang="en-US" dirty="0" smtClean="0"/>
              <a:t>(IPv4, IPv6). </a:t>
            </a:r>
            <a:endParaRPr lang="en-US" dirty="0" smtClean="0"/>
          </a:p>
          <a:p>
            <a:pPr lvl="2"/>
            <a:r>
              <a:rPr lang="en-US" dirty="0" smtClean="0"/>
              <a:t>The Peer provides “actions” on one or more swarm(s)</a:t>
            </a:r>
            <a:endParaRPr lang="en-US" dirty="0" smtClean="0"/>
          </a:p>
          <a:p>
            <a:pPr lvl="2"/>
            <a:r>
              <a:rPr lang="en-US" dirty="0" smtClean="0"/>
              <a:t>The Tracker </a:t>
            </a:r>
            <a:r>
              <a:rPr lang="en-US" dirty="0"/>
              <a:t>records the </a:t>
            </a:r>
            <a:r>
              <a:rPr lang="en-US" dirty="0" smtClean="0"/>
              <a:t>Peer-ID</a:t>
            </a:r>
            <a:r>
              <a:rPr lang="en-US" dirty="0"/>
              <a:t>, connect-</a:t>
            </a:r>
            <a:r>
              <a:rPr lang="en-US" dirty="0" smtClean="0"/>
              <a:t>time, </a:t>
            </a:r>
            <a:r>
              <a:rPr lang="en-US" dirty="0"/>
              <a:t>peer </a:t>
            </a:r>
            <a:r>
              <a:rPr lang="en-US" dirty="0" smtClean="0"/>
              <a:t>IP addresses </a:t>
            </a:r>
            <a:r>
              <a:rPr lang="en-US" dirty="0"/>
              <a:t>and link status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The tracker checks </a:t>
            </a:r>
            <a:r>
              <a:rPr lang="en-US" dirty="0" smtClean="0"/>
              <a:t>if Peer is LEECH </a:t>
            </a:r>
            <a:r>
              <a:rPr lang="en-US" dirty="0"/>
              <a:t>or </a:t>
            </a:r>
            <a:r>
              <a:rPr lang="en-US" dirty="0" smtClean="0"/>
              <a:t>SEED in swarm “actions” requested and updates </a:t>
            </a:r>
            <a:r>
              <a:rPr lang="en-US" dirty="0"/>
              <a:t>the </a:t>
            </a:r>
            <a:r>
              <a:rPr lang="en-US" dirty="0" smtClean="0"/>
              <a:t>Peer-ID </a:t>
            </a:r>
            <a:r>
              <a:rPr lang="en-US" dirty="0"/>
              <a:t>to the </a:t>
            </a:r>
            <a:r>
              <a:rPr lang="en-US" dirty="0" smtClean="0"/>
              <a:t>peer lists.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method allows </a:t>
            </a:r>
            <a:r>
              <a:rPr lang="en-US" dirty="0" smtClean="0"/>
              <a:t>a security </a:t>
            </a:r>
            <a:r>
              <a:rPr lang="en-US" dirty="0"/>
              <a:t>layer </a:t>
            </a:r>
            <a:r>
              <a:rPr lang="en-US" dirty="0" smtClean="0"/>
              <a:t>to be established between </a:t>
            </a:r>
            <a:r>
              <a:rPr lang="en-US" dirty="0"/>
              <a:t>the Peer and the </a:t>
            </a:r>
            <a:r>
              <a:rPr lang="en-US" dirty="0" smtClean="0"/>
              <a:t>Tracker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6549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 Request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4F81BD"/>
                </a:solidFill>
              </a:rPr>
              <a:t>S</a:t>
            </a:r>
            <a:r>
              <a:rPr lang="en-US" sz="2800" b="1" dirty="0" smtClean="0">
                <a:solidFill>
                  <a:srgbClr val="4F81BD"/>
                </a:solidFill>
              </a:rPr>
              <a:t>witch swarms (JOIN </a:t>
            </a:r>
            <a:r>
              <a:rPr lang="en-US" sz="2800" b="1" dirty="0" smtClean="0">
                <a:solidFill>
                  <a:srgbClr val="FF0000"/>
                </a:solidFill>
              </a:rPr>
              <a:t>2222</a:t>
            </a:r>
            <a:r>
              <a:rPr lang="en-US" sz="2800" b="1" dirty="0" smtClean="0">
                <a:solidFill>
                  <a:srgbClr val="4F81BD"/>
                </a:solidFill>
              </a:rPr>
              <a:t>, LEAVE </a:t>
            </a:r>
            <a:r>
              <a:rPr lang="en-US" sz="2800" b="1" dirty="0" smtClean="0">
                <a:solidFill>
                  <a:srgbClr val="FF0000"/>
                </a:solidFill>
              </a:rPr>
              <a:t>1111</a:t>
            </a:r>
            <a:r>
              <a:rPr lang="en-US" sz="2800" b="1" dirty="0" smtClean="0">
                <a:solidFill>
                  <a:srgbClr val="4F81BD"/>
                </a:solidFill>
              </a:rPr>
              <a:t>)</a:t>
            </a:r>
            <a:r>
              <a:rPr lang="en-US" sz="2800" dirty="0" smtClean="0"/>
              <a:t>: </a:t>
            </a:r>
            <a:endParaRPr lang="en-US" sz="2800" dirty="0" smtClean="0"/>
          </a:p>
        </p:txBody>
      </p:sp>
      <p:pic>
        <p:nvPicPr>
          <p:cNvPr id="5" name="Picture 4" descr="Screen Shot 2012-07-12 at 09.42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706" y="2214223"/>
            <a:ext cx="6430619" cy="446062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286216" y="3353704"/>
            <a:ext cx="4233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286216" y="3799144"/>
            <a:ext cx="44546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0088" y="3239744"/>
            <a:ext cx="586128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 smtClean="0"/>
              <a:t>LEAVE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705959" y="3685184"/>
            <a:ext cx="586128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 smtClean="0"/>
              <a:t>JOIN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46619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 </a:t>
            </a:r>
            <a:r>
              <a:rPr lang="en-US" dirty="0" smtClean="0"/>
              <a:t>Response </a:t>
            </a:r>
            <a:r>
              <a:rPr lang="en-US" dirty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3440"/>
            <a:ext cx="2457678" cy="45259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4F81BD"/>
                </a:solidFill>
              </a:rPr>
              <a:t>Peer List for</a:t>
            </a:r>
            <a:r>
              <a:rPr lang="en-US" sz="2800" b="1" dirty="0" smtClean="0">
                <a:solidFill>
                  <a:srgbClr val="4F81BD"/>
                </a:solidFill>
              </a:rPr>
              <a:t> swarm </a:t>
            </a:r>
            <a:r>
              <a:rPr lang="en-US" sz="2800" b="1" dirty="0" smtClean="0">
                <a:solidFill>
                  <a:srgbClr val="FF0000"/>
                </a:solidFill>
              </a:rPr>
              <a:t>2222</a:t>
            </a:r>
            <a:r>
              <a:rPr lang="en-US" sz="2800" dirty="0" smtClean="0"/>
              <a:t>: </a:t>
            </a:r>
            <a:endParaRPr lang="en-US" sz="2800" dirty="0" smtClean="0"/>
          </a:p>
        </p:txBody>
      </p:sp>
      <p:pic>
        <p:nvPicPr>
          <p:cNvPr id="4" name="Picture 3" descr="Screen Shot 2012-07-12 at 09.52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878" y="1417638"/>
            <a:ext cx="5892800" cy="53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72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STAT_REPORT</a:t>
            </a:r>
            <a:r>
              <a:rPr lang="en-US" dirty="0" smtClean="0"/>
              <a:t>: </a:t>
            </a:r>
          </a:p>
          <a:p>
            <a:pPr lvl="1"/>
            <a:r>
              <a:rPr lang="en-US" dirty="0"/>
              <a:t>used </a:t>
            </a:r>
            <a:r>
              <a:rPr lang="en-US" dirty="0" smtClean="0"/>
              <a:t>by a </a:t>
            </a:r>
            <a:r>
              <a:rPr lang="en-US" dirty="0"/>
              <a:t>Peer to </a:t>
            </a:r>
            <a:r>
              <a:rPr lang="en-US" dirty="0" smtClean="0"/>
              <a:t>inform the </a:t>
            </a:r>
            <a:r>
              <a:rPr lang="en-US" dirty="0"/>
              <a:t>Tracker </a:t>
            </a:r>
            <a:r>
              <a:rPr lang="en-US" dirty="0" smtClean="0"/>
              <a:t>on statistic </a:t>
            </a:r>
            <a:r>
              <a:rPr lang="en-US" dirty="0"/>
              <a:t>and status </a:t>
            </a:r>
            <a:r>
              <a:rPr lang="en-US" dirty="0" smtClean="0"/>
              <a:t>data:</a:t>
            </a:r>
          </a:p>
          <a:p>
            <a:pPr lvl="2"/>
            <a:r>
              <a:rPr lang="en-US" dirty="0" smtClean="0"/>
              <a:t>Is initiated </a:t>
            </a:r>
            <a:r>
              <a:rPr lang="en-US" dirty="0"/>
              <a:t>by the peer, periodically while active.</a:t>
            </a:r>
            <a:endParaRPr lang="en-US" dirty="0" smtClean="0"/>
          </a:p>
          <a:p>
            <a:pPr lvl="2"/>
            <a:r>
              <a:rPr lang="en-US" dirty="0" smtClean="0"/>
              <a:t>May </a:t>
            </a:r>
            <a:r>
              <a:rPr lang="en-US" dirty="0" smtClean="0"/>
              <a:t>contain </a:t>
            </a:r>
            <a:r>
              <a:rPr lang="en-US" dirty="0" smtClean="0"/>
              <a:t>activity statistics.</a:t>
            </a:r>
          </a:p>
          <a:p>
            <a:pPr lvl="1"/>
            <a:r>
              <a:rPr lang="en-US" dirty="0" smtClean="0"/>
              <a:t>When not including statistics </a:t>
            </a:r>
            <a:r>
              <a:rPr lang="en-US" dirty="0" smtClean="0"/>
              <a:t>data, </a:t>
            </a:r>
            <a:r>
              <a:rPr lang="en-US" dirty="0" smtClean="0"/>
              <a:t>behaves as a </a:t>
            </a:r>
            <a:r>
              <a:rPr lang="en-US" b="1" dirty="0" smtClean="0"/>
              <a:t>keep-alive </a:t>
            </a:r>
            <a:r>
              <a:rPr lang="en-US" dirty="0" smtClean="0"/>
              <a:t>signal to the tracker.</a:t>
            </a:r>
          </a:p>
        </p:txBody>
      </p:sp>
    </p:spTree>
    <p:extLst>
      <p:ext uri="{BB962C8B-B14F-4D97-AF65-F5344CB8AC3E}">
        <p14:creationId xmlns:p14="http://schemas.microsoft.com/office/powerpoint/2010/main" val="2968009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5321</TotalTime>
  <Words>580</Words>
  <Application>Microsoft Macintosh PowerPoint</Application>
  <PresentationFormat>On-screen Show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PPSP Base Tracker Protocol</vt:lpstr>
      <vt:lpstr>Protocol Design</vt:lpstr>
      <vt:lpstr>Protocol Overview</vt:lpstr>
      <vt:lpstr>A typical PPSP Session</vt:lpstr>
      <vt:lpstr>A typical PPSP Session</vt:lpstr>
      <vt:lpstr>Request Messages</vt:lpstr>
      <vt:lpstr>CONNECT Request example</vt:lpstr>
      <vt:lpstr>CONNECT Response example</vt:lpstr>
      <vt:lpstr>Request Messages</vt:lpstr>
      <vt:lpstr>STAT_REPORT example</vt:lpstr>
      <vt:lpstr>Per-Peer-ID STATE MACHINE</vt:lpstr>
      <vt:lpstr>Extensions and Implementation</vt:lpstr>
      <vt:lpstr>PowerPoint Presentation</vt:lpstr>
      <vt:lpstr>Thank You 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Rui Cruz</cp:lastModifiedBy>
  <cp:revision>115</cp:revision>
  <dcterms:created xsi:type="dcterms:W3CDTF">2010-04-12T23:12:02Z</dcterms:created>
  <dcterms:modified xsi:type="dcterms:W3CDTF">2012-07-12T09:07:04Z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