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12"/>
  </p:notesMasterIdLst>
  <p:sldIdLst>
    <p:sldId id="256" r:id="rId3"/>
    <p:sldId id="257" r:id="rId4"/>
    <p:sldId id="273" r:id="rId5"/>
    <p:sldId id="274" r:id="rId6"/>
    <p:sldId id="267" r:id="rId7"/>
    <p:sldId id="265" r:id="rId8"/>
    <p:sldId id="266" r:id="rId9"/>
    <p:sldId id="272" r:id="rId10"/>
    <p:sldId id="271" r:id="rId1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 autoAdjust="0"/>
    <p:restoredTop sz="90935" autoAdjust="0"/>
  </p:normalViewPr>
  <p:slideViewPr>
    <p:cSldViewPr snapToGrid="0">
      <p:cViewPr varScale="1">
        <p:scale>
          <a:sx n="101" d="100"/>
          <a:sy n="101" d="100"/>
        </p:scale>
        <p:origin x="-1284" y="-96"/>
      </p:cViewPr>
      <p:guideLst>
        <p:guide orient="horz" pos="785"/>
        <p:guide pos="309"/>
        <p:guide pos="28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C1678-44B7-463C-A681-EDB9A328CB29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14B09-7C50-4114-8675-D6CC4E795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14B09-7C50-4114-8675-D6CC4E79564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14B09-7C50-4114-8675-D6CC4E79564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1"/>
          <p:cNvSpPr>
            <a:spLocks noChangeArrowheads="1"/>
          </p:cNvSpPr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rgbClr val="DFDFDF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tIns="0" rIns="0" bIns="0" anchor="ctr">
            <a:no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32888"/>
            <a:ext cx="7315200" cy="877824"/>
          </a:xfrm>
        </p:spPr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defRPr lang="en-US" sz="3200" b="1" cap="all" baseline="0" dirty="0" smtClean="0">
                <a:solidFill>
                  <a:srgbClr val="29292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11880"/>
            <a:ext cx="5943600" cy="1051560"/>
          </a:xfrm>
        </p:spPr>
        <p:txBody>
          <a:bodyPr>
            <a:noAutofit/>
          </a:bodyPr>
          <a:lstStyle>
            <a:lvl1pPr marL="0" indent="0" algn="l" defTabSz="457200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Tx/>
              <a:buFontTx/>
              <a:buNone/>
              <a:defRPr lang="en-US" sz="20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2" name="Picture 7" descr="blue-window"/>
          <p:cNvPicPr>
            <a:picLocks noChangeAspect="1" noChangeArrowheads="1"/>
          </p:cNvPicPr>
          <p:nvPr userDrawn="1"/>
        </p:nvPicPr>
        <p:blipFill>
          <a:blip r:embed="rId2" cstate="print"/>
          <a:srcRect b="37572"/>
          <a:stretch>
            <a:fillRect/>
          </a:stretch>
        </p:blipFill>
        <p:spPr bwMode="auto">
          <a:xfrm>
            <a:off x="450850" y="5468938"/>
            <a:ext cx="82423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juniper_black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95898" y="917673"/>
            <a:ext cx="1718044" cy="468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rg-ven-gradient-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038725"/>
            <a:ext cx="9144000" cy="1819275"/>
          </a:xfrm>
          <a:prstGeom prst="rect">
            <a:avLst/>
          </a:prstGeom>
        </p:spPr>
      </p:pic>
      <p:sp>
        <p:nvSpPr>
          <p:cNvPr id="4" name="Rectangle 44"/>
          <p:cNvSpPr>
            <a:spLocks noChangeArrowheads="1"/>
          </p:cNvSpPr>
          <p:nvPr userDrawn="1"/>
        </p:nvSpPr>
        <p:spPr bwMode="invGray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BABCBE">
                  <a:alpha val="14999"/>
                </a:srgbClr>
              </a:gs>
              <a:gs pos="100000">
                <a:srgbClr val="565758">
                  <a:alpha val="14999"/>
                </a:srgbClr>
              </a:gs>
            </a:gsLst>
            <a:lin ang="54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tIns="0" rIns="0" bIns="0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2050" y="2184400"/>
            <a:ext cx="4554538" cy="3822700"/>
          </a:xfrm>
          <a:prstGeom prst="rect">
            <a:avLst/>
          </a:prstGeom>
          <a:noFill/>
          <a:ln w="28575">
            <a:noFill/>
            <a:miter lim="800000"/>
            <a:headEnd/>
            <a:tailEnd type="none" w="lg" len="sm"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1"/>
          <p:cNvSpPr>
            <a:spLocks noChangeArrowheads="1"/>
          </p:cNvSpPr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rgbClr val="DFDFDF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tIns="0" rIns="0" bIns="0" anchor="ctr">
            <a:no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</a:endParaRPr>
          </a:p>
        </p:txBody>
      </p:sp>
      <p:pic>
        <p:nvPicPr>
          <p:cNvPr id="8" name="Picture 7" descr="blue-window"/>
          <p:cNvPicPr>
            <a:picLocks noChangeAspect="1" noChangeArrowheads="1"/>
          </p:cNvPicPr>
          <p:nvPr userDrawn="1"/>
        </p:nvPicPr>
        <p:blipFill>
          <a:blip r:embed="rId2" cstate="print"/>
          <a:srcRect b="37572"/>
          <a:stretch>
            <a:fillRect/>
          </a:stretch>
        </p:blipFill>
        <p:spPr bwMode="auto">
          <a:xfrm>
            <a:off x="450850" y="5468938"/>
            <a:ext cx="82423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juniper_black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95898" y="917673"/>
            <a:ext cx="1718044" cy="46855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488" y="256032"/>
            <a:ext cx="8220456" cy="740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050" y="1134036"/>
            <a:ext cx="8220456" cy="4773168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black">
          <a:xfrm>
            <a:off x="471488" y="6229350"/>
            <a:ext cx="53022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b"/>
          <a:lstStyle/>
          <a:p>
            <a:pPr algn="l" eaLnBrk="0" hangingPunct="0">
              <a:spcBef>
                <a:spcPct val="0"/>
              </a:spcBef>
              <a:tabLst>
                <a:tab pos="461963" algn="l"/>
                <a:tab pos="4572000" algn="ctr"/>
                <a:tab pos="8461375" algn="r"/>
                <a:tab pos="8855075" algn="r"/>
              </a:tabLst>
              <a:defRPr/>
            </a:pPr>
            <a:fld id="{E46DE64C-7D15-458B-8CF1-EEE6A14FF4AB}" type="slidenum">
              <a:rPr lang="en-US" sz="1000">
                <a:solidFill>
                  <a:srgbClr val="807F83"/>
                </a:solidFill>
                <a:latin typeface="Arial" pitchFamily="34" charset="0"/>
              </a:rPr>
              <a:pPr algn="l" eaLnBrk="0" hangingPunct="0">
                <a:spcBef>
                  <a:spcPct val="0"/>
                </a:spcBef>
                <a:tabLst>
                  <a:tab pos="461963" algn="l"/>
                  <a:tab pos="4572000" algn="ctr"/>
                  <a:tab pos="8461375" algn="r"/>
                  <a:tab pos="8855075" algn="r"/>
                </a:tabLst>
                <a:defRPr/>
              </a:pPr>
              <a:t>‹#›</a:t>
            </a:fld>
            <a:endParaRPr lang="en-US" sz="1000">
              <a:solidFill>
                <a:srgbClr val="807F83"/>
              </a:solidFill>
              <a:latin typeface="Arial" pitchFamily="34" charset="0"/>
            </a:endParaRPr>
          </a:p>
        </p:txBody>
      </p:sp>
      <p:grpSp>
        <p:nvGrpSpPr>
          <p:cNvPr id="18" name="Group 6"/>
          <p:cNvGrpSpPr>
            <a:grpSpLocks/>
          </p:cNvGrpSpPr>
          <p:nvPr/>
        </p:nvGrpSpPr>
        <p:grpSpPr bwMode="auto">
          <a:xfrm>
            <a:off x="450850" y="238125"/>
            <a:ext cx="8240713" cy="5994400"/>
            <a:chOff x="284" y="150"/>
            <a:chExt cx="5182" cy="3776"/>
          </a:xfrm>
        </p:grpSpPr>
        <p:sp>
          <p:nvSpPr>
            <p:cNvPr id="19" name="Line 7"/>
            <p:cNvSpPr>
              <a:spLocks noChangeShapeType="1"/>
            </p:cNvSpPr>
            <p:nvPr userDrawn="1"/>
          </p:nvSpPr>
          <p:spPr bwMode="auto">
            <a:xfrm>
              <a:off x="284" y="3926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ea typeface="+mn-ea"/>
              </a:endParaRPr>
            </a:p>
          </p:txBody>
        </p:sp>
        <p:sp>
          <p:nvSpPr>
            <p:cNvPr id="20" name="Line 8"/>
            <p:cNvSpPr>
              <a:spLocks noChangeShapeType="1"/>
            </p:cNvSpPr>
            <p:nvPr userDrawn="1"/>
          </p:nvSpPr>
          <p:spPr bwMode="auto">
            <a:xfrm>
              <a:off x="284" y="602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ea typeface="+mn-ea"/>
              </a:endParaRPr>
            </a:p>
          </p:txBody>
        </p:sp>
        <p:sp>
          <p:nvSpPr>
            <p:cNvPr id="21" name="Line 9"/>
            <p:cNvSpPr>
              <a:spLocks noChangeShapeType="1"/>
            </p:cNvSpPr>
            <p:nvPr userDrawn="1"/>
          </p:nvSpPr>
          <p:spPr bwMode="auto">
            <a:xfrm>
              <a:off x="284" y="150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ea typeface="+mn-ea"/>
              </a:endParaRPr>
            </a:p>
          </p:txBody>
        </p:sp>
      </p:grpSp>
      <p:pic>
        <p:nvPicPr>
          <p:cNvPr id="11" name="Picture 10" descr="juniper_blac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63920" y="6316675"/>
            <a:ext cx="1111452" cy="30312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59376" y="6241145"/>
            <a:ext cx="30299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>
                <a:solidFill>
                  <a:schemeClr val="accent6"/>
                </a:solidFill>
              </a:rPr>
              <a:t>Copyright </a:t>
            </a:r>
            <a:r>
              <a:rPr lang="en-US" sz="800" kern="1200" dirty="0" smtClean="0">
                <a:solidFill>
                  <a:schemeClr val="accent6"/>
                </a:solidFill>
                <a:latin typeface="Arial" charset="0"/>
                <a:ea typeface="ＭＳ Ｐゴシック" charset="-128"/>
                <a:cs typeface="+mn-cs"/>
              </a:rPr>
              <a:t>©</a:t>
            </a:r>
            <a:r>
              <a:rPr lang="en-US" sz="800" kern="1200" baseline="0" dirty="0" smtClean="0">
                <a:solidFill>
                  <a:schemeClr val="accent6"/>
                </a:solidFill>
                <a:latin typeface="Arial" charset="0"/>
                <a:ea typeface="ＭＳ Ｐゴシック" charset="-128"/>
                <a:cs typeface="+mn-cs"/>
              </a:rPr>
              <a:t> 2010 Juniper Networks, Inc.     www.juniper.net</a:t>
            </a:r>
            <a:endParaRPr lang="en-US" sz="800" dirty="0">
              <a:solidFill>
                <a:schemeClr val="accent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8" r:id="rId4"/>
  </p:sldLayoutIdLst>
  <p:txStyles>
    <p:titleStyle>
      <a:lvl1pPr algn="l" defTabSz="457200" rtl="0" eaLnBrk="1" fontAlgn="base" latinLnBrk="0" hangingPunct="1">
        <a:lnSpc>
          <a:spcPct val="90000"/>
        </a:lnSpc>
        <a:spcBef>
          <a:spcPct val="0"/>
        </a:spcBef>
        <a:spcAft>
          <a:spcPct val="20000"/>
        </a:spcAft>
        <a:buNone/>
        <a:defRPr lang="en-US" sz="2400" b="1" kern="1200" cap="all" baseline="0" dirty="0" smtClean="0">
          <a:solidFill>
            <a:srgbClr val="292929"/>
          </a:solidFill>
          <a:latin typeface="Arial" pitchFamily="34" charset="0"/>
          <a:ea typeface="+mj-ea"/>
          <a:cs typeface="+mj-cs"/>
        </a:defRPr>
      </a:lvl1pPr>
    </p:titleStyle>
    <p:bodyStyle>
      <a:lvl1pPr marL="112713" indent="-112713" algn="l" defTabSz="914400" rtl="0" eaLnBrk="1" latinLnBrk="0" hangingPunct="1">
        <a:spcBef>
          <a:spcPts val="800"/>
        </a:spcBef>
        <a:spcAft>
          <a:spcPts val="400"/>
        </a:spcAft>
        <a:buClr>
          <a:schemeClr val="tx1"/>
        </a:buClr>
        <a:buSzPct val="25000"/>
        <a:buFont typeface="Arial" pitchFamily="34" charset="0"/>
        <a:buChar char=" "/>
        <a:defRPr lang="en-US" sz="2200" kern="1200" baseline="0" dirty="0" smtClean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569913" indent="-225425" algn="l" defTabSz="914400" rtl="0" eaLnBrk="1" latinLnBrk="0" hangingPunct="1">
        <a:spcBef>
          <a:spcPts val="0"/>
        </a:spcBef>
        <a:spcAft>
          <a:spcPts val="500"/>
        </a:spcAft>
        <a:buClr>
          <a:schemeClr val="tx1"/>
        </a:buClr>
        <a:buSzPct val="90000"/>
        <a:buFont typeface="Wingdings" pitchFamily="2" charset="2"/>
        <a:buChar char="§"/>
        <a:defRPr lang="en-US" sz="2000" kern="1200" baseline="0" dirty="0" smtClean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854075" indent="-223838" algn="l" defTabSz="914400" rtl="0" eaLnBrk="1" latinLnBrk="0" hangingPunct="1">
        <a:spcBef>
          <a:spcPts val="0"/>
        </a:spcBef>
        <a:spcAft>
          <a:spcPts val="500"/>
        </a:spcAft>
        <a:buClr>
          <a:schemeClr val="tx1"/>
        </a:buClr>
        <a:buSzPct val="96000"/>
        <a:buFont typeface="Wingdings" pitchFamily="2" charset="2"/>
        <a:buChar char="§"/>
        <a:defRPr lang="en-US" sz="1800" kern="1200" baseline="0" dirty="0" smtClean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147763" indent="-233363" algn="l" defTabSz="914400" rtl="0" eaLnBrk="1" latinLnBrk="0" hangingPunct="1">
        <a:spcBef>
          <a:spcPts val="0"/>
        </a:spcBef>
        <a:spcAft>
          <a:spcPts val="500"/>
        </a:spcAft>
        <a:buClr>
          <a:schemeClr val="tx1"/>
        </a:buClr>
        <a:buFont typeface="Arial" pitchFamily="34" charset="0"/>
        <a:buChar char="–"/>
        <a:defRPr lang="en-US" sz="1600" kern="1200" baseline="0" dirty="0" smtClean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1431925" indent="-173038" algn="l" defTabSz="914400" rtl="0" eaLnBrk="1" latinLnBrk="0" hangingPunct="1">
        <a:spcBef>
          <a:spcPts val="0"/>
        </a:spcBef>
        <a:spcAft>
          <a:spcPts val="500"/>
        </a:spcAft>
        <a:buClr>
          <a:schemeClr val="tx1"/>
        </a:buClr>
        <a:buFont typeface="Arial" pitchFamily="34" charset="0"/>
        <a:buChar char="-"/>
        <a:defRPr lang="en-US" sz="1600" kern="1200" baseline="0" dirty="0" smtClean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F11C0-FAC4-461C-A124-BC74DB13A22B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F4407-B127-4D0A-92B3-41777CE4BD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tf.org/meeting/84/index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83442"/>
            <a:ext cx="7772400" cy="1362075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</a:pPr>
            <a:r>
              <a:rPr lang="en-US" sz="3200" b="0" cap="none" dirty="0" smtClean="0"/>
              <a:t>PW Endpoint Fast </a:t>
            </a:r>
            <a:r>
              <a:rPr lang="en-US" sz="3200" b="0" cap="none" dirty="0"/>
              <a:t>F</a:t>
            </a:r>
            <a:r>
              <a:rPr lang="en-US" sz="3200" b="0" cap="none" dirty="0" smtClean="0"/>
              <a:t>ailure Protection</a:t>
            </a:r>
            <a:br>
              <a:rPr lang="en-US" sz="3200" b="0" cap="none" dirty="0" smtClean="0"/>
            </a:br>
            <a:r>
              <a:rPr lang="en-US" sz="3200" b="0" cap="none" dirty="0" smtClean="0"/>
              <a:t>draft-shen-pwe3-endpoint-fast-protection-02</a:t>
            </a:r>
            <a:endParaRPr lang="en-US" sz="3200" b="0" cap="none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722313" y="3396343"/>
            <a:ext cx="7772400" cy="1863814"/>
          </a:xfrm>
        </p:spPr>
        <p:txBody>
          <a:bodyPr>
            <a:noAutofit/>
          </a:bodyPr>
          <a:lstStyle/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Yimin Shen (Juniper Networks)</a:t>
            </a:r>
          </a:p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Rahul Aggarwal (</a:t>
            </a:r>
            <a:r>
              <a:rPr lang="en-US" sz="1800" dirty="0" err="1" smtClean="0">
                <a:solidFill>
                  <a:schemeClr val="tx1"/>
                </a:solidFill>
              </a:rPr>
              <a:t>Arktan</a:t>
            </a:r>
            <a:r>
              <a:rPr lang="en-US" sz="1800" dirty="0" smtClean="0">
                <a:solidFill>
                  <a:schemeClr val="tx1"/>
                </a:solidFill>
              </a:rPr>
              <a:t> Inc)</a:t>
            </a:r>
          </a:p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Wim Henderickx (Alcatel-Lucent)</a:t>
            </a:r>
          </a:p>
          <a:p>
            <a:pPr algn="ctr"/>
            <a:endParaRPr lang="en-US" sz="1800" dirty="0" smtClean="0">
              <a:solidFill>
                <a:schemeClr val="tx1"/>
              </a:solidFill>
            </a:endParaRPr>
          </a:p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IETF 84, Vancouver, BC, Canada</a:t>
            </a:r>
            <a:r>
              <a:rPr lang="en-US" sz="1800" dirty="0" smtClean="0">
                <a:hlinkClick r:id="rId3" action="ppaction://hlinkfile"/>
              </a:rPr>
              <a:t/>
            </a:r>
            <a:br>
              <a:rPr lang="en-US" sz="1800" dirty="0" smtClean="0">
                <a:hlinkClick r:id="rId3" action="ppaction://hlinkfile"/>
              </a:rPr>
            </a:br>
            <a:endParaRPr lang="en-US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cap="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6616" y="2998639"/>
            <a:ext cx="8777384" cy="3859361"/>
          </a:xfrm>
        </p:spPr>
        <p:txBody>
          <a:bodyPr>
            <a:normAutofit/>
          </a:bodyPr>
          <a:lstStyle/>
          <a:p>
            <a:pPr lvl="0">
              <a:buSzPct val="100000"/>
              <a:buFont typeface="Wingdings" pitchFamily="2" charset="2"/>
              <a:buChar char="§"/>
            </a:pPr>
            <a:r>
              <a:rPr lang="en-US" sz="2800" dirty="0" smtClean="0"/>
              <a:t>It is desirable to have local repair mechanisms protect every link/node along  a data path.</a:t>
            </a:r>
          </a:p>
          <a:p>
            <a:pPr lvl="1">
              <a:buSzPct val="100000"/>
              <a:buFont typeface="Courier New" pitchFamily="49" charset="0"/>
              <a:buChar char="o"/>
            </a:pPr>
            <a:r>
              <a:rPr lang="en-US" dirty="0" smtClean="0"/>
              <a:t>Fast failure detection.</a:t>
            </a:r>
          </a:p>
          <a:p>
            <a:pPr lvl="1">
              <a:buSzPct val="100000"/>
              <a:buFont typeface="Courier New" pitchFamily="49" charset="0"/>
              <a:buChar char="o"/>
            </a:pPr>
            <a:r>
              <a:rPr lang="en-US" dirty="0" smtClean="0"/>
              <a:t>Fast traffic restoration – 10s of milliseconds.</a:t>
            </a:r>
          </a:p>
          <a:p>
            <a:pPr lvl="1">
              <a:buSzPct val="100000"/>
              <a:buFont typeface="Courier New" pitchFamily="49" charset="0"/>
              <a:buChar char="o"/>
            </a:pPr>
            <a:r>
              <a:rPr lang="en-US" dirty="0" smtClean="0"/>
              <a:t>Can complement global repair.</a:t>
            </a:r>
          </a:p>
          <a:p>
            <a:pPr lvl="0">
              <a:buSzPct val="100000"/>
              <a:buFont typeface="Wingdings" pitchFamily="2" charset="2"/>
              <a:buChar char="§"/>
            </a:pPr>
            <a:r>
              <a:rPr lang="en-US" sz="2800" dirty="0" smtClean="0"/>
              <a:t>This draft addresses the need for such a mechanism for egress AC, egress PE, and switching PE.</a:t>
            </a:r>
            <a:endParaRPr lang="en-US" sz="2800" dirty="0"/>
          </a:p>
        </p:txBody>
      </p:sp>
      <p:pic>
        <p:nvPicPr>
          <p:cNvPr id="7" name="Picture 6" descr="Generic Router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43355" y="1986355"/>
            <a:ext cx="445886" cy="445886"/>
          </a:xfrm>
          <a:prstGeom prst="rect">
            <a:avLst/>
          </a:prstGeom>
        </p:spPr>
      </p:pic>
      <p:pic>
        <p:nvPicPr>
          <p:cNvPr id="8" name="Picture 7" descr="Generic Router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58113" y="1986357"/>
            <a:ext cx="445886" cy="445886"/>
          </a:xfrm>
          <a:prstGeom prst="rect">
            <a:avLst/>
          </a:prstGeom>
        </p:spPr>
      </p:pic>
      <p:pic>
        <p:nvPicPr>
          <p:cNvPr id="11" name="Picture 10" descr="SBC 1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1024" y="1995233"/>
            <a:ext cx="445886" cy="445886"/>
          </a:xfrm>
          <a:prstGeom prst="rect">
            <a:avLst/>
          </a:prstGeom>
        </p:spPr>
      </p:pic>
      <p:pic>
        <p:nvPicPr>
          <p:cNvPr id="12" name="Picture 11" descr="SBC 1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6519972" y="1968601"/>
            <a:ext cx="445886" cy="445886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V="1">
            <a:off x="2912876" y="2209299"/>
            <a:ext cx="2439356" cy="1"/>
          </a:xfrm>
          <a:prstGeom prst="line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25117" y="1695635"/>
            <a:ext cx="5415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CE1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6473302" y="1705994"/>
            <a:ext cx="5415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CE2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2414724" y="1695635"/>
            <a:ext cx="5415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PE1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5326602" y="1705992"/>
            <a:ext cx="470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PE2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3861237" y="2582870"/>
            <a:ext cx="559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PW</a:t>
            </a:r>
            <a:endParaRPr lang="en-US" sz="1400" dirty="0"/>
          </a:p>
        </p:txBody>
      </p:sp>
      <p:pic>
        <p:nvPicPr>
          <p:cNvPr id="9" name="Picture 8" descr="Generic Router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31807" y="1995233"/>
            <a:ext cx="445886" cy="445886"/>
          </a:xfrm>
          <a:prstGeom prst="rect">
            <a:avLst/>
          </a:prstGeom>
        </p:spPr>
      </p:pic>
      <p:cxnSp>
        <p:nvCxnSpPr>
          <p:cNvPr id="39" name="Straight Connector 38"/>
          <p:cNvCxnSpPr>
            <a:stCxn id="11" idx="3"/>
            <a:endCxn id="8" idx="1"/>
          </p:cNvCxnSpPr>
          <p:nvPr/>
        </p:nvCxnSpPr>
        <p:spPr>
          <a:xfrm flipV="1">
            <a:off x="1736910" y="2209300"/>
            <a:ext cx="721203" cy="8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7" idx="3"/>
            <a:endCxn id="12" idx="3"/>
          </p:cNvCxnSpPr>
          <p:nvPr/>
        </p:nvCxnSpPr>
        <p:spPr>
          <a:xfrm flipV="1">
            <a:off x="5789241" y="2191544"/>
            <a:ext cx="730731" cy="177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799643" y="1716349"/>
            <a:ext cx="68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S-PE1</a:t>
            </a:r>
            <a:endParaRPr lang="en-US" sz="1400" dirty="0"/>
          </a:p>
        </p:txBody>
      </p:sp>
      <p:cxnSp>
        <p:nvCxnSpPr>
          <p:cNvPr id="66" name="Straight Connector 65"/>
          <p:cNvCxnSpPr/>
          <p:nvPr/>
        </p:nvCxnSpPr>
        <p:spPr>
          <a:xfrm>
            <a:off x="2885243" y="2290438"/>
            <a:ext cx="0" cy="6747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85243" y="2299316"/>
            <a:ext cx="0" cy="64807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5362113" y="2291918"/>
            <a:ext cx="1480" cy="67322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379651" y="2275643"/>
            <a:ext cx="5918" cy="29888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919492" y="2286000"/>
            <a:ext cx="4438" cy="27076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2894120" y="2503503"/>
            <a:ext cx="1029810" cy="0"/>
          </a:xfrm>
          <a:prstGeom prst="straightConnector1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4351538" y="2513860"/>
            <a:ext cx="1029810" cy="0"/>
          </a:xfrm>
          <a:prstGeom prst="straightConnector1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2895600" y="2902998"/>
            <a:ext cx="2484268" cy="1480"/>
          </a:xfrm>
          <a:prstGeom prst="straightConnector1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026004" y="2214234"/>
            <a:ext cx="782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seg-1</a:t>
            </a:r>
            <a:endParaRPr lang="en-US" sz="1400" dirty="0"/>
          </a:p>
        </p:txBody>
      </p:sp>
      <p:sp>
        <p:nvSpPr>
          <p:cNvPr id="86" name="TextBox 85"/>
          <p:cNvSpPr txBox="1"/>
          <p:nvPr/>
        </p:nvSpPr>
        <p:spPr>
          <a:xfrm>
            <a:off x="4458878" y="2224591"/>
            <a:ext cx="782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seg-2</a:t>
            </a:r>
            <a:endParaRPr lang="en-US" sz="1400" dirty="0"/>
          </a:p>
        </p:txBody>
      </p:sp>
      <p:sp>
        <p:nvSpPr>
          <p:cNvPr id="34" name="爆発 1 45"/>
          <p:cNvSpPr/>
          <p:nvPr/>
        </p:nvSpPr>
        <p:spPr>
          <a:xfrm>
            <a:off x="6020967" y="2085328"/>
            <a:ext cx="228600" cy="228600"/>
          </a:xfrm>
          <a:prstGeom prst="irregularSeal1">
            <a:avLst/>
          </a:prstGeom>
          <a:solidFill>
            <a:srgbClr val="FF0000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爆発 1 45"/>
          <p:cNvSpPr/>
          <p:nvPr/>
        </p:nvSpPr>
        <p:spPr>
          <a:xfrm>
            <a:off x="5569685" y="1927010"/>
            <a:ext cx="228600" cy="228600"/>
          </a:xfrm>
          <a:prstGeom prst="irregularSeal1">
            <a:avLst/>
          </a:prstGeom>
          <a:solidFill>
            <a:srgbClr val="FF0000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爆発 1 45"/>
          <p:cNvSpPr/>
          <p:nvPr/>
        </p:nvSpPr>
        <p:spPr>
          <a:xfrm>
            <a:off x="4150738" y="1955122"/>
            <a:ext cx="228600" cy="228600"/>
          </a:xfrm>
          <a:prstGeom prst="irregularSeal1">
            <a:avLst/>
          </a:prstGeom>
          <a:solidFill>
            <a:srgbClr val="FF0000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Right Arrow 31"/>
          <p:cNvSpPr/>
          <p:nvPr/>
        </p:nvSpPr>
        <p:spPr>
          <a:xfrm>
            <a:off x="1547446" y="1589104"/>
            <a:ext cx="5155012" cy="145428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215473" y="1336092"/>
            <a:ext cx="1889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F0"/>
                </a:solidFill>
              </a:rPr>
              <a:t>traffic</a:t>
            </a:r>
            <a:endParaRPr lang="en-US" sz="1400" b="1" dirty="0">
              <a:solidFill>
                <a:srgbClr val="00B0F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31488" y="2235464"/>
            <a:ext cx="470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1888960" y="2208755"/>
            <a:ext cx="470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/>
          </a:bodyPr>
          <a:lstStyle/>
          <a:p>
            <a:pPr>
              <a:buSzPct val="100000"/>
              <a:buFont typeface="Wingdings" pitchFamily="2" charset="2"/>
              <a:buChar char="§"/>
            </a:pPr>
            <a:r>
              <a:rPr lang="en-US" sz="2800" dirty="0" smtClean="0"/>
              <a:t>Fast protection mechanism based on local repair.</a:t>
            </a:r>
          </a:p>
          <a:p>
            <a:pPr lvl="1">
              <a:buSzPct val="100000"/>
              <a:buFont typeface="Courier New" pitchFamily="49" charset="0"/>
              <a:buChar char="o"/>
            </a:pPr>
            <a:r>
              <a:rPr lang="en-US" dirty="0" smtClean="0"/>
              <a:t>Single-segment and multi-segment PWs.</a:t>
            </a:r>
          </a:p>
          <a:p>
            <a:pPr lvl="1">
              <a:buSzPct val="100000"/>
              <a:buFont typeface="Courier New" pitchFamily="49" charset="0"/>
              <a:buChar char="o"/>
            </a:pPr>
            <a:r>
              <a:rPr lang="en-US" dirty="0" smtClean="0"/>
              <a:t>RSVP-TE, LDP and IP tunnels as transport and bypass tunnels.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sz="2800" dirty="0" smtClean="0"/>
              <a:t>Based on upstream label assignment, context-specific label switching, redundant PWs, and multi-homed CEs.</a:t>
            </a:r>
          </a:p>
          <a:p>
            <a:pPr lvl="1">
              <a:buSzPct val="100000"/>
              <a:buFont typeface="Courier New" pitchFamily="49" charset="0"/>
              <a:buChar char="o"/>
            </a:pPr>
            <a:r>
              <a:rPr lang="en-US" dirty="0" smtClean="0"/>
              <a:t>PW label replication from primary PE to protector, via an LDP extension.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SzPct val="100000"/>
              <a:buFont typeface="Wingdings" pitchFamily="2" charset="2"/>
              <a:buChar char="§"/>
            </a:pPr>
            <a:r>
              <a:rPr lang="en-US" sz="3400" dirty="0" smtClean="0"/>
              <a:t>Primary PE distributes PW labels to protector.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sz="3400" dirty="0" smtClean="0"/>
              <a:t>Protector installs primary PE’s PW labels in a context-specific label table.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sz="3400" dirty="0" smtClean="0"/>
              <a:t>PLR detects failure, and redirects traffic via a bypass tunnel, with PW label intact.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sz="3400" dirty="0" smtClean="0"/>
              <a:t>Protector forwards PW packets based on the context-specific label table.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sz="3400" dirty="0" smtClean="0"/>
              <a:t>Co-located protector model and centralized protector model.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sz="3400" dirty="0" smtClean="0"/>
              <a:t>Context ID</a:t>
            </a:r>
          </a:p>
          <a:p>
            <a:pPr lvl="1">
              <a:buSzPct val="100000"/>
              <a:buFont typeface="Courier New" pitchFamily="49" charset="0"/>
              <a:buChar char="o"/>
            </a:pPr>
            <a:r>
              <a:rPr lang="en-US" sz="3400" dirty="0" smtClean="0"/>
              <a:t>Identifies the pair of &lt;primary PE, protector&gt;.</a:t>
            </a:r>
          </a:p>
          <a:p>
            <a:pPr lvl="1">
              <a:buSzPct val="100000"/>
              <a:buFont typeface="Courier New" pitchFamily="49" charset="0"/>
              <a:buChar char="o"/>
            </a:pPr>
            <a:r>
              <a:rPr lang="en-US" sz="3400" dirty="0" smtClean="0"/>
              <a:t>Indicates the primary PE’s label space to the protector.</a:t>
            </a:r>
          </a:p>
          <a:p>
            <a:pPr lvl="1">
              <a:buSzPct val="100000"/>
              <a:buFont typeface="Courier New" pitchFamily="49" charset="0"/>
              <a:buChar char="o"/>
            </a:pPr>
            <a:r>
              <a:rPr lang="en-US" sz="3400" dirty="0" smtClean="0"/>
              <a:t>Serves as destination of transport tunnel and bypass tunnel, and facilitates path computation.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/>
              <a:t>Generic PSN layer - RSVP-TE, LDP, and IP.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Relationship between local repair, global repair, and C-plane convergence. </a:t>
            </a:r>
          </a:p>
          <a:p>
            <a:pPr lvl="1">
              <a:buFont typeface="Courier New" pitchFamily="49" charset="0"/>
              <a:buChar char="o"/>
            </a:pPr>
            <a:r>
              <a:rPr lang="en-US" sz="2500" dirty="0" smtClean="0"/>
              <a:t>Local repair and global repair complement each other.</a:t>
            </a:r>
          </a:p>
          <a:p>
            <a:pPr lvl="1">
              <a:buFont typeface="Courier New" pitchFamily="49" charset="0"/>
              <a:buChar char="o"/>
            </a:pPr>
            <a:r>
              <a:rPr lang="en-US" sz="2500" dirty="0" smtClean="0"/>
              <a:t>A bypass tunnel is not affected by the topology changes resulting from the failure. It can be used to repair traffic, before global repair and C-plane convergence.</a:t>
            </a:r>
          </a:p>
          <a:p>
            <a:pPr lvl="1">
              <a:buFont typeface="Courier New" pitchFamily="49" charset="0"/>
              <a:buChar char="o"/>
            </a:pPr>
            <a:r>
              <a:rPr lang="en-US" sz="2500" dirty="0" smtClean="0"/>
              <a:t>Global repair and C-plane convergence have the responsibility to move traffic to a fully functional PW over a fully functional transport tunnel.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Example 1: Egress AC </a:t>
            </a:r>
            <a:r>
              <a:rPr lang="en-US" dirty="0"/>
              <a:t>f</a:t>
            </a:r>
            <a:r>
              <a:rPr lang="en-US" cap="none" dirty="0" smtClean="0"/>
              <a:t>ailure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616" y="3412576"/>
            <a:ext cx="8777384" cy="34454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PLR is the primary PE (PE2). It establishes a bypass to protector (PE4).</a:t>
            </a:r>
          </a:p>
          <a:p>
            <a:pPr>
              <a:buNone/>
            </a:pPr>
            <a:r>
              <a:rPr lang="en-US" sz="1800" dirty="0" smtClean="0"/>
              <a:t>Protector (PE4)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Learns primary PW’s label X (upstream assigned label) from PE2 via LDP.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Installs a FIB entry for label X in a context-specific label space. Nexthop is CE2.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Assigns a UHP label Y for the bypass, pointing to this label space.</a:t>
            </a:r>
          </a:p>
          <a:p>
            <a:pPr>
              <a:buNone/>
            </a:pPr>
            <a:r>
              <a:rPr lang="en-US" sz="1800" dirty="0" smtClean="0"/>
              <a:t>Local repair: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PE2 redirects PW packets through the bypass.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PE4 receives packets with outer label Y and inner label X.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PE4 looks up label X in the context-specific label space, and sends packets to CE2.</a:t>
            </a:r>
          </a:p>
        </p:txBody>
      </p:sp>
      <p:pic>
        <p:nvPicPr>
          <p:cNvPr id="4" name="Picture 3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43355" y="1693181"/>
            <a:ext cx="445886" cy="445886"/>
          </a:xfrm>
          <a:prstGeom prst="rect">
            <a:avLst/>
          </a:prstGeom>
        </p:spPr>
      </p:pic>
      <p:pic>
        <p:nvPicPr>
          <p:cNvPr id="5" name="Picture 4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8113" y="1693182"/>
            <a:ext cx="445886" cy="445886"/>
          </a:xfrm>
          <a:prstGeom prst="rect">
            <a:avLst/>
          </a:prstGeom>
        </p:spPr>
      </p:pic>
      <p:pic>
        <p:nvPicPr>
          <p:cNvPr id="6" name="Picture 5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4747" y="2509927"/>
            <a:ext cx="445886" cy="445886"/>
          </a:xfrm>
          <a:prstGeom prst="rect">
            <a:avLst/>
          </a:prstGeom>
        </p:spPr>
      </p:pic>
      <p:pic>
        <p:nvPicPr>
          <p:cNvPr id="7" name="Picture 6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89224" y="2520285"/>
            <a:ext cx="445886" cy="445886"/>
          </a:xfrm>
          <a:prstGeom prst="rect">
            <a:avLst/>
          </a:prstGeom>
        </p:spPr>
      </p:pic>
      <p:pic>
        <p:nvPicPr>
          <p:cNvPr id="8" name="Picture 7" descr="SBC 1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8780" y="2110432"/>
            <a:ext cx="445886" cy="445886"/>
          </a:xfrm>
          <a:prstGeom prst="rect">
            <a:avLst/>
          </a:prstGeom>
        </p:spPr>
      </p:pic>
      <p:pic>
        <p:nvPicPr>
          <p:cNvPr id="9" name="Picture 8" descr="SBC 1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502216" y="2083799"/>
            <a:ext cx="445886" cy="445886"/>
          </a:xfrm>
          <a:prstGeom prst="rect">
            <a:avLst/>
          </a:prstGeom>
        </p:spPr>
      </p:pic>
      <p:cxnSp>
        <p:nvCxnSpPr>
          <p:cNvPr id="10" name="Straight Connector 9"/>
          <p:cNvCxnSpPr>
            <a:endCxn id="5" idx="1"/>
          </p:cNvCxnSpPr>
          <p:nvPr/>
        </p:nvCxnSpPr>
        <p:spPr>
          <a:xfrm flipV="1">
            <a:off x="1704513" y="1916125"/>
            <a:ext cx="753600" cy="2853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6" idx="1"/>
          </p:cNvCxnSpPr>
          <p:nvPr/>
        </p:nvCxnSpPr>
        <p:spPr>
          <a:xfrm>
            <a:off x="1677880" y="2485536"/>
            <a:ext cx="806867" cy="247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3"/>
          </p:cNvCxnSpPr>
          <p:nvPr/>
        </p:nvCxnSpPr>
        <p:spPr>
          <a:xfrm>
            <a:off x="5789241" y="1916124"/>
            <a:ext cx="789112" cy="249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3"/>
          </p:cNvCxnSpPr>
          <p:nvPr/>
        </p:nvCxnSpPr>
        <p:spPr>
          <a:xfrm flipV="1">
            <a:off x="5835110" y="2441148"/>
            <a:ext cx="689977" cy="302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3"/>
            <a:endCxn id="4" idx="1"/>
          </p:cNvCxnSpPr>
          <p:nvPr/>
        </p:nvCxnSpPr>
        <p:spPr>
          <a:xfrm flipV="1">
            <a:off x="2903999" y="1916124"/>
            <a:ext cx="2439356" cy="1"/>
          </a:xfrm>
          <a:prstGeom prst="line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932111" y="2734350"/>
            <a:ext cx="2439356" cy="1"/>
          </a:xfrm>
          <a:prstGeom prst="line">
            <a:avLst/>
          </a:prstGeom>
          <a:ln w="254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9885" y="2190011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CE1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915262" y="2163760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CE2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432481" y="1411339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PE1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953740" y="1235265"/>
            <a:ext cx="1216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PE2</a:t>
            </a:r>
          </a:p>
          <a:p>
            <a:pPr algn="ctr"/>
            <a:r>
              <a:rPr lang="en-US" sz="1200" b="1" dirty="0" smtClean="0">
                <a:solidFill>
                  <a:srgbClr val="00B0F0"/>
                </a:solidFill>
              </a:rPr>
              <a:t>PLR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5041" y="1643638"/>
            <a:ext cx="2024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PW1 (primary, label=X)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116062" y="2433750"/>
            <a:ext cx="1882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PW2 (backup)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113538" y="2966411"/>
            <a:ext cx="1118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PE4</a:t>
            </a:r>
          </a:p>
          <a:p>
            <a:pPr algn="ctr"/>
            <a:r>
              <a:rPr lang="en-US" sz="1200" b="1" dirty="0" smtClean="0">
                <a:solidFill>
                  <a:srgbClr val="00B0F0"/>
                </a:solidFill>
              </a:rPr>
              <a:t>protector</a:t>
            </a:r>
            <a:endParaRPr lang="en-US" sz="1200" b="1" dirty="0">
              <a:solidFill>
                <a:srgbClr val="00B0F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44318" y="2959013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PE3</a:t>
            </a:r>
            <a:endParaRPr lang="en-US" sz="1200" dirty="0"/>
          </a:p>
        </p:txBody>
      </p:sp>
      <p:cxnSp>
        <p:nvCxnSpPr>
          <p:cNvPr id="28" name="Straight Arrow Connector 27"/>
          <p:cNvCxnSpPr>
            <a:endCxn id="9" idx="3"/>
          </p:cNvCxnSpPr>
          <p:nvPr/>
        </p:nvCxnSpPr>
        <p:spPr>
          <a:xfrm flipV="1">
            <a:off x="5761608" y="2306742"/>
            <a:ext cx="740608" cy="303082"/>
          </a:xfrm>
          <a:prstGeom prst="straightConnector1">
            <a:avLst/>
          </a:prstGeom>
          <a:ln w="25400">
            <a:solidFill>
              <a:srgbClr val="00B0F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Down Arrow 29"/>
          <p:cNvSpPr/>
          <p:nvPr/>
        </p:nvSpPr>
        <p:spPr>
          <a:xfrm>
            <a:off x="5566299" y="2086041"/>
            <a:ext cx="292963" cy="506027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>
            <a:stCxn id="30" idx="0"/>
          </p:cNvCxnSpPr>
          <p:nvPr/>
        </p:nvCxnSpPr>
        <p:spPr>
          <a:xfrm rot="16200000" flipH="1">
            <a:off x="5461985" y="2336836"/>
            <a:ext cx="514907" cy="1331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873658" y="2161502"/>
            <a:ext cx="768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FFC000"/>
                </a:solidFill>
              </a:rPr>
              <a:t>Bypass</a:t>
            </a:r>
          </a:p>
          <a:p>
            <a:pPr algn="r"/>
            <a:r>
              <a:rPr lang="en-US" sz="1200" b="1" dirty="0" smtClean="0">
                <a:solidFill>
                  <a:srgbClr val="FFC000"/>
                </a:solidFill>
              </a:rPr>
              <a:t>label=Y</a:t>
            </a:r>
            <a:endParaRPr lang="en-US" sz="1200" b="1" dirty="0">
              <a:solidFill>
                <a:srgbClr val="FFC000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467992" y="2077375"/>
            <a:ext cx="3240352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爆発 1 45"/>
          <p:cNvSpPr/>
          <p:nvPr/>
        </p:nvSpPr>
        <p:spPr>
          <a:xfrm>
            <a:off x="5976579" y="1872263"/>
            <a:ext cx="228600" cy="228600"/>
          </a:xfrm>
          <a:prstGeom prst="irregularSeal1">
            <a:avLst/>
          </a:prstGeom>
          <a:solidFill>
            <a:srgbClr val="FF0000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1819922" y="2086252"/>
            <a:ext cx="656948" cy="221944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Example 2: Egress PE </a:t>
            </a:r>
            <a:r>
              <a:rPr lang="en-US" dirty="0"/>
              <a:t>f</a:t>
            </a:r>
            <a:r>
              <a:rPr lang="en-US" cap="none" dirty="0" smtClean="0"/>
              <a:t>ailure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860" y="3476385"/>
            <a:ext cx="8684140" cy="3381615"/>
          </a:xfrm>
        </p:spPr>
        <p:txBody>
          <a:bodyPr>
            <a:noAutofit/>
          </a:bodyPr>
          <a:lstStyle/>
          <a:p>
            <a:pPr>
              <a:buSzPct val="100000"/>
              <a:buNone/>
            </a:pPr>
            <a:r>
              <a:rPr lang="en-US" sz="1800" dirty="0" smtClean="0"/>
              <a:t>PLR is the penultimate hop router. It establishes a bypass to protector (PE4).</a:t>
            </a:r>
          </a:p>
          <a:p>
            <a:pPr>
              <a:buNone/>
            </a:pPr>
            <a:r>
              <a:rPr lang="en-US" sz="1800" dirty="0" smtClean="0"/>
              <a:t>Protector (PE4)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Learns primary PW’s label X (upstream assigned label) from PE2 via LDP.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Installs a FIB entry for label X in a context-specific label space. </a:t>
            </a:r>
            <a:r>
              <a:rPr lang="en-US" sz="1800" dirty="0" err="1" smtClean="0"/>
              <a:t>Nexthop</a:t>
            </a:r>
            <a:r>
              <a:rPr lang="en-US" sz="1800" dirty="0" smtClean="0"/>
              <a:t> is CE2.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Assigns a UHP label Y for the bypass, pointing to this label space.</a:t>
            </a:r>
          </a:p>
          <a:p>
            <a:pPr>
              <a:buNone/>
            </a:pPr>
            <a:r>
              <a:rPr lang="en-US" sz="1800" dirty="0" smtClean="0"/>
              <a:t>Local repair: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PLR redirects PW packets through the bypass.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PE4 receives packets with outer label Y and inner label X.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 smtClean="0"/>
              <a:t>PE4 looks up label X in the context-specific label space, and sends packets to CE2.</a:t>
            </a:r>
          </a:p>
        </p:txBody>
      </p:sp>
      <p:pic>
        <p:nvPicPr>
          <p:cNvPr id="4" name="Picture 3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42806" y="1750228"/>
            <a:ext cx="445886" cy="445886"/>
          </a:xfrm>
          <a:prstGeom prst="rect">
            <a:avLst/>
          </a:prstGeom>
        </p:spPr>
      </p:pic>
      <p:pic>
        <p:nvPicPr>
          <p:cNvPr id="5" name="Picture 4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7564" y="1750229"/>
            <a:ext cx="445886" cy="445886"/>
          </a:xfrm>
          <a:prstGeom prst="rect">
            <a:avLst/>
          </a:prstGeom>
        </p:spPr>
      </p:pic>
      <p:pic>
        <p:nvPicPr>
          <p:cNvPr id="6" name="Picture 5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4198" y="2566974"/>
            <a:ext cx="445886" cy="445886"/>
          </a:xfrm>
          <a:prstGeom prst="rect">
            <a:avLst/>
          </a:prstGeom>
        </p:spPr>
      </p:pic>
      <p:pic>
        <p:nvPicPr>
          <p:cNvPr id="7" name="Picture 6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88675" y="2577332"/>
            <a:ext cx="445886" cy="445886"/>
          </a:xfrm>
          <a:prstGeom prst="rect">
            <a:avLst/>
          </a:prstGeom>
        </p:spPr>
      </p:pic>
      <p:pic>
        <p:nvPicPr>
          <p:cNvPr id="8" name="Picture 7" descr="SBC 1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8231" y="2167479"/>
            <a:ext cx="445886" cy="445886"/>
          </a:xfrm>
          <a:prstGeom prst="rect">
            <a:avLst/>
          </a:prstGeom>
        </p:spPr>
      </p:pic>
      <p:pic>
        <p:nvPicPr>
          <p:cNvPr id="9" name="Picture 8" descr="SBC 1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501667" y="2140846"/>
            <a:ext cx="445886" cy="445886"/>
          </a:xfrm>
          <a:prstGeom prst="rect">
            <a:avLst/>
          </a:prstGeom>
        </p:spPr>
      </p:pic>
      <p:cxnSp>
        <p:nvCxnSpPr>
          <p:cNvPr id="10" name="Straight Connector 9"/>
          <p:cNvCxnSpPr>
            <a:endCxn id="5" idx="1"/>
          </p:cNvCxnSpPr>
          <p:nvPr/>
        </p:nvCxnSpPr>
        <p:spPr>
          <a:xfrm flipV="1">
            <a:off x="1703964" y="1973172"/>
            <a:ext cx="753600" cy="2853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6" idx="1"/>
          </p:cNvCxnSpPr>
          <p:nvPr/>
        </p:nvCxnSpPr>
        <p:spPr>
          <a:xfrm>
            <a:off x="1677331" y="2542583"/>
            <a:ext cx="806867" cy="247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3"/>
          </p:cNvCxnSpPr>
          <p:nvPr/>
        </p:nvCxnSpPr>
        <p:spPr>
          <a:xfrm>
            <a:off x="5788692" y="1973171"/>
            <a:ext cx="789112" cy="249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3"/>
          </p:cNvCxnSpPr>
          <p:nvPr/>
        </p:nvCxnSpPr>
        <p:spPr>
          <a:xfrm flipV="1">
            <a:off x="5834561" y="2498195"/>
            <a:ext cx="689977" cy="302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3"/>
            <a:endCxn id="4" idx="1"/>
          </p:cNvCxnSpPr>
          <p:nvPr/>
        </p:nvCxnSpPr>
        <p:spPr>
          <a:xfrm flipV="1">
            <a:off x="2903450" y="1973171"/>
            <a:ext cx="2439356" cy="1"/>
          </a:xfrm>
          <a:prstGeom prst="line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931562" y="2791397"/>
            <a:ext cx="2439356" cy="1"/>
          </a:xfrm>
          <a:prstGeom prst="line">
            <a:avLst/>
          </a:prstGeom>
          <a:ln w="254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0685" y="2240743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CE1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952146" y="2233346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CE2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405299" y="1477263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PE1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308297" y="1460987"/>
            <a:ext cx="479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PE2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424534" y="2996824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PE3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5024212" y="3023458"/>
            <a:ext cx="1207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PE4</a:t>
            </a:r>
          </a:p>
          <a:p>
            <a:pPr algn="ctr"/>
            <a:r>
              <a:rPr lang="en-US" sz="1200" b="1" dirty="0" smtClean="0">
                <a:solidFill>
                  <a:srgbClr val="00B0F0"/>
                </a:solidFill>
              </a:rPr>
              <a:t>protector</a:t>
            </a:r>
            <a:endParaRPr lang="en-US" sz="1200" b="1" dirty="0">
              <a:solidFill>
                <a:srgbClr val="00B0F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41164" y="1700685"/>
            <a:ext cx="1621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PW1 (primary, label=X)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2945830" y="2490797"/>
            <a:ext cx="1692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PW2 (backup)</a:t>
            </a:r>
            <a:endParaRPr lang="en-US" sz="1200" dirty="0"/>
          </a:p>
        </p:txBody>
      </p:sp>
      <p:pic>
        <p:nvPicPr>
          <p:cNvPr id="27" name="Picture 26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64531" y="1762066"/>
            <a:ext cx="445886" cy="44588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473796" y="1471344"/>
            <a:ext cx="612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B0F0"/>
                </a:solidFill>
              </a:rPr>
              <a:t>PLR</a:t>
            </a:r>
            <a:endParaRPr lang="en-US" sz="1200" b="1" dirty="0">
              <a:solidFill>
                <a:srgbClr val="00B0F0"/>
              </a:solidFill>
            </a:endParaRPr>
          </a:p>
        </p:txBody>
      </p:sp>
      <p:cxnSp>
        <p:nvCxnSpPr>
          <p:cNvPr id="30" name="Straight Arrow Connector 29"/>
          <p:cNvCxnSpPr>
            <a:endCxn id="9" idx="3"/>
          </p:cNvCxnSpPr>
          <p:nvPr/>
        </p:nvCxnSpPr>
        <p:spPr>
          <a:xfrm flipV="1">
            <a:off x="5593863" y="2363789"/>
            <a:ext cx="907804" cy="375582"/>
          </a:xfrm>
          <a:prstGeom prst="straightConnector1">
            <a:avLst/>
          </a:prstGeom>
          <a:ln w="25400">
            <a:solidFill>
              <a:srgbClr val="00B0F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899924" y="2125332"/>
            <a:ext cx="559293" cy="514905"/>
          </a:xfrm>
          <a:prstGeom prst="straightConnector1">
            <a:avLst/>
          </a:prstGeom>
          <a:ln w="152400">
            <a:solidFill>
              <a:srgbClr val="FFC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910283" y="2126813"/>
            <a:ext cx="673222" cy="593327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905625" y="2227426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FFC000"/>
                </a:solidFill>
              </a:rPr>
              <a:t>bypass </a:t>
            </a:r>
          </a:p>
          <a:p>
            <a:pPr algn="r"/>
            <a:r>
              <a:rPr lang="en-US" sz="1200" b="1" dirty="0" smtClean="0">
                <a:solidFill>
                  <a:srgbClr val="FFC000"/>
                </a:solidFill>
              </a:rPr>
              <a:t>label=Y</a:t>
            </a:r>
            <a:endParaRPr lang="en-US" sz="1200" b="1" dirty="0">
              <a:solidFill>
                <a:srgbClr val="FFC00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458565" y="2107577"/>
            <a:ext cx="2450237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爆発 1 45"/>
          <p:cNvSpPr/>
          <p:nvPr/>
        </p:nvSpPr>
        <p:spPr>
          <a:xfrm>
            <a:off x="5292448" y="1742669"/>
            <a:ext cx="228600" cy="228600"/>
          </a:xfrm>
          <a:prstGeom prst="irregularSeal1">
            <a:avLst/>
          </a:prstGeom>
          <a:solidFill>
            <a:srgbClr val="FF0000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819372" y="2116455"/>
            <a:ext cx="648071" cy="257455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14115" y="1860177"/>
            <a:ext cx="445886" cy="445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3: Switching-PE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6771"/>
            <a:ext cx="8686800" cy="3351229"/>
          </a:xfrm>
        </p:spPr>
        <p:txBody>
          <a:bodyPr>
            <a:normAutofit lnSpcReduction="10000"/>
          </a:bodyPr>
          <a:lstStyle/>
          <a:p>
            <a:pPr>
              <a:buSzPct val="100000"/>
              <a:buNone/>
            </a:pPr>
            <a:r>
              <a:rPr lang="en-US" sz="1900" dirty="0" smtClean="0"/>
              <a:t>PLR is the penultimate hop router of seg-1. It establishes a bypass to protector (S-PE2).</a:t>
            </a:r>
          </a:p>
          <a:p>
            <a:pPr>
              <a:buNone/>
            </a:pPr>
            <a:r>
              <a:rPr lang="en-US" sz="1900" dirty="0" smtClean="0"/>
              <a:t>Protector (S-PE2)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 smtClean="0"/>
              <a:t>Learns primary PW’s label X (upstream assigned label) from S-PE1 via LDP.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 smtClean="0"/>
              <a:t>Installs a FIB entry for label X in a context-specific label space. </a:t>
            </a:r>
            <a:r>
              <a:rPr lang="en-US" sz="1900" dirty="0" err="1" smtClean="0"/>
              <a:t>Nexthop</a:t>
            </a:r>
            <a:r>
              <a:rPr lang="en-US" sz="1900" dirty="0" smtClean="0"/>
              <a:t> is seg-4.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 smtClean="0"/>
              <a:t>Assigns a UHP label Y for the bypass, pointing to this label space.</a:t>
            </a:r>
          </a:p>
          <a:p>
            <a:pPr>
              <a:buNone/>
            </a:pPr>
            <a:r>
              <a:rPr lang="en-US" sz="1900" dirty="0" smtClean="0"/>
              <a:t>Local repair: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 smtClean="0"/>
              <a:t>PLR redirects PW packets through the bypass.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 smtClean="0"/>
              <a:t>S-PE2 receives packets with outer label Y and inner label X.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 smtClean="0"/>
              <a:t>S-PE2 looks up label X in the context-specific label space, swaps label to Z, pushes the label of a transport tunnel to PE4.</a:t>
            </a:r>
          </a:p>
          <a:p>
            <a:pPr>
              <a:buNone/>
            </a:pPr>
            <a:endParaRPr lang="en-US" sz="1800" dirty="0"/>
          </a:p>
        </p:txBody>
      </p:sp>
      <p:pic>
        <p:nvPicPr>
          <p:cNvPr id="4" name="Picture 3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42806" y="1866095"/>
            <a:ext cx="445886" cy="445886"/>
          </a:xfrm>
          <a:prstGeom prst="rect">
            <a:avLst/>
          </a:prstGeom>
        </p:spPr>
      </p:pic>
      <p:pic>
        <p:nvPicPr>
          <p:cNvPr id="5" name="Picture 4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7564" y="1866096"/>
            <a:ext cx="445886" cy="445886"/>
          </a:xfrm>
          <a:prstGeom prst="rect">
            <a:avLst/>
          </a:prstGeom>
        </p:spPr>
      </p:pic>
      <p:pic>
        <p:nvPicPr>
          <p:cNvPr id="6" name="Picture 5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4198" y="2682841"/>
            <a:ext cx="445886" cy="445886"/>
          </a:xfrm>
          <a:prstGeom prst="rect">
            <a:avLst/>
          </a:prstGeom>
        </p:spPr>
      </p:pic>
      <p:pic>
        <p:nvPicPr>
          <p:cNvPr id="7" name="Picture 6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88675" y="2693199"/>
            <a:ext cx="445886" cy="445886"/>
          </a:xfrm>
          <a:prstGeom prst="rect">
            <a:avLst/>
          </a:prstGeom>
        </p:spPr>
      </p:pic>
      <p:pic>
        <p:nvPicPr>
          <p:cNvPr id="8" name="Picture 7" descr="SBC 1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8231" y="2283346"/>
            <a:ext cx="445886" cy="445886"/>
          </a:xfrm>
          <a:prstGeom prst="rect">
            <a:avLst/>
          </a:prstGeom>
        </p:spPr>
      </p:pic>
      <p:pic>
        <p:nvPicPr>
          <p:cNvPr id="9" name="Picture 8" descr="SBC 1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501667" y="2256713"/>
            <a:ext cx="445886" cy="445886"/>
          </a:xfrm>
          <a:prstGeom prst="rect">
            <a:avLst/>
          </a:prstGeom>
        </p:spPr>
      </p:pic>
      <p:cxnSp>
        <p:nvCxnSpPr>
          <p:cNvPr id="10" name="Straight Connector 9"/>
          <p:cNvCxnSpPr>
            <a:endCxn id="5" idx="1"/>
          </p:cNvCxnSpPr>
          <p:nvPr/>
        </p:nvCxnSpPr>
        <p:spPr>
          <a:xfrm flipV="1">
            <a:off x="1703964" y="2089039"/>
            <a:ext cx="753600" cy="2853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6" idx="1"/>
          </p:cNvCxnSpPr>
          <p:nvPr/>
        </p:nvCxnSpPr>
        <p:spPr>
          <a:xfrm>
            <a:off x="1677331" y="2658450"/>
            <a:ext cx="806867" cy="247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3"/>
          </p:cNvCxnSpPr>
          <p:nvPr/>
        </p:nvCxnSpPr>
        <p:spPr>
          <a:xfrm>
            <a:off x="5788692" y="2089038"/>
            <a:ext cx="789112" cy="249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7" idx="3"/>
          </p:cNvCxnSpPr>
          <p:nvPr/>
        </p:nvCxnSpPr>
        <p:spPr>
          <a:xfrm flipV="1">
            <a:off x="5834561" y="2614062"/>
            <a:ext cx="689977" cy="302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3"/>
            <a:endCxn id="4" idx="1"/>
          </p:cNvCxnSpPr>
          <p:nvPr/>
        </p:nvCxnSpPr>
        <p:spPr>
          <a:xfrm flipV="1">
            <a:off x="2903450" y="2089038"/>
            <a:ext cx="2439356" cy="1"/>
          </a:xfrm>
          <a:prstGeom prst="line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931562" y="2907264"/>
            <a:ext cx="2439356" cy="1"/>
          </a:xfrm>
          <a:prstGeom prst="line">
            <a:avLst/>
          </a:prstGeom>
          <a:ln w="254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0685" y="2356610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CE1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952146" y="2349213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CE2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405299" y="1593130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PE1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246154" y="1576854"/>
            <a:ext cx="603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PE2 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424534" y="3112691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PE3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5397074" y="3139325"/>
            <a:ext cx="479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PE4</a:t>
            </a:r>
            <a:endParaRPr lang="en-US" sz="1200" b="1" dirty="0">
              <a:solidFill>
                <a:srgbClr val="00B0F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95412" y="1560578"/>
            <a:ext cx="612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B0F0"/>
                </a:solidFill>
              </a:rPr>
              <a:t>PLR</a:t>
            </a:r>
            <a:endParaRPr lang="en-US" sz="1200" b="1" dirty="0">
              <a:solidFill>
                <a:srgbClr val="00B0F0"/>
              </a:solidFill>
            </a:endParaRPr>
          </a:p>
        </p:txBody>
      </p:sp>
      <p:cxnSp>
        <p:nvCxnSpPr>
          <p:cNvPr id="29" name="Straight Arrow Connector 28"/>
          <p:cNvCxnSpPr>
            <a:endCxn id="9" idx="3"/>
          </p:cNvCxnSpPr>
          <p:nvPr/>
        </p:nvCxnSpPr>
        <p:spPr>
          <a:xfrm flipV="1">
            <a:off x="5814324" y="2479656"/>
            <a:ext cx="687343" cy="294204"/>
          </a:xfrm>
          <a:prstGeom prst="straightConnector1">
            <a:avLst/>
          </a:prstGeom>
          <a:ln w="25400">
            <a:solidFill>
              <a:srgbClr val="00B0F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69788" y="2307781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FFC000"/>
                </a:solidFill>
              </a:rPr>
              <a:t>bypass </a:t>
            </a:r>
          </a:p>
          <a:p>
            <a:pPr algn="r"/>
            <a:r>
              <a:rPr lang="en-US" sz="1200" b="1" dirty="0" smtClean="0">
                <a:solidFill>
                  <a:srgbClr val="FFC000"/>
                </a:solidFill>
              </a:rPr>
              <a:t>label=Y</a:t>
            </a:r>
            <a:endParaRPr lang="en-US" sz="1200" b="1" dirty="0">
              <a:solidFill>
                <a:srgbClr val="FFC00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2458565" y="2214567"/>
            <a:ext cx="887767" cy="887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7838" y="2678402"/>
            <a:ext cx="445886" cy="445886"/>
          </a:xfrm>
          <a:prstGeom prst="rect">
            <a:avLst/>
          </a:prstGeom>
        </p:spPr>
      </p:pic>
      <p:pic>
        <p:nvPicPr>
          <p:cNvPr id="36" name="Picture 35" descr="Generic Router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8748" y="1852779"/>
            <a:ext cx="445886" cy="445886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3763582" y="1569456"/>
            <a:ext cx="923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S-PE1</a:t>
            </a: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3658531" y="3105294"/>
            <a:ext cx="1207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S-PE2</a:t>
            </a:r>
          </a:p>
          <a:p>
            <a:pPr algn="ctr"/>
            <a:r>
              <a:rPr lang="en-US" sz="1200" b="1" dirty="0" smtClean="0">
                <a:solidFill>
                  <a:srgbClr val="00B0F0"/>
                </a:solidFill>
              </a:rPr>
              <a:t>protector</a:t>
            </a:r>
            <a:endParaRPr lang="en-US" sz="1200" b="1" dirty="0">
              <a:solidFill>
                <a:srgbClr val="00B0F0"/>
              </a:solidFill>
            </a:endParaRPr>
          </a:p>
        </p:txBody>
      </p:sp>
      <p:cxnSp>
        <p:nvCxnSpPr>
          <p:cNvPr id="30" name="Straight Arrow Connector 29"/>
          <p:cNvCxnSpPr>
            <a:endCxn id="35" idx="1"/>
          </p:cNvCxnSpPr>
          <p:nvPr/>
        </p:nvCxnSpPr>
        <p:spPr>
          <a:xfrm>
            <a:off x="3443987" y="2338854"/>
            <a:ext cx="553851" cy="562491"/>
          </a:xfrm>
          <a:prstGeom prst="straightConnector1">
            <a:avLst/>
          </a:prstGeom>
          <a:ln w="152400">
            <a:solidFill>
              <a:srgbClr val="FFC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319699" y="2205689"/>
            <a:ext cx="532660" cy="568171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843482" y="2764982"/>
            <a:ext cx="1979720" cy="887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162860" y="2909985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seg-3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458878" y="2902587"/>
            <a:ext cx="886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seg-4, label=Z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577368" y="1812113"/>
            <a:ext cx="541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seg-2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884602" y="1174401"/>
            <a:ext cx="1168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seg-1, label=X</a:t>
            </a:r>
            <a:endParaRPr lang="en-US" sz="1200" dirty="0">
              <a:solidFill>
                <a:schemeClr val="accent1"/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893572" y="1362310"/>
            <a:ext cx="0" cy="64807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4031393" y="1381545"/>
            <a:ext cx="0" cy="64807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893571" y="1451087"/>
            <a:ext cx="1127464" cy="0"/>
          </a:xfrm>
          <a:prstGeom prst="straightConnector1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爆発 1 45"/>
          <p:cNvSpPr/>
          <p:nvPr/>
        </p:nvSpPr>
        <p:spPr>
          <a:xfrm>
            <a:off x="3969676" y="1831902"/>
            <a:ext cx="228600" cy="228600"/>
          </a:xfrm>
          <a:prstGeom prst="irregularSeal1">
            <a:avLst/>
          </a:prstGeom>
          <a:solidFill>
            <a:srgbClr val="FF0000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1819373" y="2232322"/>
            <a:ext cx="648070" cy="25745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/>
              <a:t>Questions and comments?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WG adoption?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uniper Template">
  <a:themeElements>
    <a:clrScheme name="Juniper themes">
      <a:dk1>
        <a:srgbClr val="333333"/>
      </a:dk1>
      <a:lt1>
        <a:srgbClr val="FFFFFF"/>
      </a:lt1>
      <a:dk2>
        <a:srgbClr val="93220B"/>
      </a:dk2>
      <a:lt2>
        <a:srgbClr val="5C852D"/>
      </a:lt2>
      <a:accent1>
        <a:srgbClr val="0067AC"/>
      </a:accent1>
      <a:accent2>
        <a:srgbClr val="BFC16B"/>
      </a:accent2>
      <a:accent3>
        <a:srgbClr val="F26649"/>
      </a:accent3>
      <a:accent4>
        <a:srgbClr val="2F8D7D"/>
      </a:accent4>
      <a:accent5>
        <a:srgbClr val="7EB0CC"/>
      </a:accent5>
      <a:accent6>
        <a:srgbClr val="807F83"/>
      </a:accent6>
      <a:hlink>
        <a:srgbClr val="5D87A1"/>
      </a:hlink>
      <a:folHlink>
        <a:srgbClr val="F79646"/>
      </a:folHlink>
    </a:clrScheme>
    <a:fontScheme name="JuniperTemplate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presenter title">
      <a:srgbClr val="4D4D4D"/>
    </a:custClr>
    <a:custClr name="text title">
      <a:srgbClr val="292929"/>
    </a:custClr>
    <a:custClr name="subtitle blue">
      <a:srgbClr val="5D87A1"/>
    </a:custClr>
    <a:custClr name="axis">
      <a:srgbClr val="807F83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Juniper Template</Template>
  <TotalTime>2268</TotalTime>
  <Words>756</Words>
  <Application>Microsoft Office PowerPoint</Application>
  <PresentationFormat>On-screen Show (4:3)</PresentationFormat>
  <Paragraphs>120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Juniper Template</vt:lpstr>
      <vt:lpstr>Office Theme</vt:lpstr>
      <vt:lpstr>PW Endpoint Fast Failure Protection draft-shen-pwe3-endpoint-fast-protection-02</vt:lpstr>
      <vt:lpstr>Motivation</vt:lpstr>
      <vt:lpstr>Mechanism</vt:lpstr>
      <vt:lpstr>Mechanism (cont.)</vt:lpstr>
      <vt:lpstr>Updates</vt:lpstr>
      <vt:lpstr>Example 1: Egress AC failure</vt:lpstr>
      <vt:lpstr>Example 2: Egress PE failure</vt:lpstr>
      <vt:lpstr>Example 3: Switching-PE failure</vt:lpstr>
      <vt:lpstr>Next Steps</vt:lpstr>
    </vt:vector>
  </TitlesOfParts>
  <Company>Juniper Networks,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PW Endpoint Fast Failure Protection draft-shen-pwe3-pw-endpoint-fast-protection</dc:title>
  <dc:creator>Yimin Shen</dc:creator>
  <cp:lastModifiedBy>Yimin Shen</cp:lastModifiedBy>
  <cp:revision>510</cp:revision>
  <dcterms:created xsi:type="dcterms:W3CDTF">2011-07-07T21:05:24Z</dcterms:created>
  <dcterms:modified xsi:type="dcterms:W3CDTF">2012-07-26T13:58:39Z</dcterms:modified>
</cp:coreProperties>
</file>