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heme/theme6.xml" ContentType="application/vnd.openxmlformats-officedocument.them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4.xml" ContentType="application/vnd.openxmlformats-officedocument.theme+xml"/>
  <Override PartName="/ppt/slideMasters/slideMaster3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8" r:id="rId1"/>
    <p:sldMasterId id="2147483782" r:id="rId2"/>
    <p:sldMasterId id="2147483786" r:id="rId3"/>
    <p:sldMasterId id="2147483788" r:id="rId4"/>
  </p:sldMasterIdLst>
  <p:notesMasterIdLst>
    <p:notesMasterId r:id="rId13"/>
  </p:notesMasterIdLst>
  <p:handoutMasterIdLst>
    <p:handoutMasterId r:id="rId14"/>
  </p:handoutMasterIdLst>
  <p:sldIdLst>
    <p:sldId id="1618" r:id="rId5"/>
    <p:sldId id="1624" r:id="rId6"/>
    <p:sldId id="1617" r:id="rId7"/>
    <p:sldId id="1619" r:id="rId8"/>
    <p:sldId id="1623" r:id="rId9"/>
    <p:sldId id="1620" r:id="rId10"/>
    <p:sldId id="1622" r:id="rId11"/>
    <p:sldId id="1322" r:id="rId12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33CC33"/>
    <a:srgbClr val="CC3333"/>
    <a:srgbClr val="FF9999"/>
    <a:srgbClr val="0099FF"/>
    <a:srgbClr val="FF3300"/>
    <a:srgbClr val="99CC33"/>
    <a:srgbClr val="FFFF00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3156" autoAdjust="0"/>
    <p:restoredTop sz="92365" autoAdjust="0"/>
  </p:normalViewPr>
  <p:slideViewPr>
    <p:cSldViewPr>
      <p:cViewPr>
        <p:scale>
          <a:sx n="100" d="100"/>
          <a:sy n="100" d="100"/>
        </p:scale>
        <p:origin x="-1240" y="-336"/>
      </p:cViewPr>
      <p:guideLst>
        <p:guide orient="horz" pos="1717"/>
        <p:guide orient="horz" pos="3875"/>
        <p:guide orient="horz" pos="992"/>
        <p:guide orient="horz" pos="1914"/>
        <p:guide pos="3010"/>
        <p:guide pos="3058"/>
        <p:guide pos="2386"/>
        <p:guide pos="2434"/>
        <p:guide pos="41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 eaLnBrk="0" hangingPunct="0">
              <a:defRPr/>
            </a:pPr>
            <a:fld id="{18BA76B8-1529-4D46-9F1F-27BFB05F1471}" type="slidenum">
              <a:rPr lang="en-GB" sz="80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903288" eaLnBrk="0" hangingPunct="0">
                <a:defRPr/>
              </a:pPr>
              <a:t>‹#›</a:t>
            </a:fld>
            <a:endParaRPr lang="en-GB" sz="80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E0FF8E7C-9F2E-49CD-95A8-E11EEDD57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6630" name="AutoShap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Body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75"/>
          <p:cNvSpPr>
            <a:spLocks noChangeArrowheads="1"/>
          </p:cNvSpPr>
          <p:nvPr/>
        </p:nvSpPr>
        <p:spPr bwMode="auto">
          <a:xfrm rot="16200000">
            <a:off x="3200400" y="-1600200"/>
            <a:ext cx="2743200" cy="9144000"/>
          </a:xfrm>
          <a:prstGeom prst="rect">
            <a:avLst/>
          </a:prstGeom>
          <a:solidFill>
            <a:srgbClr val="015F8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1152525" y="6672263"/>
            <a:ext cx="20193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© 2009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3170238" y="6672263"/>
            <a:ext cx="881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610600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C484D54-BF73-48E0-84F0-C61FBF2CD82B}" type="slidenum">
              <a:rPr lang="en-GB" sz="1000">
                <a:solidFill>
                  <a:srgbClr val="D3D3D3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814388" eaLnBrk="0" hangingPunct="0">
                <a:defRPr/>
              </a:pPr>
              <a:t>‹#›</a:t>
            </a:fld>
            <a:endParaRPr lang="en-GB" sz="1000">
              <a:solidFill>
                <a:srgbClr val="D3D3D3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9" name="Group 283"/>
          <p:cNvGrpSpPr>
            <a:grpSpLocks/>
          </p:cNvGrpSpPr>
          <p:nvPr/>
        </p:nvGrpSpPr>
        <p:grpSpPr bwMode="auto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10" name="AutoShape 284"/>
            <p:cNvSpPr>
              <a:spLocks noChangeAspect="1" noChangeArrowheads="1" noTextEdit="1"/>
            </p:cNvSpPr>
            <p:nvPr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1" name="Rectangle 285"/>
            <p:cNvSpPr>
              <a:spLocks noChangeArrowheads="1"/>
            </p:cNvSpPr>
            <p:nvPr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2" name="Freeform 286"/>
            <p:cNvSpPr>
              <a:spLocks/>
            </p:cNvSpPr>
            <p:nvPr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3" name="Freeform 287"/>
            <p:cNvSpPr>
              <a:spLocks/>
            </p:cNvSpPr>
            <p:nvPr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4" name="Freeform 288"/>
            <p:cNvSpPr>
              <a:spLocks noEditPoints="1"/>
            </p:cNvSpPr>
            <p:nvPr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5" name="Freeform 289"/>
            <p:cNvSpPr>
              <a:spLocks/>
            </p:cNvSpPr>
            <p:nvPr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6" name="Freeform 290"/>
            <p:cNvSpPr>
              <a:spLocks/>
            </p:cNvSpPr>
            <p:nvPr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7" name="Freeform 291"/>
            <p:cNvSpPr>
              <a:spLocks/>
            </p:cNvSpPr>
            <p:nvPr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8" name="Freeform 292"/>
            <p:cNvSpPr>
              <a:spLocks/>
            </p:cNvSpPr>
            <p:nvPr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9" name="Freeform 293"/>
            <p:cNvSpPr>
              <a:spLocks/>
            </p:cNvSpPr>
            <p:nvPr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0" name="Freeform 294"/>
            <p:cNvSpPr>
              <a:spLocks/>
            </p:cNvSpPr>
            <p:nvPr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1" name="Freeform 295"/>
            <p:cNvSpPr>
              <a:spLocks/>
            </p:cNvSpPr>
            <p:nvPr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2" name="Freeform 296"/>
            <p:cNvSpPr>
              <a:spLocks/>
            </p:cNvSpPr>
            <p:nvPr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3" name="Freeform 297"/>
            <p:cNvSpPr>
              <a:spLocks/>
            </p:cNvSpPr>
            <p:nvPr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4" name="Freeform 298"/>
            <p:cNvSpPr>
              <a:spLocks/>
            </p:cNvSpPr>
            <p:nvPr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</p:grpSp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2557463"/>
            <a:ext cx="3768725" cy="830262"/>
          </a:xfrm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650875" y="4733925"/>
            <a:ext cx="6940550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-108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304800"/>
            <a:ext cx="2035175" cy="47879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304800"/>
            <a:ext cx="5957887" cy="47879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520825"/>
            <a:ext cx="7940675" cy="1709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382963"/>
            <a:ext cx="7940675" cy="17097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1520825"/>
            <a:ext cx="7940675" cy="35718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7940675" cy="1709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638" y="3382963"/>
            <a:ext cx="7940675" cy="17097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55638" y="1520825"/>
            <a:ext cx="7940675" cy="3571875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62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</a:t>
            </a:r>
            <a:br>
              <a:rPr lang="en-GB" smtClean="0"/>
            </a:br>
            <a:r>
              <a:rPr lang="en-GB" smtClean="0"/>
              <a:t>title style</a:t>
            </a:r>
          </a:p>
        </p:txBody>
      </p:sp>
      <p:sp>
        <p:nvSpPr>
          <p:cNvPr id="368774" name="Rectangle 134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68775" name="Rectangle 135"/>
          <p:cNvSpPr>
            <a:spLocks noChangeArrowheads="1"/>
          </p:cNvSpPr>
          <p:nvPr/>
        </p:nvSpPr>
        <p:spPr bwMode="auto">
          <a:xfrm>
            <a:off x="1152525" y="6672263"/>
            <a:ext cx="20193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© 2009 Cisco Systems, Inc. All rights reserved.</a:t>
            </a:r>
          </a:p>
        </p:txBody>
      </p:sp>
      <p:sp>
        <p:nvSpPr>
          <p:cNvPr id="368776" name="Rectangle 136"/>
          <p:cNvSpPr>
            <a:spLocks noChangeArrowheads="1"/>
          </p:cNvSpPr>
          <p:nvPr/>
        </p:nvSpPr>
        <p:spPr bwMode="auto">
          <a:xfrm>
            <a:off x="3170238" y="6672263"/>
            <a:ext cx="881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Cisco Confidential</a:t>
            </a:r>
          </a:p>
        </p:txBody>
      </p:sp>
      <p:sp>
        <p:nvSpPr>
          <p:cNvPr id="368777" name="Rectangle 137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Presentation_ID</a:t>
            </a:r>
          </a:p>
        </p:txBody>
      </p:sp>
      <p:sp>
        <p:nvSpPr>
          <p:cNvPr id="368778" name="Rectangle 138"/>
          <p:cNvSpPr>
            <a:spLocks noChangeArrowheads="1"/>
          </p:cNvSpPr>
          <p:nvPr/>
        </p:nvSpPr>
        <p:spPr bwMode="auto">
          <a:xfrm>
            <a:off x="8756650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0674232-E8B4-45FF-861F-029B3797659D}" type="slidenum">
              <a:rPr lang="en-GB" sz="1000">
                <a:solidFill>
                  <a:srgbClr val="D3D3D3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814388" eaLnBrk="0" hangingPunct="0">
                <a:defRPr/>
              </a:pPr>
              <a:t>‹#›</a:t>
            </a:fld>
            <a:endParaRPr lang="en-GB" sz="1000">
              <a:solidFill>
                <a:srgbClr val="D3D3D3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034" name="Rectangle 14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5" r:id="rId2"/>
    <p:sldLayoutId id="2147483804" r:id="rId3"/>
    <p:sldLayoutId id="2147483803" r:id="rId4"/>
    <p:sldLayoutId id="2147483802" r:id="rId5"/>
    <p:sldLayoutId id="2147483801" r:id="rId6"/>
    <p:sldLayoutId id="2147483800" r:id="rId7"/>
    <p:sldLayoutId id="2147483799" r:id="rId8"/>
    <p:sldLayoutId id="2147483798" r:id="rId9"/>
    <p:sldLayoutId id="2147483797" r:id="rId10"/>
    <p:sldLayoutId id="2147483796" r:id="rId11"/>
    <p:sldLayoutId id="2147483795" r:id="rId12"/>
    <p:sldLayoutId id="2147483794" r:id="rId13"/>
    <p:sldLayoutId id="2147483793" r:id="rId14"/>
    <p:sldLayoutId id="2147483792" r:id="rId15"/>
    <p:sldLayoutId id="2147483791" r:id="rId16"/>
    <p:sldLayoutId id="2147483790" r:id="rId17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219075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2131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+mn-ea"/>
            </a:endParaRPr>
          </a:p>
        </p:txBody>
      </p:sp>
      <p:sp>
        <p:nvSpPr>
          <p:cNvPr id="1072132" name="Rectangle 4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© 2007 Cisco Systems, Inc. All rights reserved.</a:t>
            </a:r>
          </a:p>
        </p:txBody>
      </p:sp>
      <p:sp>
        <p:nvSpPr>
          <p:cNvPr id="1072133" name="Rectangle 5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Cisco Confidential</a:t>
            </a:r>
          </a:p>
        </p:txBody>
      </p:sp>
      <p:sp>
        <p:nvSpPr>
          <p:cNvPr id="1072134" name="Rectangle 6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Presentation_ID</a:t>
            </a:r>
          </a:p>
        </p:txBody>
      </p:sp>
      <p:sp>
        <p:nvSpPr>
          <p:cNvPr id="1072135" name="Rectangle 7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0637E10-33F0-4F65-A726-C9941AE9E49E}" type="slidenum">
              <a:rPr lang="en-US" sz="1000">
                <a:solidFill>
                  <a:schemeClr val="bg2"/>
                </a:solidFill>
                <a:ea typeface="ＭＳ Ｐゴシック" charset="-128"/>
                <a:cs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chemeClr val="bg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5pPr>
      <a:lvl6pPr marL="20621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6pPr>
      <a:lvl7pPr marL="25193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7pPr>
      <a:lvl8pPr marL="29765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8pPr>
      <a:lvl9pPr marL="34337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228600"/>
            <a:ext cx="814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5000" y="6672263"/>
            <a:ext cx="30559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t>© 2008 Cisco Systems, Inc. All rights reserved. </a:t>
            </a:r>
            <a:r>
              <a:rPr lang="en-US" sz="70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Cisco Highly Confidential</a:t>
            </a:r>
            <a:r>
              <a:rPr lang="en-US" sz="7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86200" y="6672263"/>
            <a:ext cx="1651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endParaRPr lang="en-US" sz="700">
              <a:solidFill>
                <a:srgbClr val="D3D3D3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DE47028-33D6-4BFA-A65E-195C654CF556}" type="slidenum">
              <a:rPr lang="en-US" sz="10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0621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6pPr>
      <a:lvl7pPr marL="25193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7pPr>
      <a:lvl8pPr marL="29765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8pPr>
      <a:lvl9pPr marL="34337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19075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2131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+mn-ea"/>
            </a:endParaRPr>
          </a:p>
        </p:txBody>
      </p:sp>
      <p:sp>
        <p:nvSpPr>
          <p:cNvPr id="1072132" name="Rectangle 4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© 2007 Cisco Systems, Inc. All rights reserved.</a:t>
            </a:r>
          </a:p>
        </p:txBody>
      </p:sp>
      <p:sp>
        <p:nvSpPr>
          <p:cNvPr id="1072133" name="Rectangle 5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Cisco Confidential</a:t>
            </a:r>
          </a:p>
        </p:txBody>
      </p:sp>
      <p:sp>
        <p:nvSpPr>
          <p:cNvPr id="1072134" name="Rectangle 6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Presentation_ID</a:t>
            </a:r>
          </a:p>
        </p:txBody>
      </p:sp>
      <p:sp>
        <p:nvSpPr>
          <p:cNvPr id="1072135" name="Rectangle 7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696EE10-E63E-494D-9859-B830D19ADD27}" type="slidenum">
              <a:rPr lang="en-US" sz="1000">
                <a:solidFill>
                  <a:schemeClr val="bg2"/>
                </a:solidFill>
                <a:ea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chemeClr val="bg2"/>
              </a:solidFill>
              <a:ea typeface="ＭＳ Ｐゴシック" charset="-128"/>
            </a:endParaRP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5pPr>
      <a:lvl6pPr marL="20621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5193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29765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4337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660399"/>
            <a:ext cx="8534400" cy="78740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IETF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84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–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Vancouver</a:t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August 2012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191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en-US" sz="3200" b="1" dirty="0" smtClean="0"/>
              <a:t>LSP Ping Support for P2MP </a:t>
            </a:r>
            <a:r>
              <a:rPr lang="en-US" sz="3200" b="1" dirty="0" err="1" smtClean="0"/>
              <a:t>PWs</a:t>
            </a:r>
            <a:endParaRPr lang="en-US" sz="3200" b="1" dirty="0" smtClean="0"/>
          </a:p>
          <a:p>
            <a:pPr algn="ctr">
              <a:buNone/>
            </a:pPr>
            <a:r>
              <a:rPr lang="en-US" sz="2400" dirty="0" smtClean="0"/>
              <a:t>(draft-jain</a:t>
            </a:r>
            <a:r>
              <a:rPr lang="en-US" sz="2400" dirty="0" smtClean="0"/>
              <a:t>-pwe3-</a:t>
            </a:r>
            <a:r>
              <a:rPr lang="en-US" sz="2400" dirty="0" smtClean="0"/>
              <a:t>p2mp-pw-lsp-ping-</a:t>
            </a:r>
            <a:r>
              <a:rPr lang="en-US" sz="2400" dirty="0" smtClean="0"/>
              <a:t>00.</a:t>
            </a:r>
            <a:r>
              <a:rPr lang="en-US" sz="2400" dirty="0" smtClean="0"/>
              <a:t>txt)</a:t>
            </a:r>
            <a:endParaRPr lang="en-US" sz="2400" b="1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Parag </a:t>
            </a:r>
            <a:r>
              <a:rPr lang="en-US" dirty="0" smtClean="0">
                <a:solidFill>
                  <a:srgbClr val="251CC3"/>
                </a:solidFill>
              </a:rPr>
              <a:t>Jain (Cisco Systems Inc.)</a:t>
            </a:r>
            <a:r>
              <a:rPr lang="en-US" sz="2400" dirty="0" smtClean="0">
                <a:solidFill>
                  <a:srgbClr val="251CC3"/>
                </a:solidFill>
              </a:rPr>
              <a:t>, 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Sami </a:t>
            </a:r>
            <a:r>
              <a:rPr lang="en-US" dirty="0" smtClean="0">
                <a:solidFill>
                  <a:srgbClr val="251CC3"/>
                </a:solidFill>
              </a:rPr>
              <a:t>Boutros (Cisco Systems Inc.),</a:t>
            </a:r>
            <a:endParaRPr lang="en-US" sz="2400" dirty="0" smtClean="0">
              <a:solidFill>
                <a:srgbClr val="251CC3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251CC3"/>
                </a:solidFill>
              </a:rPr>
              <a:t>Sam </a:t>
            </a:r>
            <a:r>
              <a:rPr lang="en-US" dirty="0" err="1" smtClean="0">
                <a:solidFill>
                  <a:srgbClr val="251CC3"/>
                </a:solidFill>
              </a:rPr>
              <a:t>Aldrin</a:t>
            </a:r>
            <a:r>
              <a:rPr lang="en-US" dirty="0" smtClean="0">
                <a:solidFill>
                  <a:srgbClr val="251CC3"/>
                </a:solidFill>
              </a:rPr>
              <a:t> (</a:t>
            </a:r>
            <a:r>
              <a:rPr lang="en-US" dirty="0" err="1" smtClean="0">
                <a:solidFill>
                  <a:srgbClr val="251CC3"/>
                </a:solidFill>
              </a:rPr>
              <a:t>Huawei</a:t>
            </a:r>
            <a:r>
              <a:rPr lang="en-US" dirty="0" smtClean="0">
                <a:solidFill>
                  <a:srgbClr val="251CC3"/>
                </a:solidFill>
              </a:rPr>
              <a:t> Technologies)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406814"/>
            <a:ext cx="5486400" cy="7361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LSP Ping Support for P2MP PW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638300"/>
            <a:ext cx="7543799" cy="40005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Define LSP Ping procedures for P2MP PW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P2MP </a:t>
            </a:r>
            <a:r>
              <a:rPr lang="en-US" dirty="0" err="1" smtClean="0">
                <a:ea typeface="ＭＳ Ｐゴシック" pitchFamily="34" charset="-128"/>
              </a:rPr>
              <a:t>PWs</a:t>
            </a:r>
            <a:r>
              <a:rPr lang="en-US" dirty="0" smtClean="0">
                <a:ea typeface="ＭＳ Ｐゴシック" pitchFamily="34" charset="-128"/>
              </a:rPr>
              <a:t> can be signaled using LDP or BGP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Supports Inclusive and Selective P2MP MPLS P-trees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Supports MLDP and P2MP TE P2MP MPLS P-trees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Define a new FEC 130 </a:t>
            </a:r>
            <a:r>
              <a:rPr lang="en-US" dirty="0" err="1" smtClean="0">
                <a:ea typeface="ＭＳ Ｐゴシック" pitchFamily="34" charset="-128"/>
              </a:rPr>
              <a:t>Pseudowire</a:t>
            </a:r>
            <a:r>
              <a:rPr lang="en-US" dirty="0" smtClean="0">
                <a:ea typeface="ＭＳ Ｐゴシック" pitchFamily="34" charset="-128"/>
              </a:rPr>
              <a:t> sub-TLV for Target FEC Stack to identify P2MP PW under </a:t>
            </a:r>
            <a:r>
              <a:rPr lang="en-US" dirty="0" smtClean="0">
                <a:ea typeface="ＭＳ Ｐゴシック" pitchFamily="34" charset="-128"/>
              </a:rPr>
              <a:t>test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Support for Echo Reply using </a:t>
            </a:r>
            <a:r>
              <a:rPr lang="en-US" dirty="0" smtClean="0"/>
              <a:t>the downstream assigned P2P MPLS label signaled in the Label Mapping message of the P2MP PW message</a:t>
            </a: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9702" y="330614"/>
            <a:ext cx="8588861" cy="7361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          Proposed FEC 130 </a:t>
            </a:r>
            <a:r>
              <a:rPr lang="en-US" dirty="0" err="1" smtClean="0">
                <a:ea typeface="ＭＳ Ｐゴシック" pitchFamily="34" charset="-128"/>
              </a:rPr>
              <a:t>Pseudowire</a:t>
            </a:r>
            <a:r>
              <a:rPr lang="en-US" dirty="0" smtClean="0">
                <a:ea typeface="ＭＳ Ｐゴシック" pitchFamily="34" charset="-128"/>
              </a:rPr>
              <a:t> Sub TLV Format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1371600"/>
            <a:ext cx="7940675" cy="37338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75000"/>
              </a:lnSpc>
              <a:buNone/>
            </a:pPr>
            <a:endParaRPr lang="en-US" sz="1400" dirty="0" smtClean="0">
              <a:solidFill>
                <a:srgbClr val="000000"/>
              </a:solidFill>
              <a:latin typeface="CourierNewPSMT"/>
            </a:endParaRP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0 1 2 3 4 5 6 7 8 9 0 1 2 3 4 5 6 7 8 9 0 1 2 3 4 5 6 7 8 9 0 1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+-+-+-+-+-+-+-+-+-+-+-+-+-+-+-+-+-+-+-+-+-+-+-+-+-+-+-+-+-+-+-+-+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|0|          PW Type            |     AGI Type  |   AGI Length  |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+-+-+-+-+-+-+-+-+-+-+-+-+-+-+-+-+-+-+-+-+-+-+-+-+-+-+-+-+-+-+-+-+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̃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                       AGI Value                           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̃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|                                                               |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+-+-+-+-+-+-+-+-+-+-+-+-+-+-+-+-+-+-+-+-+-+-+-+-+-+-+-+-+-+-+-+-+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| AII Type      |   SAII Length |          SAII Value           |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+-+-+-+-+-+-+-+-+-+-+-+-+-+-+-+-+-+-+-+-+-+-+-+-+-+-+-+-+-+-+-+-+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̃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                    SAII Value (continued)                 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̃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|                                                               |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+-+-+-+-+-+-+-+-+-+-+-+-+-+-+-+-+-+-+-+-+-+-+-+-+-+-+-+-+-+-+-+-+</a:t>
            </a:r>
            <a:endParaRPr lang="en-US" sz="14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38201" y="5524500"/>
            <a:ext cx="7543799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/>
          <a:p>
            <a:pPr marL="236538" lvl="0" indent="-236538" defTabSz="814388" eaLnBrk="0" hangingPunct="0">
              <a:lnSpc>
                <a:spcPct val="75000"/>
              </a:lnSpc>
              <a:spcBef>
                <a:spcPct val="50000"/>
              </a:spcBef>
              <a:buClr>
                <a:schemeClr val="tx2"/>
              </a:buClr>
              <a:buSzPct val="100000"/>
            </a:pPr>
            <a:r>
              <a:rPr lang="en-US" sz="1514" dirty="0" smtClean="0"/>
              <a:t>    IANA is requested to assign a sub-TLV type value of 24 from the "Multiprotocol Label Switching (MPLS) Label Switched Paths (</a:t>
            </a:r>
            <a:r>
              <a:rPr lang="en-US" sz="1514" dirty="0" err="1" smtClean="0"/>
              <a:t>LSPs</a:t>
            </a:r>
            <a:r>
              <a:rPr lang="en-US" sz="1514" dirty="0" smtClean="0"/>
              <a:t>) Parameters - </a:t>
            </a:r>
            <a:r>
              <a:rPr lang="en-US" sz="1514" dirty="0" err="1" smtClean="0"/>
              <a:t>TLVs</a:t>
            </a:r>
            <a:r>
              <a:rPr lang="en-US" sz="1514" dirty="0" smtClean="0"/>
              <a:t>" registry, "</a:t>
            </a:r>
            <a:r>
              <a:rPr lang="en-US" sz="1514" dirty="0" err="1" smtClean="0"/>
              <a:t>TLVs</a:t>
            </a:r>
            <a:r>
              <a:rPr lang="en-US" sz="1514" dirty="0" smtClean="0"/>
              <a:t> and sub- </a:t>
            </a:r>
            <a:r>
              <a:rPr lang="en-US" sz="1514" dirty="0" err="1" smtClean="0"/>
              <a:t>TLVs</a:t>
            </a:r>
            <a:r>
              <a:rPr lang="en-US" sz="1514" dirty="0" smtClean="0"/>
              <a:t>" sub-registry.</a:t>
            </a:r>
            <a:endParaRPr kumimoji="0" lang="en-US" sz="1514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0" fontAlgn="base" latinLnBrk="0" hangingPunct="0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574675" marR="0" lvl="1" indent="-117475" algn="l" defTabSz="814388" rtl="0" eaLnBrk="1" fontAlgn="base" latinLnBrk="0" hangingPunct="1">
              <a:lnSpc>
                <a:spcPct val="75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</a:endParaRPr>
          </a:p>
          <a:p>
            <a:pPr marL="574675" marR="0" lvl="1" indent="-117475" algn="l" defTabSz="814388" rtl="0" eaLnBrk="1" fontAlgn="base" latinLnBrk="0" hangingPunct="1">
              <a:lnSpc>
                <a:spcPct val="75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  <a:p>
            <a:pPr marL="236538" marR="0" lvl="0" indent="-236538" algn="l" defTabSz="814388" rtl="0" eaLnBrk="1" fontAlgn="base" latinLnBrk="0" hangingPunct="1">
              <a:lnSpc>
                <a:spcPct val="75000"/>
              </a:lnSpc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pitchFamily="-108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330614"/>
            <a:ext cx="4572000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Operations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295400"/>
            <a:ext cx="7543799" cy="49149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For Inclusive P2MP MPLS P-trees, the echo request is sent using the P2MP MPLS P-tree label.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For Aggregate Inclusive P-trees, the echo request is sent using a label stack of &lt;P2MP MPLS P-tree label, upstream assigned P2MP PW label&gt;. The P2MP MPLS P-tree label is the top label and upstream assigned P2MP PW label is bottom label.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P routers swap the P2MP MPLS P-tree label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Bud/Tail </a:t>
            </a:r>
            <a:r>
              <a:rPr lang="en-US" dirty="0" err="1" smtClean="0">
                <a:ea typeface="ＭＳ Ｐゴシック" pitchFamily="34" charset="-128"/>
              </a:rPr>
              <a:t>PEs</a:t>
            </a:r>
            <a:r>
              <a:rPr lang="en-US" dirty="0" smtClean="0">
                <a:ea typeface="ＭＳ Ｐゴシック" pitchFamily="34" charset="-128"/>
              </a:rPr>
              <a:t>, performs the checks for the FEC 130 </a:t>
            </a:r>
            <a:r>
              <a:rPr lang="en-US" dirty="0" err="1" smtClean="0">
                <a:ea typeface="ＭＳ Ｐゴシック" pitchFamily="34" charset="-128"/>
              </a:rPr>
              <a:t>Pseudowire</a:t>
            </a:r>
            <a:r>
              <a:rPr lang="en-US" dirty="0" smtClean="0">
                <a:ea typeface="ＭＳ Ｐゴシック" pitchFamily="34" charset="-128"/>
              </a:rPr>
              <a:t> sub-TLV present in the Target FEC Stack TLV as described in Section 4.4 in [RFC4379] and respond according to [RFC4379] processing rules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077199" cy="736186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Echo Reply using Downstream Assigned Label 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600200"/>
            <a:ext cx="7543799" cy="41148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/>
              <a:t>Root of a P2MP PW may send an optional downstream assigned P2P MPLS label in the LDP Label Mapping message for the P2MP PW signaling.</a:t>
            </a:r>
          </a:p>
          <a:p>
            <a:pPr>
              <a:lnSpc>
                <a:spcPct val="75000"/>
              </a:lnSpc>
            </a:pPr>
            <a:r>
              <a:rPr lang="en-US" dirty="0" smtClean="0"/>
              <a:t>If the root of a P2MP PW expects leaf to send echo reply using the downstream assigned label signaled in the Label Mapping message of the P2MP PW message, LSP Ping Reply Mode [RFC4379] in the LSP Ping echo request should be set to 4 “Reply via application level control channel”. </a:t>
            </a: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457200"/>
            <a:ext cx="4572000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Controlling Echo Responses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600200"/>
            <a:ext cx="7543799" cy="41148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Use Echo Jitter TLV defined in draft-ietf-mpls-p2mp-lsp-ping-17 for preventing congestion of Echo Responses.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Use Node Address P2MP Responder </a:t>
            </a:r>
            <a:r>
              <a:rPr lang="en-US" dirty="0" err="1" smtClean="0">
                <a:ea typeface="ＭＳ Ｐゴシック" pitchFamily="34" charset="-128"/>
              </a:rPr>
              <a:t>Identfier</a:t>
            </a:r>
            <a:r>
              <a:rPr lang="en-US" dirty="0" smtClean="0">
                <a:ea typeface="ＭＳ Ｐゴシック" pitchFamily="34" charset="-128"/>
              </a:rPr>
              <a:t> TLV defined in draft-ietf-mpls-p2mp-lsp-ping-17 for limiting the Echo Reply to a single egress node.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483014"/>
            <a:ext cx="4572000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Next Steps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1" y="1676400"/>
            <a:ext cx="7543799" cy="35052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Seeking Feedback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Looking for WG adoption</a:t>
            </a:r>
          </a:p>
          <a:p>
            <a:pPr>
              <a:lnSpc>
                <a:spcPct val="75000"/>
              </a:lnSpc>
              <a:buNone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Group 2"/>
          <p:cNvGrpSpPr>
            <a:grpSpLocks/>
          </p:cNvGrpSpPr>
          <p:nvPr/>
        </p:nvGrpSpPr>
        <p:grpSpPr bwMode="auto">
          <a:xfrm>
            <a:off x="0" y="0"/>
            <a:ext cx="9144000" cy="4383088"/>
            <a:chOff x="0" y="0"/>
            <a:chExt cx="5760" cy="2761"/>
          </a:xfrm>
        </p:grpSpPr>
        <p:grpSp>
          <p:nvGrpSpPr>
            <p:cNvPr id="76802" name="Group 3"/>
            <p:cNvGrpSpPr>
              <a:grpSpLocks/>
            </p:cNvGrpSpPr>
            <p:nvPr/>
          </p:nvGrpSpPr>
          <p:grpSpPr bwMode="auto">
            <a:xfrm>
              <a:off x="1727" y="1485"/>
              <a:ext cx="2400" cy="1276"/>
              <a:chOff x="3272" y="1316"/>
              <a:chExt cx="1889" cy="1002"/>
            </a:xfrm>
          </p:grpSpPr>
          <p:sp>
            <p:nvSpPr>
              <p:cNvPr id="76804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3272" y="1316"/>
                <a:ext cx="1889" cy="1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5" name="Rectangle 5"/>
              <p:cNvSpPr>
                <a:spLocks noChangeArrowheads="1"/>
              </p:cNvSpPr>
              <p:nvPr/>
            </p:nvSpPr>
            <p:spPr bwMode="auto">
              <a:xfrm>
                <a:off x="3803" y="1980"/>
                <a:ext cx="86" cy="325"/>
              </a:xfrm>
              <a:prstGeom prst="rect">
                <a:avLst/>
              </a:prstGeom>
              <a:solidFill>
                <a:srgbClr val="B21A1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6" name="Freeform 6"/>
              <p:cNvSpPr>
                <a:spLocks/>
              </p:cNvSpPr>
              <p:nvPr/>
            </p:nvSpPr>
            <p:spPr bwMode="auto">
              <a:xfrm>
                <a:off x="4304" y="1971"/>
                <a:ext cx="249" cy="343"/>
              </a:xfrm>
              <a:custGeom>
                <a:avLst/>
                <a:gdLst>
                  <a:gd name="T0" fmla="*/ 2147483647 w 58"/>
                  <a:gd name="T1" fmla="*/ 2147483647 h 80"/>
                  <a:gd name="T2" fmla="*/ 2147483647 w 58"/>
                  <a:gd name="T3" fmla="*/ 2147483647 h 80"/>
                  <a:gd name="T4" fmla="*/ 2147483647 w 58"/>
                  <a:gd name="T5" fmla="*/ 2147483647 h 80"/>
                  <a:gd name="T6" fmla="*/ 2147483647 w 58"/>
                  <a:gd name="T7" fmla="*/ 2147483647 h 80"/>
                  <a:gd name="T8" fmla="*/ 2147483647 w 58"/>
                  <a:gd name="T9" fmla="*/ 2147483647 h 80"/>
                  <a:gd name="T10" fmla="*/ 2147483647 w 58"/>
                  <a:gd name="T11" fmla="*/ 2147483647 h 80"/>
                  <a:gd name="T12" fmla="*/ 2147483647 w 58"/>
                  <a:gd name="T13" fmla="*/ 2147483647 h 80"/>
                  <a:gd name="T14" fmla="*/ 0 w 58"/>
                  <a:gd name="T15" fmla="*/ 2147483647 h 80"/>
                  <a:gd name="T16" fmla="*/ 2147483647 w 58"/>
                  <a:gd name="T17" fmla="*/ 0 h 80"/>
                  <a:gd name="T18" fmla="*/ 2147483647 w 58"/>
                  <a:gd name="T19" fmla="*/ 2147483647 h 80"/>
                  <a:gd name="T20" fmla="*/ 2147483647 w 58"/>
                  <a:gd name="T21" fmla="*/ 2147483647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8" y="23"/>
                      <a:pt x="51" y="20"/>
                      <a:pt x="42" y="20"/>
                    </a:cubicBezTo>
                    <a:cubicBezTo>
                      <a:pt x="30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1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1" y="0"/>
                    </a:cubicBezTo>
                    <a:cubicBezTo>
                      <a:pt x="50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7" name="Freeform 7"/>
              <p:cNvSpPr>
                <a:spLocks/>
              </p:cNvSpPr>
              <p:nvPr/>
            </p:nvSpPr>
            <p:spPr bwMode="auto">
              <a:xfrm>
                <a:off x="3443" y="1971"/>
                <a:ext cx="249" cy="343"/>
              </a:xfrm>
              <a:custGeom>
                <a:avLst/>
                <a:gdLst>
                  <a:gd name="T0" fmla="*/ 2147483647 w 58"/>
                  <a:gd name="T1" fmla="*/ 2147483647 h 80"/>
                  <a:gd name="T2" fmla="*/ 2147483647 w 58"/>
                  <a:gd name="T3" fmla="*/ 2147483647 h 80"/>
                  <a:gd name="T4" fmla="*/ 2147483647 w 58"/>
                  <a:gd name="T5" fmla="*/ 2147483647 h 80"/>
                  <a:gd name="T6" fmla="*/ 2147483647 w 58"/>
                  <a:gd name="T7" fmla="*/ 2147483647 h 80"/>
                  <a:gd name="T8" fmla="*/ 2147483647 w 58"/>
                  <a:gd name="T9" fmla="*/ 2147483647 h 80"/>
                  <a:gd name="T10" fmla="*/ 2147483647 w 58"/>
                  <a:gd name="T11" fmla="*/ 2147483647 h 80"/>
                  <a:gd name="T12" fmla="*/ 2147483647 w 58"/>
                  <a:gd name="T13" fmla="*/ 2147483647 h 80"/>
                  <a:gd name="T14" fmla="*/ 0 w 58"/>
                  <a:gd name="T15" fmla="*/ 2147483647 h 80"/>
                  <a:gd name="T16" fmla="*/ 2147483647 w 58"/>
                  <a:gd name="T17" fmla="*/ 0 h 80"/>
                  <a:gd name="T18" fmla="*/ 2147483647 w 58"/>
                  <a:gd name="T19" fmla="*/ 2147483647 h 80"/>
                  <a:gd name="T20" fmla="*/ 2147483647 w 58"/>
                  <a:gd name="T21" fmla="*/ 2147483647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7" y="23"/>
                      <a:pt x="51" y="20"/>
                      <a:pt x="42" y="20"/>
                    </a:cubicBezTo>
                    <a:cubicBezTo>
                      <a:pt x="29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0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0" y="0"/>
                    </a:cubicBezTo>
                    <a:cubicBezTo>
                      <a:pt x="49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8" name="Freeform 8"/>
              <p:cNvSpPr>
                <a:spLocks noEditPoints="1"/>
              </p:cNvSpPr>
              <p:nvPr/>
            </p:nvSpPr>
            <p:spPr bwMode="auto">
              <a:xfrm>
                <a:off x="4643" y="1971"/>
                <a:ext cx="342" cy="343"/>
              </a:xfrm>
              <a:custGeom>
                <a:avLst/>
                <a:gdLst>
                  <a:gd name="T0" fmla="*/ 2147483647 w 80"/>
                  <a:gd name="T1" fmla="*/ 2147483647 h 80"/>
                  <a:gd name="T2" fmla="*/ 2147483647 w 80"/>
                  <a:gd name="T3" fmla="*/ 2147483647 h 80"/>
                  <a:gd name="T4" fmla="*/ 0 w 80"/>
                  <a:gd name="T5" fmla="*/ 2147483647 h 80"/>
                  <a:gd name="T6" fmla="*/ 2147483647 w 80"/>
                  <a:gd name="T7" fmla="*/ 0 h 80"/>
                  <a:gd name="T8" fmla="*/ 2147483647 w 80"/>
                  <a:gd name="T9" fmla="*/ 2147483647 h 80"/>
                  <a:gd name="T10" fmla="*/ 2147483647 w 80"/>
                  <a:gd name="T11" fmla="*/ 2147483647 h 80"/>
                  <a:gd name="T12" fmla="*/ 2147483647 w 80"/>
                  <a:gd name="T13" fmla="*/ 2147483647 h 80"/>
                  <a:gd name="T14" fmla="*/ 2147483647 w 80"/>
                  <a:gd name="T15" fmla="*/ 2147483647 h 80"/>
                  <a:gd name="T16" fmla="*/ 2147483647 w 80"/>
                  <a:gd name="T17" fmla="*/ 2147483647 h 80"/>
                  <a:gd name="T18" fmla="*/ 2147483647 w 80"/>
                  <a:gd name="T19" fmla="*/ 2147483647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0"/>
                  <a:gd name="T31" fmla="*/ 0 h 80"/>
                  <a:gd name="T32" fmla="*/ 80 w 80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0" h="80">
                    <a:moveTo>
                      <a:pt x="80" y="40"/>
                    </a:moveTo>
                    <a:cubicBezTo>
                      <a:pt x="80" y="62"/>
                      <a:pt x="64" y="80"/>
                      <a:pt x="40" y="80"/>
                    </a:cubicBezTo>
                    <a:cubicBezTo>
                      <a:pt x="16" y="80"/>
                      <a:pt x="0" y="62"/>
                      <a:pt x="0" y="40"/>
                    </a:cubicBezTo>
                    <a:cubicBezTo>
                      <a:pt x="0" y="18"/>
                      <a:pt x="16" y="0"/>
                      <a:pt x="40" y="0"/>
                    </a:cubicBezTo>
                    <a:cubicBezTo>
                      <a:pt x="64" y="0"/>
                      <a:pt x="80" y="18"/>
                      <a:pt x="80" y="40"/>
                    </a:cubicBezTo>
                    <a:moveTo>
                      <a:pt x="40" y="20"/>
                    </a:moveTo>
                    <a:cubicBezTo>
                      <a:pt x="29" y="20"/>
                      <a:pt x="20" y="29"/>
                      <a:pt x="20" y="40"/>
                    </a:cubicBezTo>
                    <a:cubicBezTo>
                      <a:pt x="20" y="51"/>
                      <a:pt x="29" y="60"/>
                      <a:pt x="40" y="60"/>
                    </a:cubicBezTo>
                    <a:cubicBezTo>
                      <a:pt x="51" y="60"/>
                      <a:pt x="60" y="51"/>
                      <a:pt x="60" y="40"/>
                    </a:cubicBezTo>
                    <a:cubicBezTo>
                      <a:pt x="60" y="29"/>
                      <a:pt x="51" y="20"/>
                      <a:pt x="40" y="20"/>
                    </a:cubicBezTo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9" name="Freeform 9"/>
              <p:cNvSpPr>
                <a:spLocks/>
              </p:cNvSpPr>
              <p:nvPr/>
            </p:nvSpPr>
            <p:spPr bwMode="auto">
              <a:xfrm>
                <a:off x="4000" y="1971"/>
                <a:ext cx="223" cy="343"/>
              </a:xfrm>
              <a:custGeom>
                <a:avLst/>
                <a:gdLst>
                  <a:gd name="T0" fmla="*/ 2147483647 w 52"/>
                  <a:gd name="T1" fmla="*/ 2147483647 h 80"/>
                  <a:gd name="T2" fmla="*/ 2147483647 w 52"/>
                  <a:gd name="T3" fmla="*/ 2147483647 h 80"/>
                  <a:gd name="T4" fmla="*/ 2147483647 w 52"/>
                  <a:gd name="T5" fmla="*/ 2147483647 h 80"/>
                  <a:gd name="T6" fmla="*/ 2147483647 w 52"/>
                  <a:gd name="T7" fmla="*/ 2147483647 h 80"/>
                  <a:gd name="T8" fmla="*/ 2147483647 w 52"/>
                  <a:gd name="T9" fmla="*/ 2147483647 h 80"/>
                  <a:gd name="T10" fmla="*/ 2147483647 w 52"/>
                  <a:gd name="T11" fmla="*/ 2147483647 h 80"/>
                  <a:gd name="T12" fmla="*/ 2147483647 w 52"/>
                  <a:gd name="T13" fmla="*/ 2147483647 h 80"/>
                  <a:gd name="T14" fmla="*/ 0 w 52"/>
                  <a:gd name="T15" fmla="*/ 2147483647 h 80"/>
                  <a:gd name="T16" fmla="*/ 0 w 52"/>
                  <a:gd name="T17" fmla="*/ 2147483647 h 80"/>
                  <a:gd name="T18" fmla="*/ 2147483647 w 52"/>
                  <a:gd name="T19" fmla="*/ 2147483647 h 80"/>
                  <a:gd name="T20" fmla="*/ 2147483647 w 52"/>
                  <a:gd name="T21" fmla="*/ 2147483647 h 80"/>
                  <a:gd name="T22" fmla="*/ 2147483647 w 52"/>
                  <a:gd name="T23" fmla="*/ 2147483647 h 80"/>
                  <a:gd name="T24" fmla="*/ 2147483647 w 52"/>
                  <a:gd name="T25" fmla="*/ 2147483647 h 80"/>
                  <a:gd name="T26" fmla="*/ 0 w 52"/>
                  <a:gd name="T27" fmla="*/ 2147483647 h 80"/>
                  <a:gd name="T28" fmla="*/ 2147483647 w 52"/>
                  <a:gd name="T29" fmla="*/ 0 h 80"/>
                  <a:gd name="T30" fmla="*/ 2147483647 w 52"/>
                  <a:gd name="T31" fmla="*/ 2147483647 h 80"/>
                  <a:gd name="T32" fmla="*/ 2147483647 w 52"/>
                  <a:gd name="T33" fmla="*/ 2147483647 h 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2"/>
                  <a:gd name="T52" fmla="*/ 0 h 80"/>
                  <a:gd name="T53" fmla="*/ 52 w 52"/>
                  <a:gd name="T54" fmla="*/ 80 h 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2" h="80">
                    <a:moveTo>
                      <a:pt x="47" y="19"/>
                    </a:moveTo>
                    <a:cubicBezTo>
                      <a:pt x="47" y="19"/>
                      <a:pt x="38" y="17"/>
                      <a:pt x="32" y="17"/>
                    </a:cubicBezTo>
                    <a:cubicBezTo>
                      <a:pt x="24" y="17"/>
                      <a:pt x="20" y="19"/>
                      <a:pt x="20" y="23"/>
                    </a:cubicBezTo>
                    <a:cubicBezTo>
                      <a:pt x="20" y="28"/>
                      <a:pt x="26" y="29"/>
                      <a:pt x="29" y="30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47" y="36"/>
                      <a:pt x="52" y="45"/>
                      <a:pt x="52" y="54"/>
                    </a:cubicBezTo>
                    <a:cubicBezTo>
                      <a:pt x="52" y="73"/>
                      <a:pt x="35" y="80"/>
                      <a:pt x="21" y="80"/>
                    </a:cubicBezTo>
                    <a:cubicBezTo>
                      <a:pt x="10" y="80"/>
                      <a:pt x="1" y="78"/>
                      <a:pt x="0" y="7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10" y="63"/>
                      <a:pt x="18" y="63"/>
                    </a:cubicBezTo>
                    <a:cubicBezTo>
                      <a:pt x="28" y="63"/>
                      <a:pt x="32" y="60"/>
                      <a:pt x="32" y="56"/>
                    </a:cubicBezTo>
                    <a:cubicBezTo>
                      <a:pt x="32" y="52"/>
                      <a:pt x="28" y="49"/>
                      <a:pt x="23" y="48"/>
                    </a:cubicBezTo>
                    <a:cubicBezTo>
                      <a:pt x="22" y="48"/>
                      <a:pt x="21" y="47"/>
                      <a:pt x="19" y="47"/>
                    </a:cubicBezTo>
                    <a:cubicBezTo>
                      <a:pt x="9" y="43"/>
                      <a:pt x="0" y="37"/>
                      <a:pt x="0" y="24"/>
                    </a:cubicBezTo>
                    <a:cubicBezTo>
                      <a:pt x="0" y="10"/>
                      <a:pt x="10" y="0"/>
                      <a:pt x="28" y="0"/>
                    </a:cubicBezTo>
                    <a:cubicBezTo>
                      <a:pt x="37" y="0"/>
                      <a:pt x="46" y="3"/>
                      <a:pt x="47" y="3"/>
                    </a:cubicBez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0" name="Freeform 10"/>
              <p:cNvSpPr>
                <a:spLocks/>
              </p:cNvSpPr>
              <p:nvPr/>
            </p:nvSpPr>
            <p:spPr bwMode="auto">
              <a:xfrm>
                <a:off x="3272" y="1586"/>
                <a:ext cx="81" cy="167"/>
              </a:xfrm>
              <a:custGeom>
                <a:avLst/>
                <a:gdLst>
                  <a:gd name="T0" fmla="*/ 2147483647 w 19"/>
                  <a:gd name="T1" fmla="*/ 2147483647 h 39"/>
                  <a:gd name="T2" fmla="*/ 2147483647 w 19"/>
                  <a:gd name="T3" fmla="*/ 0 h 39"/>
                  <a:gd name="T4" fmla="*/ 0 w 19"/>
                  <a:gd name="T5" fmla="*/ 2147483647 h 39"/>
                  <a:gd name="T6" fmla="*/ 0 w 19"/>
                  <a:gd name="T7" fmla="*/ 2147483647 h 39"/>
                  <a:gd name="T8" fmla="*/ 2147483647 w 19"/>
                  <a:gd name="T9" fmla="*/ 2147483647 h 39"/>
                  <a:gd name="T10" fmla="*/ 2147483647 w 19"/>
                  <a:gd name="T11" fmla="*/ 2147483647 h 39"/>
                  <a:gd name="T12" fmla="*/ 2147483647 w 19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1" name="Freeform 11"/>
              <p:cNvSpPr>
                <a:spLocks/>
              </p:cNvSpPr>
              <p:nvPr/>
            </p:nvSpPr>
            <p:spPr bwMode="auto">
              <a:xfrm>
                <a:off x="3499" y="1474"/>
                <a:ext cx="81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4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4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2" name="Freeform 12"/>
              <p:cNvSpPr>
                <a:spLocks/>
              </p:cNvSpPr>
              <p:nvPr/>
            </p:nvSpPr>
            <p:spPr bwMode="auto">
              <a:xfrm>
                <a:off x="3722" y="1320"/>
                <a:ext cx="81" cy="514"/>
              </a:xfrm>
              <a:custGeom>
                <a:avLst/>
                <a:gdLst>
                  <a:gd name="T0" fmla="*/ 2147483647 w 19"/>
                  <a:gd name="T1" fmla="*/ 2147483647 h 120"/>
                  <a:gd name="T2" fmla="*/ 2147483647 w 19"/>
                  <a:gd name="T3" fmla="*/ 0 h 120"/>
                  <a:gd name="T4" fmla="*/ 0 w 19"/>
                  <a:gd name="T5" fmla="*/ 2147483647 h 120"/>
                  <a:gd name="T6" fmla="*/ 0 w 19"/>
                  <a:gd name="T7" fmla="*/ 2147483647 h 120"/>
                  <a:gd name="T8" fmla="*/ 2147483647 w 19"/>
                  <a:gd name="T9" fmla="*/ 2147483647 h 120"/>
                  <a:gd name="T10" fmla="*/ 2147483647 w 19"/>
                  <a:gd name="T11" fmla="*/ 2147483647 h 120"/>
                  <a:gd name="T12" fmla="*/ 2147483647 w 19"/>
                  <a:gd name="T13" fmla="*/ 2147483647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0"/>
                      <a:pt x="10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3" name="Freeform 13"/>
              <p:cNvSpPr>
                <a:spLocks/>
              </p:cNvSpPr>
              <p:nvPr/>
            </p:nvSpPr>
            <p:spPr bwMode="auto">
              <a:xfrm>
                <a:off x="3949" y="1474"/>
                <a:ext cx="81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4" name="Freeform 14"/>
              <p:cNvSpPr>
                <a:spLocks/>
              </p:cNvSpPr>
              <p:nvPr/>
            </p:nvSpPr>
            <p:spPr bwMode="auto">
              <a:xfrm>
                <a:off x="4171" y="1586"/>
                <a:ext cx="86" cy="167"/>
              </a:xfrm>
              <a:custGeom>
                <a:avLst/>
                <a:gdLst>
                  <a:gd name="T0" fmla="*/ 2147483647 w 20"/>
                  <a:gd name="T1" fmla="*/ 2147483647 h 39"/>
                  <a:gd name="T2" fmla="*/ 2147483647 w 20"/>
                  <a:gd name="T3" fmla="*/ 0 h 39"/>
                  <a:gd name="T4" fmla="*/ 0 w 20"/>
                  <a:gd name="T5" fmla="*/ 2147483647 h 39"/>
                  <a:gd name="T6" fmla="*/ 0 w 20"/>
                  <a:gd name="T7" fmla="*/ 2147483647 h 39"/>
                  <a:gd name="T8" fmla="*/ 2147483647 w 20"/>
                  <a:gd name="T9" fmla="*/ 2147483647 h 39"/>
                  <a:gd name="T10" fmla="*/ 2147483647 w 20"/>
                  <a:gd name="T11" fmla="*/ 2147483647 h 39"/>
                  <a:gd name="T12" fmla="*/ 2147483647 w 20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39"/>
                  <a:gd name="T23" fmla="*/ 20 w 20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39">
                    <a:moveTo>
                      <a:pt x="20" y="10"/>
                    </a:moveTo>
                    <a:cubicBezTo>
                      <a:pt x="20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15" y="39"/>
                      <a:pt x="20" y="35"/>
                      <a:pt x="20" y="30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5" name="Freeform 15"/>
              <p:cNvSpPr>
                <a:spLocks/>
              </p:cNvSpPr>
              <p:nvPr/>
            </p:nvSpPr>
            <p:spPr bwMode="auto">
              <a:xfrm>
                <a:off x="4398" y="1474"/>
                <a:ext cx="82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6" name="Freeform 16"/>
              <p:cNvSpPr>
                <a:spLocks/>
              </p:cNvSpPr>
              <p:nvPr/>
            </p:nvSpPr>
            <p:spPr bwMode="auto">
              <a:xfrm>
                <a:off x="4625" y="1320"/>
                <a:ext cx="82" cy="514"/>
              </a:xfrm>
              <a:custGeom>
                <a:avLst/>
                <a:gdLst>
                  <a:gd name="T0" fmla="*/ 2147483647 w 19"/>
                  <a:gd name="T1" fmla="*/ 2147483647 h 120"/>
                  <a:gd name="T2" fmla="*/ 2147483647 w 19"/>
                  <a:gd name="T3" fmla="*/ 0 h 120"/>
                  <a:gd name="T4" fmla="*/ 0 w 19"/>
                  <a:gd name="T5" fmla="*/ 2147483647 h 120"/>
                  <a:gd name="T6" fmla="*/ 0 w 19"/>
                  <a:gd name="T7" fmla="*/ 2147483647 h 120"/>
                  <a:gd name="T8" fmla="*/ 2147483647 w 19"/>
                  <a:gd name="T9" fmla="*/ 2147483647 h 120"/>
                  <a:gd name="T10" fmla="*/ 2147483647 w 19"/>
                  <a:gd name="T11" fmla="*/ 2147483647 h 120"/>
                  <a:gd name="T12" fmla="*/ 2147483647 w 19"/>
                  <a:gd name="T13" fmla="*/ 2147483647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4" y="120"/>
                      <a:pt x="9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7" name="Freeform 17"/>
              <p:cNvSpPr>
                <a:spLocks/>
              </p:cNvSpPr>
              <p:nvPr/>
            </p:nvSpPr>
            <p:spPr bwMode="auto">
              <a:xfrm>
                <a:off x="4848" y="1474"/>
                <a:ext cx="82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5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8" name="Freeform 18"/>
              <p:cNvSpPr>
                <a:spLocks/>
              </p:cNvSpPr>
              <p:nvPr/>
            </p:nvSpPr>
            <p:spPr bwMode="auto">
              <a:xfrm>
                <a:off x="5075" y="1586"/>
                <a:ext cx="82" cy="167"/>
              </a:xfrm>
              <a:custGeom>
                <a:avLst/>
                <a:gdLst>
                  <a:gd name="T0" fmla="*/ 2147483647 w 19"/>
                  <a:gd name="T1" fmla="*/ 2147483647 h 39"/>
                  <a:gd name="T2" fmla="*/ 2147483647 w 19"/>
                  <a:gd name="T3" fmla="*/ 0 h 39"/>
                  <a:gd name="T4" fmla="*/ 0 w 19"/>
                  <a:gd name="T5" fmla="*/ 2147483647 h 39"/>
                  <a:gd name="T6" fmla="*/ 0 w 19"/>
                  <a:gd name="T7" fmla="*/ 2147483647 h 39"/>
                  <a:gd name="T8" fmla="*/ 2147483647 w 19"/>
                  <a:gd name="T9" fmla="*/ 2147483647 h 39"/>
                  <a:gd name="T10" fmla="*/ 2147483647 w 19"/>
                  <a:gd name="T11" fmla="*/ 2147483647 h 39"/>
                  <a:gd name="T12" fmla="*/ 2147483647 w 19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</p:grpSp>
        <p:sp>
          <p:nvSpPr>
            <p:cNvPr id="76803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5760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pPr algn="ctr" eaLnBrk="0" hangingPunct="0">
                <a:lnSpc>
                  <a:spcPct val="90000"/>
                </a:lnSpc>
              </a:pPr>
              <a:endParaRPr lang="en-US" sz="20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scopresentationwhite.10.5.06">
  <a:themeElements>
    <a:clrScheme name="ciscopresentationwhite.10.5.06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ciscopresentationwhite.10.5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lnDef>
  </a:objectDefaults>
  <a:extraClrSchemeLst>
    <a:extraClrScheme>
      <a:clrScheme name="ciscopresentationwhite.10.5.06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scopresentationblack.10.3.06">
  <a:themeElements>
    <a:clrScheme name="1_Ciscopresentationblack.10.3.06 1">
      <a:dk1>
        <a:srgbClr val="8E8E95"/>
      </a:dk1>
      <a:lt1>
        <a:srgbClr val="FFFFFF"/>
      </a:lt1>
      <a:dk2>
        <a:srgbClr val="000000"/>
      </a:dk2>
      <a:lt2>
        <a:srgbClr val="59B7D9"/>
      </a:lt2>
      <a:accent1>
        <a:srgbClr val="0183B7"/>
      </a:accent1>
      <a:accent2>
        <a:srgbClr val="B21A1A"/>
      </a:accent2>
      <a:accent3>
        <a:srgbClr val="AAAAAA"/>
      </a:accent3>
      <a:accent4>
        <a:srgbClr val="DADADA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1_Ciscopresentationblack.10.3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lnDef>
  </a:objectDefaults>
  <a:extraClrSchemeLst>
    <a:extraClrScheme>
      <a:clrScheme name="1_Ciscopresentationblack.10.3.06 1">
        <a:dk1>
          <a:srgbClr val="8E8E95"/>
        </a:dk1>
        <a:lt1>
          <a:srgbClr val="FFFFFF"/>
        </a:lt1>
        <a:dk2>
          <a:srgbClr val="000000"/>
        </a:dk2>
        <a:lt2>
          <a:srgbClr val="59B7D9"/>
        </a:lt2>
        <a:accent1>
          <a:srgbClr val="0183B7"/>
        </a:accent1>
        <a:accent2>
          <a:srgbClr val="B21A1A"/>
        </a:accent2>
        <a:accent3>
          <a:srgbClr val="AAAAAA"/>
        </a:accent3>
        <a:accent4>
          <a:srgbClr val="DADADA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PT_white_tmplt1.10.23.06">
  <a:themeElements>
    <a:clrScheme name="PPT_white_tmplt1.10.23.06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_white_tmplt1.10.23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white_tmplt1.10.23.06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iscopresentationblack.10.3.06">
  <a:themeElements>
    <a:clrScheme name="3_Ciscopresentationblack.10.3.06 1">
      <a:dk1>
        <a:srgbClr val="8E8E95"/>
      </a:dk1>
      <a:lt1>
        <a:srgbClr val="FFFFFF"/>
      </a:lt1>
      <a:dk2>
        <a:srgbClr val="000000"/>
      </a:dk2>
      <a:lt2>
        <a:srgbClr val="59B7D9"/>
      </a:lt2>
      <a:accent1>
        <a:srgbClr val="0183B7"/>
      </a:accent1>
      <a:accent2>
        <a:srgbClr val="B21A1A"/>
      </a:accent2>
      <a:accent3>
        <a:srgbClr val="AAAAAA"/>
      </a:accent3>
      <a:accent4>
        <a:srgbClr val="DADADA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3_Ciscopresentationblack.10.3.06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_Ciscopresentationblack.10.3.06 1">
        <a:dk1>
          <a:srgbClr val="8E8E95"/>
        </a:dk1>
        <a:lt1>
          <a:srgbClr val="FFFFFF"/>
        </a:lt1>
        <a:dk2>
          <a:srgbClr val="000000"/>
        </a:dk2>
        <a:lt2>
          <a:srgbClr val="59B7D9"/>
        </a:lt2>
        <a:accent1>
          <a:srgbClr val="0183B7"/>
        </a:accent1>
        <a:accent2>
          <a:srgbClr val="B21A1A"/>
        </a:accent2>
        <a:accent3>
          <a:srgbClr val="AAAAAA"/>
        </a:accent3>
        <a:accent4>
          <a:srgbClr val="DADADA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ciscopresentationwhite.10.5.06</Template>
  <TotalTime>311830</TotalTime>
  <Pages>28</Pages>
  <Words>889</Words>
  <Application>Microsoft Macintosh PowerPoint</Application>
  <PresentationFormat>On-screen Show (4:3)</PresentationFormat>
  <Paragraphs>108</Paragraphs>
  <Slides>8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ciscopresentationwhite.10.5.06</vt:lpstr>
      <vt:lpstr>1_Ciscopresentationblack.10.3.06</vt:lpstr>
      <vt:lpstr>PPT_white_tmplt1.10.23.06</vt:lpstr>
      <vt:lpstr>3_Ciscopresentationblack.10.3.06</vt:lpstr>
      <vt:lpstr>IETF 84 – Vancouver August 2012</vt:lpstr>
      <vt:lpstr>LSP Ping Support for P2MP PW</vt:lpstr>
      <vt:lpstr>          Proposed FEC 130 Pseudowire Sub TLV Format</vt:lpstr>
      <vt:lpstr>Operations</vt:lpstr>
      <vt:lpstr>Echo Reply using Downstream Assigned Label </vt:lpstr>
      <vt:lpstr>Controlling Echo Responses</vt:lpstr>
      <vt:lpstr>Next Steps</vt:lpstr>
      <vt:lpstr>Slide 8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Network Optimisation for IPTV Transport</dc:title>
  <dc:subject/>
  <dc:creator>joevans</dc:creator>
  <cp:keywords/>
  <dc:description/>
  <cp:lastModifiedBy>Parag Jain</cp:lastModifiedBy>
  <cp:revision>1399</cp:revision>
  <cp:lastPrinted>2009-06-02T19:22:37Z</cp:lastPrinted>
  <dcterms:created xsi:type="dcterms:W3CDTF">2012-07-29T13:38:54Z</dcterms:created>
  <dcterms:modified xsi:type="dcterms:W3CDTF">2012-07-29T13:53:32Z</dcterms:modified>
</cp:coreProperties>
</file>