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12"/>
  </p:notesMasterIdLst>
  <p:handoutMasterIdLst>
    <p:handoutMasterId r:id="rId13"/>
  </p:handoutMasterIdLst>
  <p:sldIdLst>
    <p:sldId id="256" r:id="rId3"/>
    <p:sldId id="257" r:id="rId4"/>
    <p:sldId id="258" r:id="rId5"/>
    <p:sldId id="273" r:id="rId6"/>
    <p:sldId id="274" r:id="rId7"/>
    <p:sldId id="277" r:id="rId8"/>
    <p:sldId id="278" r:id="rId9"/>
    <p:sldId id="275" r:id="rId10"/>
    <p:sldId id="263" r:id="rId11"/>
  </p:sldIdLst>
  <p:sldSz cx="9144000" cy="6858000" type="screen4x3"/>
  <p:notesSz cx="7077075" cy="9051925"/>
  <p:defaultTextStyle>
    <a:defPPr>
      <a:defRPr lang="en-GB"/>
    </a:defPPr>
    <a:lvl1pPr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1pPr>
    <a:lvl2pPr marL="742950" indent="-28575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2pPr>
    <a:lvl3pPr marL="11430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3pPr>
    <a:lvl4pPr marL="16002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4pPr>
    <a:lvl5pPr marL="20574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5pPr>
    <a:lvl6pPr marL="2286000" algn="l" defTabSz="914400" rtl="0" eaLnBrk="1" latinLnBrk="0" hangingPunct="1">
      <a:defRPr kern="1200">
        <a:solidFill>
          <a:schemeClr val="bg1"/>
        </a:solidFill>
        <a:latin typeface="Arial" charset="0"/>
        <a:ea typeface="+mn-ea"/>
        <a:cs typeface="Arial" charset="0"/>
      </a:defRPr>
    </a:lvl6pPr>
    <a:lvl7pPr marL="2743200" algn="l" defTabSz="914400" rtl="0" eaLnBrk="1" latinLnBrk="0" hangingPunct="1">
      <a:defRPr kern="1200">
        <a:solidFill>
          <a:schemeClr val="bg1"/>
        </a:solidFill>
        <a:latin typeface="Arial" charset="0"/>
        <a:ea typeface="+mn-ea"/>
        <a:cs typeface="Arial" charset="0"/>
      </a:defRPr>
    </a:lvl7pPr>
    <a:lvl8pPr marL="3200400" algn="l" defTabSz="914400" rtl="0" eaLnBrk="1" latinLnBrk="0" hangingPunct="1">
      <a:defRPr kern="1200">
        <a:solidFill>
          <a:schemeClr val="bg1"/>
        </a:solidFill>
        <a:latin typeface="Arial" charset="0"/>
        <a:ea typeface="+mn-ea"/>
        <a:cs typeface="Arial" charset="0"/>
      </a:defRPr>
    </a:lvl8pPr>
    <a:lvl9pPr marL="3657600" algn="l" defTabSz="914400" rtl="0" eaLnBrk="1" latinLnBrk="0" hangingPunct="1">
      <a:defRPr kern="1200">
        <a:solidFill>
          <a:schemeClr val="bg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61" autoAdjust="0"/>
    <p:restoredTop sz="94660"/>
  </p:normalViewPr>
  <p:slideViewPr>
    <p:cSldViewPr>
      <p:cViewPr varScale="1">
        <p:scale>
          <a:sx n="92" d="100"/>
          <a:sy n="92" d="100"/>
        </p:scale>
        <p:origin x="-136" y="-10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51"/>
        <p:guide pos="2229"/>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9.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52438"/>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4008438" y="0"/>
            <a:ext cx="3067050" cy="452438"/>
          </a:xfrm>
          <a:prstGeom prst="rect">
            <a:avLst/>
          </a:prstGeom>
        </p:spPr>
        <p:txBody>
          <a:bodyPr vert="horz" lIns="91440" tIns="45720" rIns="91440" bIns="45720" rtlCol="0"/>
          <a:lstStyle>
            <a:lvl1pPr algn="r">
              <a:defRPr sz="1200" smtClean="0"/>
            </a:lvl1pPr>
          </a:lstStyle>
          <a:p>
            <a:pPr>
              <a:defRPr/>
            </a:pPr>
            <a:fld id="{3B018052-0DF3-4C6D-9C09-3B0B74FCAC5B}" type="datetimeFigureOut">
              <a:rPr lang="en-US"/>
              <a:pPr>
                <a:defRPr/>
              </a:pPr>
              <a:t>8/3/12</a:t>
            </a:fld>
            <a:endParaRPr lang="en-US"/>
          </a:p>
        </p:txBody>
      </p:sp>
      <p:sp>
        <p:nvSpPr>
          <p:cNvPr id="4" name="Footer Placeholder 3"/>
          <p:cNvSpPr>
            <a:spLocks noGrp="1"/>
          </p:cNvSpPr>
          <p:nvPr>
            <p:ph type="ftr" sz="quarter" idx="2"/>
          </p:nvPr>
        </p:nvSpPr>
        <p:spPr>
          <a:xfrm>
            <a:off x="0" y="8597900"/>
            <a:ext cx="3067050" cy="452438"/>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4008438" y="8597900"/>
            <a:ext cx="3067050" cy="452438"/>
          </a:xfrm>
          <a:prstGeom prst="rect">
            <a:avLst/>
          </a:prstGeom>
        </p:spPr>
        <p:txBody>
          <a:bodyPr vert="horz" lIns="91440" tIns="45720" rIns="91440" bIns="45720" rtlCol="0" anchor="b"/>
          <a:lstStyle>
            <a:lvl1pPr algn="r">
              <a:defRPr sz="1200" smtClean="0"/>
            </a:lvl1pPr>
          </a:lstStyle>
          <a:p>
            <a:pPr>
              <a:defRPr/>
            </a:pPr>
            <a:fld id="{BDB616A4-1A20-41D3-A079-823B88451E40}" type="slidenum">
              <a:rPr lang="en-US"/>
              <a:pPr>
                <a:defRPr/>
              </a:pPr>
              <a:t>‹#›</a:t>
            </a:fld>
            <a:endParaRPr lang="en-US"/>
          </a:p>
        </p:txBody>
      </p:sp>
    </p:spTree>
    <p:extLst>
      <p:ext uri="{BB962C8B-B14F-4D97-AF65-F5344CB8AC3E}">
        <p14:creationId xmlns:p14="http://schemas.microsoft.com/office/powerpoint/2010/main" val="30294674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AutoShape 1"/>
          <p:cNvSpPr>
            <a:spLocks noChangeArrowheads="1"/>
          </p:cNvSpPr>
          <p:nvPr/>
        </p:nvSpPr>
        <p:spPr bwMode="auto">
          <a:xfrm>
            <a:off x="0" y="0"/>
            <a:ext cx="7077075" cy="90519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15" name="Text Box 2"/>
          <p:cNvSpPr txBox="1">
            <a:spLocks noChangeArrowheads="1"/>
          </p:cNvSpPr>
          <p:nvPr/>
        </p:nvSpPr>
        <p:spPr bwMode="auto">
          <a:xfrm>
            <a:off x="0" y="0"/>
            <a:ext cx="306705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16" name="Text Box 3"/>
          <p:cNvSpPr txBox="1">
            <a:spLocks noChangeArrowheads="1"/>
          </p:cNvSpPr>
          <p:nvPr/>
        </p:nvSpPr>
        <p:spPr bwMode="auto">
          <a:xfrm>
            <a:off x="4010025" y="0"/>
            <a:ext cx="306705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17" name="Rectangle 4"/>
          <p:cNvSpPr>
            <a:spLocks noGrp="1" noRot="1" noChangeAspect="1" noChangeArrowheads="1"/>
          </p:cNvSpPr>
          <p:nvPr>
            <p:ph type="sldImg"/>
          </p:nvPr>
        </p:nvSpPr>
        <p:spPr bwMode="auto">
          <a:xfrm>
            <a:off x="1276350" y="679450"/>
            <a:ext cx="4522788" cy="3392488"/>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p:nvPr>
        </p:nvSpPr>
        <p:spPr bwMode="auto">
          <a:xfrm>
            <a:off x="942975" y="4298950"/>
            <a:ext cx="5189538" cy="40719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13319" name="Text Box 6"/>
          <p:cNvSpPr txBox="1">
            <a:spLocks noChangeArrowheads="1"/>
          </p:cNvSpPr>
          <p:nvPr/>
        </p:nvSpPr>
        <p:spPr bwMode="auto">
          <a:xfrm>
            <a:off x="0" y="8599488"/>
            <a:ext cx="30670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3079" name="Rectangle 7"/>
          <p:cNvSpPr>
            <a:spLocks noGrp="1" noChangeArrowheads="1"/>
          </p:cNvSpPr>
          <p:nvPr>
            <p:ph type="sldNum"/>
          </p:nvPr>
        </p:nvSpPr>
        <p:spPr bwMode="auto">
          <a:xfrm>
            <a:off x="4010025" y="8599488"/>
            <a:ext cx="3065463" cy="450850"/>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Font typeface="Times New Roman" charset="0"/>
              <a:buNone/>
              <a:tabLst>
                <a:tab pos="723900" algn="l"/>
                <a:tab pos="1447800" algn="l"/>
                <a:tab pos="2171700" algn="l"/>
                <a:tab pos="2895600" algn="l"/>
              </a:tabLst>
              <a:defRPr sz="1200">
                <a:solidFill>
                  <a:srgbClr val="000000"/>
                </a:solidFill>
                <a:latin typeface="Times New Roman" charset="0"/>
              </a:defRPr>
            </a:lvl1pPr>
          </a:lstStyle>
          <a:p>
            <a:pPr>
              <a:defRPr/>
            </a:pPr>
            <a:fld id="{8D0B2624-E890-4848-85FC-E68F9DA05C7C}" type="slidenum">
              <a:rPr lang="en-US"/>
              <a:pPr>
                <a:defRPr/>
              </a:pPr>
              <a:t>‹#›</a:t>
            </a:fld>
            <a:endParaRPr lang="en-US"/>
          </a:p>
        </p:txBody>
      </p:sp>
    </p:spTree>
    <p:extLst>
      <p:ext uri="{BB962C8B-B14F-4D97-AF65-F5344CB8AC3E}">
        <p14:creationId xmlns:p14="http://schemas.microsoft.com/office/powerpoint/2010/main" val="4184516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9D48163E-C9AD-42BD-AE13-21B345B4D812}" type="slidenum">
              <a:rPr lang="en-US" smtClean="0">
                <a:solidFill>
                  <a:srgbClr val="000000"/>
                </a:solidFill>
                <a:latin typeface="Times New Roman" pitchFamily="18" charset="0"/>
              </a:rPr>
              <a:pPr eaLnBrk="1" hangingPunct="1">
                <a:buFont typeface="Times New Roman" pitchFamily="18" charset="0"/>
                <a:buNone/>
              </a:pPr>
              <a:t>1</a:t>
            </a:fld>
            <a:endParaRPr lang="en-US" smtClean="0">
              <a:solidFill>
                <a:srgbClr val="000000"/>
              </a:solidFill>
              <a:latin typeface="Times New Roman" pitchFamily="18" charset="0"/>
            </a:endParaRPr>
          </a:p>
        </p:txBody>
      </p:sp>
      <p:sp>
        <p:nvSpPr>
          <p:cNvPr id="14339"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4340"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84B8A22F-A5EA-428D-8E22-601EA49B3E5F}" type="slidenum">
              <a:rPr lang="en-US" smtClean="0">
                <a:solidFill>
                  <a:srgbClr val="000000"/>
                </a:solidFill>
                <a:latin typeface="Times New Roman" pitchFamily="18" charset="0"/>
              </a:rPr>
              <a:pPr eaLnBrk="1" hangingPunct="1">
                <a:buFont typeface="Times New Roman" pitchFamily="18" charset="0"/>
                <a:buNone/>
              </a:pPr>
              <a:t>2</a:t>
            </a:fld>
            <a:endParaRPr lang="en-US" smtClean="0">
              <a:solidFill>
                <a:srgbClr val="000000"/>
              </a:solidFill>
              <a:latin typeface="Times New Roman" pitchFamily="18" charset="0"/>
            </a:endParaRPr>
          </a:p>
        </p:txBody>
      </p:sp>
      <p:sp>
        <p:nvSpPr>
          <p:cNvPr id="15363"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5364"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87D26FC1-315B-4555-BC04-CB5A0E07081D}" type="slidenum">
              <a:rPr lang="en-US" smtClean="0">
                <a:solidFill>
                  <a:srgbClr val="000000"/>
                </a:solidFill>
                <a:latin typeface="Times New Roman" pitchFamily="18" charset="0"/>
              </a:rPr>
              <a:pPr eaLnBrk="1" hangingPunct="1">
                <a:buFont typeface="Times New Roman" pitchFamily="18" charset="0"/>
                <a:buNone/>
              </a:pPr>
              <a:t>3</a:t>
            </a:fld>
            <a:endParaRPr lang="en-US" smtClean="0">
              <a:solidFill>
                <a:srgbClr val="000000"/>
              </a:solidFill>
              <a:latin typeface="Times New Roman" pitchFamily="18" charset="0"/>
            </a:endParaRPr>
          </a:p>
        </p:txBody>
      </p:sp>
      <p:sp>
        <p:nvSpPr>
          <p:cNvPr id="16387"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6388"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eaLnBrk="0" hangingPunct="0">
              <a:tabLst>
                <a:tab pos="723900" algn="l"/>
                <a:tab pos="1447800" algn="l"/>
                <a:tab pos="2171700" algn="l"/>
                <a:tab pos="2895600" algn="l"/>
              </a:tabLst>
              <a:defRPr>
                <a:solidFill>
                  <a:schemeClr val="bg1"/>
                </a:solidFill>
                <a:latin typeface="Arial" charset="0"/>
                <a:cs typeface="Arial" charset="0"/>
              </a:defRPr>
            </a:lvl2pPr>
            <a:lvl3pPr eaLnBrk="0" hangingPunct="0">
              <a:tabLst>
                <a:tab pos="723900" algn="l"/>
                <a:tab pos="1447800" algn="l"/>
                <a:tab pos="2171700" algn="l"/>
                <a:tab pos="2895600" algn="l"/>
              </a:tabLst>
              <a:defRPr>
                <a:solidFill>
                  <a:schemeClr val="bg1"/>
                </a:solidFill>
                <a:latin typeface="Arial" charset="0"/>
                <a:cs typeface="Arial" charset="0"/>
              </a:defRPr>
            </a:lvl3pPr>
            <a:lvl4pPr eaLnBrk="0" hangingPunct="0">
              <a:tabLst>
                <a:tab pos="723900" algn="l"/>
                <a:tab pos="1447800" algn="l"/>
                <a:tab pos="2171700" algn="l"/>
                <a:tab pos="2895600" algn="l"/>
              </a:tabLst>
              <a:defRPr>
                <a:solidFill>
                  <a:schemeClr val="bg1"/>
                </a:solidFill>
                <a:latin typeface="Arial" charset="0"/>
                <a:cs typeface="Arial" charset="0"/>
              </a:defRPr>
            </a:lvl4pPr>
            <a:lvl5pPr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a:solidFill>
                  <a:schemeClr val="bg1"/>
                </a:solidFill>
                <a:latin typeface="Arial" charset="0"/>
                <a:cs typeface="Arial" charset="0"/>
              </a:defRPr>
            </a:lvl9pPr>
          </a:lstStyle>
          <a:p>
            <a:pPr eaLnBrk="1" hangingPunct="1">
              <a:buFont typeface="Times New Roman" pitchFamily="18" charset="0"/>
              <a:buNone/>
            </a:pPr>
            <a:fld id="{BE654005-CCF8-4E8F-AB01-86D484DCBAD2}" type="slidenum">
              <a:rPr lang="en-US" smtClean="0">
                <a:solidFill>
                  <a:srgbClr val="000000"/>
                </a:solidFill>
                <a:latin typeface="Times New Roman" pitchFamily="18" charset="0"/>
              </a:rPr>
              <a:pPr eaLnBrk="1" hangingPunct="1">
                <a:buFont typeface="Times New Roman" pitchFamily="18" charset="0"/>
                <a:buNone/>
              </a:pPr>
              <a:t>9</a:t>
            </a:fld>
            <a:endParaRPr lang="en-US" smtClean="0">
              <a:solidFill>
                <a:srgbClr val="000000"/>
              </a:solidFill>
              <a:latin typeface="Times New Roman" pitchFamily="18" charset="0"/>
            </a:endParaRPr>
          </a:p>
        </p:txBody>
      </p:sp>
      <p:sp>
        <p:nvSpPr>
          <p:cNvPr id="19459" name="Text Box 1"/>
          <p:cNvSpPr>
            <a:spLocks noGrp="1" noRot="1" noChangeAspect="1" noChangeArrowheads="1" noTextEdit="1"/>
          </p:cNvSpPr>
          <p:nvPr>
            <p:ph type="sldImg"/>
          </p:nvPr>
        </p:nvSpPr>
        <p:spPr>
          <a:xfrm>
            <a:off x="1276350" y="679450"/>
            <a:ext cx="4524375" cy="3394075"/>
          </a:xfrm>
          <a:solidFill>
            <a:srgbClr val="FFFFFF"/>
          </a:solidFill>
          <a:ln/>
        </p:spPr>
      </p:sp>
      <p:sp>
        <p:nvSpPr>
          <p:cNvPr id="19460" name="Text Box 2"/>
          <p:cNvSpPr>
            <a:spLocks noGrp="1" noChangeArrowheads="1"/>
          </p:cNvSpPr>
          <p:nvPr>
            <p:ph type="body" idx="1"/>
          </p:nvPr>
        </p:nvSpPr>
        <p:spPr>
          <a:xfrm>
            <a:off x="942975" y="4298950"/>
            <a:ext cx="5191125" cy="4167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9680CC68-FE57-4426-B78F-EAB08C977300}" type="slidenum">
              <a:rPr lang="en-US"/>
              <a:pPr>
                <a:defRPr/>
              </a:pPr>
              <a:t>‹#›</a:t>
            </a:fld>
            <a:endParaRPr lang="en-US"/>
          </a:p>
        </p:txBody>
      </p:sp>
    </p:spTree>
    <p:extLst>
      <p:ext uri="{BB962C8B-B14F-4D97-AF65-F5344CB8AC3E}">
        <p14:creationId xmlns:p14="http://schemas.microsoft.com/office/powerpoint/2010/main" val="2882916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418BB256-86AC-4747-92FD-2A9AFB3824EF}" type="slidenum">
              <a:rPr lang="en-US"/>
              <a:pPr>
                <a:defRPr/>
              </a:pPr>
              <a:t>‹#›</a:t>
            </a:fld>
            <a:endParaRPr lang="en-US"/>
          </a:p>
        </p:txBody>
      </p:sp>
    </p:spTree>
    <p:extLst>
      <p:ext uri="{BB962C8B-B14F-4D97-AF65-F5344CB8AC3E}">
        <p14:creationId xmlns:p14="http://schemas.microsoft.com/office/powerpoint/2010/main" val="3927054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5813" cy="6007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7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8C9BD30D-AAB8-4B5E-B831-18C407915FE1}" type="slidenum">
              <a:rPr lang="en-US"/>
              <a:pPr>
                <a:defRPr/>
              </a:pPr>
              <a:t>‹#›</a:t>
            </a:fld>
            <a:endParaRPr lang="en-US"/>
          </a:p>
        </p:txBody>
      </p:sp>
    </p:spTree>
    <p:extLst>
      <p:ext uri="{BB962C8B-B14F-4D97-AF65-F5344CB8AC3E}">
        <p14:creationId xmlns:p14="http://schemas.microsoft.com/office/powerpoint/2010/main" val="15618194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D3813480-A899-4CD4-B9F3-00987E692553}" type="slidenum">
              <a:rPr lang="en-US"/>
              <a:pPr>
                <a:defRPr/>
              </a:pPr>
              <a:t>‹#›</a:t>
            </a:fld>
            <a:endParaRPr lang="en-US"/>
          </a:p>
        </p:txBody>
      </p:sp>
    </p:spTree>
    <p:extLst>
      <p:ext uri="{BB962C8B-B14F-4D97-AF65-F5344CB8AC3E}">
        <p14:creationId xmlns:p14="http://schemas.microsoft.com/office/powerpoint/2010/main" val="2502247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7A7EFD06-073F-43C1-A1BF-BDBF65D5EE5A}" type="slidenum">
              <a:rPr lang="en-US"/>
              <a:pPr>
                <a:defRPr/>
              </a:pPr>
              <a:t>‹#›</a:t>
            </a:fld>
            <a:endParaRPr lang="en-US"/>
          </a:p>
        </p:txBody>
      </p:sp>
    </p:spTree>
    <p:extLst>
      <p:ext uri="{BB962C8B-B14F-4D97-AF65-F5344CB8AC3E}">
        <p14:creationId xmlns:p14="http://schemas.microsoft.com/office/powerpoint/2010/main" val="209613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idx="10"/>
          </p:nvPr>
        </p:nvSpPr>
        <p:spPr>
          <a:ln/>
        </p:spPr>
        <p:txBody>
          <a:bodyPr/>
          <a:lstStyle>
            <a:lvl1pPr>
              <a:defRPr/>
            </a:lvl1pPr>
          </a:lstStyle>
          <a:p>
            <a:pPr>
              <a:defRPr/>
            </a:pPr>
            <a:fld id="{FD7556EB-B89D-46A8-A8ED-FA9A9C77510A}" type="slidenum">
              <a:rPr lang="en-US"/>
              <a:pPr>
                <a:defRPr/>
              </a:pPr>
              <a:t>‹#›</a:t>
            </a:fld>
            <a:endParaRPr lang="en-US"/>
          </a:p>
        </p:txBody>
      </p:sp>
    </p:spTree>
    <p:extLst>
      <p:ext uri="{BB962C8B-B14F-4D97-AF65-F5344CB8AC3E}">
        <p14:creationId xmlns:p14="http://schemas.microsoft.com/office/powerpoint/2010/main" val="6098317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7013"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19263"/>
            <a:ext cx="4038600"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idx="10"/>
          </p:nvPr>
        </p:nvSpPr>
        <p:spPr>
          <a:ln/>
        </p:spPr>
        <p:txBody>
          <a:bodyPr/>
          <a:lstStyle>
            <a:lvl1pPr>
              <a:defRPr/>
            </a:lvl1pPr>
          </a:lstStyle>
          <a:p>
            <a:pPr>
              <a:defRPr/>
            </a:pPr>
            <a:fld id="{55DCD577-EEC9-4283-8798-2C19071CEB13}" type="slidenum">
              <a:rPr lang="en-US"/>
              <a:pPr>
                <a:defRPr/>
              </a:pPr>
              <a:t>‹#›</a:t>
            </a:fld>
            <a:endParaRPr lang="en-US"/>
          </a:p>
        </p:txBody>
      </p:sp>
    </p:spTree>
    <p:extLst>
      <p:ext uri="{BB962C8B-B14F-4D97-AF65-F5344CB8AC3E}">
        <p14:creationId xmlns:p14="http://schemas.microsoft.com/office/powerpoint/2010/main" val="2350416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idx="10"/>
          </p:nvPr>
        </p:nvSpPr>
        <p:spPr>
          <a:ln/>
        </p:spPr>
        <p:txBody>
          <a:bodyPr/>
          <a:lstStyle>
            <a:lvl1pPr>
              <a:defRPr/>
            </a:lvl1pPr>
          </a:lstStyle>
          <a:p>
            <a:pPr>
              <a:defRPr/>
            </a:pPr>
            <a:fld id="{E3EA1CA4-4B5B-45B3-9910-C009339E45EA}" type="slidenum">
              <a:rPr lang="en-US"/>
              <a:pPr>
                <a:defRPr/>
              </a:pPr>
              <a:t>‹#›</a:t>
            </a:fld>
            <a:endParaRPr lang="en-US"/>
          </a:p>
        </p:txBody>
      </p:sp>
    </p:spTree>
    <p:extLst>
      <p:ext uri="{BB962C8B-B14F-4D97-AF65-F5344CB8AC3E}">
        <p14:creationId xmlns:p14="http://schemas.microsoft.com/office/powerpoint/2010/main" val="6742080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idx="10"/>
          </p:nvPr>
        </p:nvSpPr>
        <p:spPr>
          <a:ln/>
        </p:spPr>
        <p:txBody>
          <a:bodyPr/>
          <a:lstStyle>
            <a:lvl1pPr>
              <a:defRPr/>
            </a:lvl1pPr>
          </a:lstStyle>
          <a:p>
            <a:pPr>
              <a:defRPr/>
            </a:pPr>
            <a:fld id="{E1B37EF6-61BB-4A35-AB7C-EE1474EB6BAC}" type="slidenum">
              <a:rPr lang="en-US"/>
              <a:pPr>
                <a:defRPr/>
              </a:pPr>
              <a:t>‹#›</a:t>
            </a:fld>
            <a:endParaRPr lang="en-US"/>
          </a:p>
        </p:txBody>
      </p:sp>
    </p:spTree>
    <p:extLst>
      <p:ext uri="{BB962C8B-B14F-4D97-AF65-F5344CB8AC3E}">
        <p14:creationId xmlns:p14="http://schemas.microsoft.com/office/powerpoint/2010/main" val="35522990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idx="10"/>
          </p:nvPr>
        </p:nvSpPr>
        <p:spPr>
          <a:ln/>
        </p:spPr>
        <p:txBody>
          <a:bodyPr/>
          <a:lstStyle>
            <a:lvl1pPr>
              <a:defRPr/>
            </a:lvl1pPr>
          </a:lstStyle>
          <a:p>
            <a:pPr>
              <a:defRPr/>
            </a:pPr>
            <a:fld id="{E3CFD09A-2C2E-4E14-9D70-188E8317A2CC}" type="slidenum">
              <a:rPr lang="en-US"/>
              <a:pPr>
                <a:defRPr/>
              </a:pPr>
              <a:t>‹#›</a:t>
            </a:fld>
            <a:endParaRPr lang="en-US"/>
          </a:p>
        </p:txBody>
      </p:sp>
    </p:spTree>
    <p:extLst>
      <p:ext uri="{BB962C8B-B14F-4D97-AF65-F5344CB8AC3E}">
        <p14:creationId xmlns:p14="http://schemas.microsoft.com/office/powerpoint/2010/main" val="31816955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idx="10"/>
          </p:nvPr>
        </p:nvSpPr>
        <p:spPr>
          <a:ln/>
        </p:spPr>
        <p:txBody>
          <a:bodyPr/>
          <a:lstStyle>
            <a:lvl1pPr>
              <a:defRPr/>
            </a:lvl1pPr>
          </a:lstStyle>
          <a:p>
            <a:pPr>
              <a:defRPr/>
            </a:pPr>
            <a:fld id="{B796F2AD-84D5-4EE3-B436-3CA3E9C34B10}" type="slidenum">
              <a:rPr lang="en-US"/>
              <a:pPr>
                <a:defRPr/>
              </a:pPr>
              <a:t>‹#›</a:t>
            </a:fld>
            <a:endParaRPr lang="en-US"/>
          </a:p>
        </p:txBody>
      </p:sp>
    </p:spTree>
    <p:extLst>
      <p:ext uri="{BB962C8B-B14F-4D97-AF65-F5344CB8AC3E}">
        <p14:creationId xmlns:p14="http://schemas.microsoft.com/office/powerpoint/2010/main" val="1294112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idx="10"/>
          </p:nvPr>
        </p:nvSpPr>
        <p:spPr>
          <a:ln/>
        </p:spPr>
        <p:txBody>
          <a:bodyPr/>
          <a:lstStyle>
            <a:lvl1pPr>
              <a:defRPr/>
            </a:lvl1pPr>
          </a:lstStyle>
          <a:p>
            <a:pPr>
              <a:defRPr/>
            </a:pPr>
            <a:fld id="{F0015896-7B20-4B0C-9F51-F5AB8D827F97}" type="slidenum">
              <a:rPr lang="en-US"/>
              <a:pPr>
                <a:defRPr/>
              </a:pPr>
              <a:t>‹#›</a:t>
            </a:fld>
            <a:endParaRPr lang="en-US"/>
          </a:p>
        </p:txBody>
      </p:sp>
    </p:spTree>
    <p:extLst>
      <p:ext uri="{BB962C8B-B14F-4D97-AF65-F5344CB8AC3E}">
        <p14:creationId xmlns:p14="http://schemas.microsoft.com/office/powerpoint/2010/main" val="2180601468"/>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idx="10"/>
          </p:nvPr>
        </p:nvSpPr>
        <p:spPr>
          <a:ln/>
        </p:spPr>
        <p:txBody>
          <a:bodyPr/>
          <a:lstStyle>
            <a:lvl1pPr>
              <a:defRPr/>
            </a:lvl1pPr>
          </a:lstStyle>
          <a:p>
            <a:pPr>
              <a:defRPr/>
            </a:pPr>
            <a:fld id="{894D08B6-B95D-4FE2-95C7-A97F82675C27}" type="slidenum">
              <a:rPr lang="en-US"/>
              <a:pPr>
                <a:defRPr/>
              </a:pPr>
              <a:t>‹#›</a:t>
            </a:fld>
            <a:endParaRPr lang="en-US"/>
          </a:p>
        </p:txBody>
      </p:sp>
    </p:spTree>
    <p:extLst>
      <p:ext uri="{BB962C8B-B14F-4D97-AF65-F5344CB8AC3E}">
        <p14:creationId xmlns:p14="http://schemas.microsoft.com/office/powerpoint/2010/main" val="19330707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4FFC590B-3C46-4F2A-82C6-419CBDA7295A}" type="slidenum">
              <a:rPr lang="en-US"/>
              <a:pPr>
                <a:defRPr/>
              </a:pPr>
              <a:t>‹#›</a:t>
            </a:fld>
            <a:endParaRPr lang="en-US"/>
          </a:p>
        </p:txBody>
      </p:sp>
    </p:spTree>
    <p:extLst>
      <p:ext uri="{BB962C8B-B14F-4D97-AF65-F5344CB8AC3E}">
        <p14:creationId xmlns:p14="http://schemas.microsoft.com/office/powerpoint/2010/main" val="24469477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5813" cy="6007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7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idx="10"/>
          </p:nvPr>
        </p:nvSpPr>
        <p:spPr>
          <a:ln/>
        </p:spPr>
        <p:txBody>
          <a:bodyPr/>
          <a:lstStyle>
            <a:lvl1pPr>
              <a:defRPr/>
            </a:lvl1pPr>
          </a:lstStyle>
          <a:p>
            <a:pPr>
              <a:defRPr/>
            </a:pPr>
            <a:fld id="{541CD33B-A278-4591-945D-686109E357C5}" type="slidenum">
              <a:rPr lang="en-US"/>
              <a:pPr>
                <a:defRPr/>
              </a:pPr>
              <a:t>‹#›</a:t>
            </a:fld>
            <a:endParaRPr lang="en-US"/>
          </a:p>
        </p:txBody>
      </p:sp>
    </p:spTree>
    <p:extLst>
      <p:ext uri="{BB962C8B-B14F-4D97-AF65-F5344CB8AC3E}">
        <p14:creationId xmlns:p14="http://schemas.microsoft.com/office/powerpoint/2010/main" val="1090405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idx="10"/>
          </p:nvPr>
        </p:nvSpPr>
        <p:spPr>
          <a:ln/>
        </p:spPr>
        <p:txBody>
          <a:bodyPr/>
          <a:lstStyle>
            <a:lvl1pPr>
              <a:defRPr/>
            </a:lvl1pPr>
          </a:lstStyle>
          <a:p>
            <a:pPr>
              <a:defRPr/>
            </a:pPr>
            <a:fld id="{E2858A59-6556-46AC-83C7-DC4EEE7F1738}" type="slidenum">
              <a:rPr lang="en-US"/>
              <a:pPr>
                <a:defRPr/>
              </a:pPr>
              <a:t>‹#›</a:t>
            </a:fld>
            <a:endParaRPr lang="en-US"/>
          </a:p>
        </p:txBody>
      </p:sp>
    </p:spTree>
    <p:extLst>
      <p:ext uri="{BB962C8B-B14F-4D97-AF65-F5344CB8AC3E}">
        <p14:creationId xmlns:p14="http://schemas.microsoft.com/office/powerpoint/2010/main" val="6668753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7013"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19263"/>
            <a:ext cx="4038600"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idx="10"/>
          </p:nvPr>
        </p:nvSpPr>
        <p:spPr>
          <a:ln/>
        </p:spPr>
        <p:txBody>
          <a:bodyPr/>
          <a:lstStyle>
            <a:lvl1pPr>
              <a:defRPr/>
            </a:lvl1pPr>
          </a:lstStyle>
          <a:p>
            <a:pPr>
              <a:defRPr/>
            </a:pPr>
            <a:fld id="{F770CE7A-4DF0-4D79-A805-7EF7E2F73031}" type="slidenum">
              <a:rPr lang="en-US"/>
              <a:pPr>
                <a:defRPr/>
              </a:pPr>
              <a:t>‹#›</a:t>
            </a:fld>
            <a:endParaRPr lang="en-US"/>
          </a:p>
        </p:txBody>
      </p:sp>
    </p:spTree>
    <p:extLst>
      <p:ext uri="{BB962C8B-B14F-4D97-AF65-F5344CB8AC3E}">
        <p14:creationId xmlns:p14="http://schemas.microsoft.com/office/powerpoint/2010/main" val="301739846"/>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idx="10"/>
          </p:nvPr>
        </p:nvSpPr>
        <p:spPr>
          <a:ln/>
        </p:spPr>
        <p:txBody>
          <a:bodyPr/>
          <a:lstStyle>
            <a:lvl1pPr>
              <a:defRPr/>
            </a:lvl1pPr>
          </a:lstStyle>
          <a:p>
            <a:pPr>
              <a:defRPr/>
            </a:pPr>
            <a:fld id="{94EB257C-31F9-460D-A479-47254411FDD1}" type="slidenum">
              <a:rPr lang="en-US"/>
              <a:pPr>
                <a:defRPr/>
              </a:pPr>
              <a:t>‹#›</a:t>
            </a:fld>
            <a:endParaRPr lang="en-US"/>
          </a:p>
        </p:txBody>
      </p:sp>
    </p:spTree>
    <p:extLst>
      <p:ext uri="{BB962C8B-B14F-4D97-AF65-F5344CB8AC3E}">
        <p14:creationId xmlns:p14="http://schemas.microsoft.com/office/powerpoint/2010/main" val="3949032815"/>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idx="10"/>
          </p:nvPr>
        </p:nvSpPr>
        <p:spPr>
          <a:ln/>
        </p:spPr>
        <p:txBody>
          <a:bodyPr/>
          <a:lstStyle>
            <a:lvl1pPr>
              <a:defRPr/>
            </a:lvl1pPr>
          </a:lstStyle>
          <a:p>
            <a:pPr>
              <a:defRPr/>
            </a:pPr>
            <a:fld id="{A9C1D88A-D224-4ED6-A7CC-DC3990FA273B}" type="slidenum">
              <a:rPr lang="en-US"/>
              <a:pPr>
                <a:defRPr/>
              </a:pPr>
              <a:t>‹#›</a:t>
            </a:fld>
            <a:endParaRPr lang="en-US"/>
          </a:p>
        </p:txBody>
      </p:sp>
    </p:spTree>
    <p:extLst>
      <p:ext uri="{BB962C8B-B14F-4D97-AF65-F5344CB8AC3E}">
        <p14:creationId xmlns:p14="http://schemas.microsoft.com/office/powerpoint/2010/main" val="757020465"/>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idx="10"/>
          </p:nvPr>
        </p:nvSpPr>
        <p:spPr>
          <a:ln/>
        </p:spPr>
        <p:txBody>
          <a:bodyPr/>
          <a:lstStyle>
            <a:lvl1pPr>
              <a:defRPr/>
            </a:lvl1pPr>
          </a:lstStyle>
          <a:p>
            <a:pPr>
              <a:defRPr/>
            </a:pPr>
            <a:fld id="{DF05BCB3-4D13-4A95-9A2D-5C47C0C09E8A}" type="slidenum">
              <a:rPr lang="en-US"/>
              <a:pPr>
                <a:defRPr/>
              </a:pPr>
              <a:t>‹#›</a:t>
            </a:fld>
            <a:endParaRPr lang="en-US"/>
          </a:p>
        </p:txBody>
      </p:sp>
    </p:spTree>
    <p:extLst>
      <p:ext uri="{BB962C8B-B14F-4D97-AF65-F5344CB8AC3E}">
        <p14:creationId xmlns:p14="http://schemas.microsoft.com/office/powerpoint/2010/main" val="3681529769"/>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idx="10"/>
          </p:nvPr>
        </p:nvSpPr>
        <p:spPr>
          <a:ln/>
        </p:spPr>
        <p:txBody>
          <a:bodyPr/>
          <a:lstStyle>
            <a:lvl1pPr>
              <a:defRPr/>
            </a:lvl1pPr>
          </a:lstStyle>
          <a:p>
            <a:pPr>
              <a:defRPr/>
            </a:pPr>
            <a:fld id="{25B91A70-A715-484F-8C56-2566E64AF63C}" type="slidenum">
              <a:rPr lang="en-US"/>
              <a:pPr>
                <a:defRPr/>
              </a:pPr>
              <a:t>‹#›</a:t>
            </a:fld>
            <a:endParaRPr lang="en-US"/>
          </a:p>
        </p:txBody>
      </p:sp>
    </p:spTree>
    <p:extLst>
      <p:ext uri="{BB962C8B-B14F-4D97-AF65-F5344CB8AC3E}">
        <p14:creationId xmlns:p14="http://schemas.microsoft.com/office/powerpoint/2010/main" val="3448113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idx="10"/>
          </p:nvPr>
        </p:nvSpPr>
        <p:spPr>
          <a:ln/>
        </p:spPr>
        <p:txBody>
          <a:bodyPr/>
          <a:lstStyle>
            <a:lvl1pPr>
              <a:defRPr/>
            </a:lvl1pPr>
          </a:lstStyle>
          <a:p>
            <a:pPr>
              <a:defRPr/>
            </a:pPr>
            <a:fld id="{AC9CF906-E7F7-4888-B5C9-033E0B6E081F}" type="slidenum">
              <a:rPr lang="en-US"/>
              <a:pPr>
                <a:defRPr/>
              </a:pPr>
              <a:t>‹#›</a:t>
            </a:fld>
            <a:endParaRPr lang="en-US"/>
          </a:p>
        </p:txBody>
      </p:sp>
    </p:spTree>
    <p:extLst>
      <p:ext uri="{BB962C8B-B14F-4D97-AF65-F5344CB8AC3E}">
        <p14:creationId xmlns:p14="http://schemas.microsoft.com/office/powerpoint/2010/main" val="35833440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1"/>
          <p:cNvSpPr>
            <a:spLocks noChangeShapeType="1"/>
          </p:cNvSpPr>
          <p:nvPr/>
        </p:nvSpPr>
        <p:spPr bwMode="auto">
          <a:xfrm>
            <a:off x="7391400" y="0"/>
            <a:ext cx="1588" cy="1524000"/>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1027" name="Rectangle 2"/>
          <p:cNvSpPr>
            <a:spLocks noGrp="1" noChangeArrowheads="1"/>
          </p:cNvSpPr>
          <p:nvPr>
            <p:ph type="title"/>
          </p:nvPr>
        </p:nvSpPr>
        <p:spPr bwMode="auto">
          <a:xfrm>
            <a:off x="457200" y="122238"/>
            <a:ext cx="6856413"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1028" name="Rectangle 3"/>
          <p:cNvSpPr>
            <a:spLocks noGrp="1" noChangeArrowheads="1"/>
          </p:cNvSpPr>
          <p:nvPr>
            <p:ph type="body" idx="1"/>
          </p:nvPr>
        </p:nvSpPr>
        <p:spPr bwMode="auto">
          <a:xfrm>
            <a:off x="457200" y="1719263"/>
            <a:ext cx="8228013"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9" name="Text Box 4"/>
          <p:cNvSpPr txBox="1">
            <a:spLocks noChangeArrowheads="1"/>
          </p:cNvSpPr>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30" name="Text Box 5"/>
          <p:cNvSpPr txBox="1">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 name="Rectangle 6"/>
          <p:cNvSpPr>
            <a:spLocks noGrp="1" noChangeArrowheads="1"/>
          </p:cNvSpPr>
          <p:nvPr>
            <p:ph type="sldNum"/>
          </p:nvPr>
        </p:nvSpPr>
        <p:spPr bwMode="auto">
          <a:xfrm>
            <a:off x="6553200" y="6248400"/>
            <a:ext cx="21320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Font typeface="Times New Roman" charset="0"/>
              <a:buNone/>
              <a:defRPr sz="1000">
                <a:solidFill>
                  <a:srgbClr val="000000"/>
                </a:solidFill>
              </a:defRPr>
            </a:lvl1pPr>
          </a:lstStyle>
          <a:p>
            <a:pPr>
              <a:defRPr/>
            </a:pPr>
            <a:fld id="{12F145D4-BBCC-4905-BC8E-0528FF11F5CE}" type="slidenum">
              <a:rPr lang="en-US"/>
              <a:pPr>
                <a:defRPr/>
              </a:pPr>
              <a:t>‹#›</a:t>
            </a:fld>
            <a:endParaRPr lang="en-US"/>
          </a:p>
        </p:txBody>
      </p:sp>
      <p:pic>
        <p:nvPicPr>
          <p:cNvPr id="1032"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91400" y="228600"/>
            <a:ext cx="15240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xmlns:p14="http://schemas.microsoft.com/office/powerpoint/2010/main" id="1" dur="indefinite" restart="never" nodeType="tmRoot"/>
      </p:par>
    </p:tnLst>
  </p:timing>
  <p:txStyles>
    <p:titleStyle>
      <a:lvl1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2pPr>
      <a:lvl3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3pPr>
      <a:lvl4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4pPr>
      <a:lvl5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5pPr>
      <a:lvl6pPr marL="25146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6pPr>
      <a:lvl7pPr marL="29718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7pPr>
      <a:lvl8pPr marL="34290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8pPr>
      <a:lvl9pPr marL="38862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9pPr>
    </p:titleStyle>
    <p:bodyStyle>
      <a:lvl1pPr marL="342900" indent="-342900" algn="l" defTabSz="457200"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n-ea"/>
          <a:cs typeface="+mn-cs"/>
        </a:defRPr>
      </a:lvl1pPr>
      <a:lvl2pPr marL="742950" indent="-285750" algn="l" defTabSz="457200" rtl="0" eaLnBrk="0" fontAlgn="base" hangingPunct="0">
        <a:spcBef>
          <a:spcPts val="650"/>
        </a:spcBef>
        <a:spcAft>
          <a:spcPct val="0"/>
        </a:spcAft>
        <a:buClr>
          <a:srgbClr val="000000"/>
        </a:buClr>
        <a:buSzPct val="100000"/>
        <a:buFont typeface="Times New Roman" pitchFamily="18" charset="0"/>
        <a:defRPr sz="2600">
          <a:solidFill>
            <a:srgbClr val="000000"/>
          </a:solidFill>
          <a:latin typeface="+mn-lt"/>
          <a:ea typeface="+mn-ea"/>
          <a:cs typeface="+mn-cs"/>
        </a:defRPr>
      </a:lvl2pPr>
      <a:lvl3pPr marL="1143000" indent="-228600" algn="l" defTabSz="457200" rtl="0" eaLnBrk="0" fontAlgn="base" hangingPunct="0">
        <a:spcBef>
          <a:spcPts val="575"/>
        </a:spcBef>
        <a:spcAft>
          <a:spcPct val="0"/>
        </a:spcAft>
        <a:buClr>
          <a:srgbClr val="000000"/>
        </a:buClr>
        <a:buSzPct val="100000"/>
        <a:buFont typeface="Times New Roman" pitchFamily="18" charset="0"/>
        <a:defRPr sz="23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Line 1"/>
          <p:cNvSpPr>
            <a:spLocks noChangeShapeType="1"/>
          </p:cNvSpPr>
          <p:nvPr/>
        </p:nvSpPr>
        <p:spPr bwMode="auto">
          <a:xfrm>
            <a:off x="7315200" y="1066800"/>
            <a:ext cx="1588" cy="4495800"/>
          </a:xfrm>
          <a:prstGeom prst="line">
            <a:avLst/>
          </a:prstGeom>
          <a:noFill/>
          <a:ln w="93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051" name="Line 2"/>
          <p:cNvSpPr>
            <a:spLocks noChangeShapeType="1"/>
          </p:cNvSpPr>
          <p:nvPr/>
        </p:nvSpPr>
        <p:spPr bwMode="auto">
          <a:xfrm>
            <a:off x="304800" y="2819400"/>
            <a:ext cx="8229600" cy="1588"/>
          </a:xfrm>
          <a:prstGeom prst="line">
            <a:avLst/>
          </a:prstGeom>
          <a:noFill/>
          <a:ln w="648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pic>
        <p:nvPicPr>
          <p:cNvPr id="2052"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91400" y="2971800"/>
            <a:ext cx="15240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053" name="Rectangle 4"/>
          <p:cNvSpPr>
            <a:spLocks noGrp="1" noChangeArrowheads="1"/>
          </p:cNvSpPr>
          <p:nvPr>
            <p:ph type="title"/>
          </p:nvPr>
        </p:nvSpPr>
        <p:spPr bwMode="auto">
          <a:xfrm>
            <a:off x="457200" y="122238"/>
            <a:ext cx="6856413"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2054" name="Rectangle 5"/>
          <p:cNvSpPr>
            <a:spLocks noGrp="1" noChangeArrowheads="1"/>
          </p:cNvSpPr>
          <p:nvPr>
            <p:ph type="body" idx="1"/>
          </p:nvPr>
        </p:nvSpPr>
        <p:spPr bwMode="auto">
          <a:xfrm>
            <a:off x="457200" y="1719263"/>
            <a:ext cx="8228013"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055" name="Text Box 6"/>
          <p:cNvSpPr txBox="1">
            <a:spLocks noChangeArrowheads="1"/>
          </p:cNvSpPr>
          <p:nvPr/>
        </p:nvSpPr>
        <p:spPr bwMode="auto">
          <a:xfrm>
            <a:off x="457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056" name="Text Box 7"/>
          <p:cNvSpPr txBox="1">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 name="Rectangle 8"/>
          <p:cNvSpPr>
            <a:spLocks noGrp="1" noChangeArrowheads="1"/>
          </p:cNvSpPr>
          <p:nvPr>
            <p:ph type="sldNum"/>
          </p:nvPr>
        </p:nvSpPr>
        <p:spPr bwMode="auto">
          <a:xfrm>
            <a:off x="6553200" y="6248400"/>
            <a:ext cx="21320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Font typeface="Times New Roman" charset="0"/>
              <a:buNone/>
              <a:defRPr sz="1000">
                <a:solidFill>
                  <a:srgbClr val="000000"/>
                </a:solidFill>
                <a:latin typeface="Times New Roman" charset="0"/>
              </a:defRPr>
            </a:lvl1pPr>
          </a:lstStyle>
          <a:p>
            <a:pPr>
              <a:defRPr/>
            </a:pPr>
            <a:fld id="{AEC539B0-10F8-4643-8612-B1C372C5248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2pPr>
      <a:lvl3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3pPr>
      <a:lvl4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4pPr>
      <a:lvl5pPr algn="l" defTabSz="457200"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Arial" charset="0"/>
          <a:cs typeface="Arial" charset="0"/>
        </a:defRPr>
      </a:lvl5pPr>
      <a:lvl6pPr marL="25146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6pPr>
      <a:lvl7pPr marL="29718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7pPr>
      <a:lvl8pPr marL="34290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8pPr>
      <a:lvl9pPr marL="3886200" indent="-228600" algn="l" defTabSz="457200" rtl="0" eaLnBrk="0" fontAlgn="base" hangingPunct="0">
        <a:spcBef>
          <a:spcPct val="0"/>
        </a:spcBef>
        <a:spcAft>
          <a:spcPct val="0"/>
        </a:spcAft>
        <a:buClr>
          <a:srgbClr val="000000"/>
        </a:buClr>
        <a:buSzPct val="100000"/>
        <a:buFont typeface="Times New Roman" charset="0"/>
        <a:defRPr sz="3900" b="1">
          <a:solidFill>
            <a:srgbClr val="330066"/>
          </a:solidFill>
          <a:latin typeface="Arial" charset="0"/>
          <a:ea typeface="Arial" charset="0"/>
          <a:cs typeface="Arial" charset="0"/>
        </a:defRPr>
      </a:lvl9pPr>
    </p:titleStyle>
    <p:bodyStyle>
      <a:lvl1pPr marL="342900" indent="-342900" algn="l" defTabSz="457200"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n-ea"/>
          <a:cs typeface="+mn-cs"/>
        </a:defRPr>
      </a:lvl1pPr>
      <a:lvl2pPr marL="742950" indent="-285750" algn="l" defTabSz="457200" rtl="0" eaLnBrk="0" fontAlgn="base" hangingPunct="0">
        <a:spcBef>
          <a:spcPts val="650"/>
        </a:spcBef>
        <a:spcAft>
          <a:spcPct val="0"/>
        </a:spcAft>
        <a:buClr>
          <a:srgbClr val="000000"/>
        </a:buClr>
        <a:buSzPct val="100000"/>
        <a:buFont typeface="Times New Roman" pitchFamily="18" charset="0"/>
        <a:defRPr sz="2600">
          <a:solidFill>
            <a:srgbClr val="000000"/>
          </a:solidFill>
          <a:latin typeface="+mn-lt"/>
          <a:ea typeface="+mn-ea"/>
          <a:cs typeface="+mn-cs"/>
        </a:defRPr>
      </a:lvl2pPr>
      <a:lvl3pPr marL="1143000" indent="-228600" algn="l" defTabSz="457200" rtl="0" eaLnBrk="0" fontAlgn="base" hangingPunct="0">
        <a:spcBef>
          <a:spcPts val="575"/>
        </a:spcBef>
        <a:spcAft>
          <a:spcPct val="0"/>
        </a:spcAft>
        <a:buClr>
          <a:srgbClr val="000000"/>
        </a:buClr>
        <a:buSzPct val="100000"/>
        <a:buFont typeface="Times New Roman" pitchFamily="18" charset="0"/>
        <a:defRPr sz="23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304800" y="457200"/>
            <a:ext cx="6781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eaLnBrk="1" hangingPunct="1"/>
            <a:r>
              <a:rPr lang="en-US" sz="4800" b="1" dirty="0">
                <a:solidFill>
                  <a:srgbClr val="330066"/>
                </a:solidFill>
              </a:rPr>
              <a:t>RADEXT WG</a:t>
            </a:r>
            <a:br>
              <a:rPr lang="en-US" sz="4800" b="1" dirty="0">
                <a:solidFill>
                  <a:srgbClr val="330066"/>
                </a:solidFill>
              </a:rPr>
            </a:br>
            <a:r>
              <a:rPr lang="en-US" sz="4800" b="1" dirty="0">
                <a:solidFill>
                  <a:srgbClr val="330066"/>
                </a:solidFill>
              </a:rPr>
              <a:t>IETF </a:t>
            </a:r>
            <a:r>
              <a:rPr lang="en-US" sz="4800" b="1" dirty="0" smtClean="0">
                <a:solidFill>
                  <a:srgbClr val="330066"/>
                </a:solidFill>
              </a:rPr>
              <a:t>84</a:t>
            </a:r>
            <a:endParaRPr lang="en-US" sz="4800" b="1" dirty="0">
              <a:solidFill>
                <a:srgbClr val="330066"/>
              </a:solidFill>
            </a:endParaRPr>
          </a:p>
        </p:txBody>
      </p:sp>
      <p:sp>
        <p:nvSpPr>
          <p:cNvPr id="3075" name="Text Box 2"/>
          <p:cNvSpPr txBox="1">
            <a:spLocks noChangeArrowheads="1"/>
          </p:cNvSpPr>
          <p:nvPr/>
        </p:nvSpPr>
        <p:spPr bwMode="auto">
          <a:xfrm>
            <a:off x="228600" y="3048000"/>
            <a:ext cx="68580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algn="r" eaLnBrk="1" hangingPunct="1">
              <a:spcBef>
                <a:spcPts val="900"/>
              </a:spcBef>
            </a:pPr>
            <a:r>
              <a:rPr lang="en-US" sz="3600" dirty="0">
                <a:solidFill>
                  <a:srgbClr val="000000"/>
                </a:solidFill>
              </a:rPr>
              <a:t>Agenda</a:t>
            </a:r>
          </a:p>
          <a:p>
            <a:pPr algn="r" eaLnBrk="1" hangingPunct="1">
              <a:spcBef>
                <a:spcPts val="900"/>
              </a:spcBef>
            </a:pPr>
            <a:r>
              <a:rPr lang="en-US" sz="3600" dirty="0" smtClean="0">
                <a:solidFill>
                  <a:srgbClr val="000000"/>
                </a:solidFill>
              </a:rPr>
              <a:t>August 3, 2012</a:t>
            </a:r>
            <a:endParaRPr lang="en-US" sz="3600" dirty="0">
              <a:solidFill>
                <a:srgbClr val="000000"/>
              </a:solidFill>
            </a:endParaRPr>
          </a:p>
          <a:p>
            <a:pPr algn="r" eaLnBrk="1" hangingPunct="1">
              <a:spcBef>
                <a:spcPts val="900"/>
              </a:spcBef>
            </a:pPr>
            <a:r>
              <a:rPr lang="en-US" sz="3600" dirty="0" smtClean="0">
                <a:solidFill>
                  <a:srgbClr val="000000"/>
                </a:solidFill>
              </a:rPr>
              <a:t>1120-1330</a:t>
            </a:r>
            <a:endParaRPr lang="en-US" sz="3600" dirty="0">
              <a:solidFill>
                <a:srgbClr val="000000"/>
              </a:solidFill>
            </a:endParaRPr>
          </a:p>
          <a:p>
            <a:pPr algn="r" eaLnBrk="1" hangingPunct="1">
              <a:spcBef>
                <a:spcPts val="900"/>
              </a:spcBef>
            </a:pPr>
            <a:endParaRPr lang="en-US" sz="3600" dirty="0">
              <a:solidFill>
                <a:srgbClr val="000000"/>
              </a:solidFill>
            </a:endParaRPr>
          </a:p>
        </p:txBody>
      </p:sp>
      <p:sp>
        <p:nvSpPr>
          <p:cNvPr id="3076" name="Rectangle 3"/>
          <p:cNvSpPr>
            <a:spLocks noChangeArrowheads="1"/>
          </p:cNvSpPr>
          <p:nvPr/>
        </p:nvSpPr>
        <p:spPr bwMode="auto">
          <a:xfrm>
            <a:off x="2209800" y="5791200"/>
            <a:ext cx="57912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a:solidFill>
                  <a:srgbClr val="000000"/>
                </a:solidFill>
              </a:rPr>
              <a:t>Please join the Jabber room:</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a:solidFill>
                  <a:srgbClr val="000000"/>
                </a:solidFill>
              </a:rPr>
              <a:t>radext@jabber.ietf.org</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457200" y="122238"/>
            <a:ext cx="68580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eaLnBrk="1" hangingPunct="1"/>
            <a:r>
              <a:rPr lang="en-US" sz="3900" b="1">
                <a:solidFill>
                  <a:srgbClr val="330066"/>
                </a:solidFill>
              </a:rPr>
              <a:t>Note Well</a:t>
            </a:r>
          </a:p>
        </p:txBody>
      </p:sp>
      <p:sp>
        <p:nvSpPr>
          <p:cNvPr id="4099" name="Text Box 2"/>
          <p:cNvSpPr txBox="1">
            <a:spLocks noChangeArrowheads="1"/>
          </p:cNvSpPr>
          <p:nvPr/>
        </p:nvSpPr>
        <p:spPr bwMode="auto">
          <a:xfrm>
            <a:off x="0" y="1066800"/>
            <a:ext cx="91440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1pPr>
            <a:lvl2pPr marL="690563" indent="-34766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9pPr>
          </a:lstStyle>
          <a:p>
            <a:pPr eaLnBrk="1" hangingPunct="1">
              <a:spcBef>
                <a:spcPts val="400"/>
              </a:spcBef>
              <a:buClr>
                <a:srgbClr val="330066"/>
              </a:buClr>
              <a:buSzPct val="70000"/>
              <a:buFont typeface="Wingdings" pitchFamily="2" charset="2"/>
              <a:buChar char=""/>
            </a:pPr>
            <a:r>
              <a:rPr lang="en-US" sz="1600">
                <a:solidFill>
                  <a:srgbClr val="000000"/>
                </a:solidFill>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lvl="1" eaLnBrk="1" hangingPunct="1">
              <a:spcBef>
                <a:spcPts val="350"/>
              </a:spcBef>
              <a:buClr>
                <a:srgbClr val="669999"/>
              </a:buClr>
              <a:buSzPct val="70000"/>
              <a:buFont typeface="Wingdings" pitchFamily="2" charset="2"/>
              <a:buChar char=""/>
            </a:pPr>
            <a:r>
              <a:rPr lang="en-US" sz="1400">
                <a:solidFill>
                  <a:srgbClr val="000000"/>
                </a:solidFill>
              </a:rPr>
              <a:t>the IETF plenary session,</a:t>
            </a:r>
          </a:p>
          <a:p>
            <a:pPr lvl="1" eaLnBrk="1" hangingPunct="1">
              <a:spcBef>
                <a:spcPts val="350"/>
              </a:spcBef>
              <a:buClr>
                <a:srgbClr val="669999"/>
              </a:buClr>
              <a:buSzPct val="70000"/>
              <a:buFont typeface="Wingdings" pitchFamily="2" charset="2"/>
              <a:buChar char=""/>
            </a:pPr>
            <a:r>
              <a:rPr lang="en-US" sz="1400">
                <a:solidFill>
                  <a:srgbClr val="000000"/>
                </a:solidFill>
              </a:rPr>
              <a:t>any IETF working group, BOF or portion thereof,</a:t>
            </a:r>
          </a:p>
          <a:p>
            <a:pPr lvl="1" eaLnBrk="1" hangingPunct="1">
              <a:spcBef>
                <a:spcPts val="350"/>
              </a:spcBef>
              <a:buClr>
                <a:srgbClr val="669999"/>
              </a:buClr>
              <a:buSzPct val="70000"/>
              <a:buFont typeface="Wingdings" pitchFamily="2" charset="2"/>
              <a:buChar char=""/>
            </a:pPr>
            <a:r>
              <a:rPr lang="en-US" sz="1400">
                <a:solidFill>
                  <a:srgbClr val="000000"/>
                </a:solidFill>
              </a:rPr>
              <a:t>the IESG or any member thereof on behalf of the IESG,</a:t>
            </a:r>
          </a:p>
          <a:p>
            <a:pPr lvl="1" eaLnBrk="1" hangingPunct="1">
              <a:spcBef>
                <a:spcPts val="350"/>
              </a:spcBef>
              <a:buClr>
                <a:srgbClr val="669999"/>
              </a:buClr>
              <a:buSzPct val="70000"/>
              <a:buFont typeface="Wingdings" pitchFamily="2" charset="2"/>
              <a:buChar char=""/>
            </a:pPr>
            <a:r>
              <a:rPr lang="en-US" sz="1400">
                <a:solidFill>
                  <a:srgbClr val="000000"/>
                </a:solidFill>
              </a:rPr>
              <a:t>the IAB or any member thereof on behalf of the IAB,</a:t>
            </a:r>
          </a:p>
          <a:p>
            <a:pPr lvl="1" eaLnBrk="1" hangingPunct="1">
              <a:spcBef>
                <a:spcPts val="350"/>
              </a:spcBef>
              <a:buClr>
                <a:srgbClr val="669999"/>
              </a:buClr>
              <a:buSzPct val="70000"/>
              <a:buFont typeface="Wingdings" pitchFamily="2" charset="2"/>
              <a:buChar char=""/>
            </a:pPr>
            <a:r>
              <a:rPr lang="en-US" sz="1400">
                <a:solidFill>
                  <a:srgbClr val="000000"/>
                </a:solidFill>
              </a:rPr>
              <a:t>any IETF mailing list, including the IETF list itself,</a:t>
            </a:r>
          </a:p>
          <a:p>
            <a:pPr lvl="1" eaLnBrk="1" hangingPunct="1">
              <a:spcBef>
                <a:spcPts val="350"/>
              </a:spcBef>
              <a:buClr>
                <a:srgbClr val="669999"/>
              </a:buClr>
              <a:buSzPct val="70000"/>
              <a:buFont typeface="Wingdings" pitchFamily="2" charset="2"/>
              <a:buChar char=""/>
            </a:pPr>
            <a:r>
              <a:rPr lang="en-US" sz="1400">
                <a:solidFill>
                  <a:srgbClr val="000000"/>
                </a:solidFill>
              </a:rPr>
              <a:t>any working group or design team list, or any other list functioning under IETF auspices,</a:t>
            </a:r>
          </a:p>
          <a:p>
            <a:pPr lvl="1" eaLnBrk="1" hangingPunct="1">
              <a:spcBef>
                <a:spcPts val="350"/>
              </a:spcBef>
              <a:buClr>
                <a:srgbClr val="669999"/>
              </a:buClr>
              <a:buSzPct val="70000"/>
              <a:buFont typeface="Wingdings" pitchFamily="2" charset="2"/>
              <a:buChar char=""/>
            </a:pPr>
            <a:r>
              <a:rPr lang="en-US" sz="1400">
                <a:solidFill>
                  <a:srgbClr val="000000"/>
                </a:solidFill>
              </a:rPr>
              <a:t>the RFC Editor or the Internet-Drafts function</a:t>
            </a:r>
          </a:p>
          <a:p>
            <a:pPr eaLnBrk="1" hangingPunct="1">
              <a:spcBef>
                <a:spcPts val="450"/>
              </a:spcBef>
              <a:buClr>
                <a:srgbClr val="330066"/>
              </a:buClr>
              <a:buSzPct val="70000"/>
              <a:buFont typeface="Wingdings" pitchFamily="2" charset="2"/>
              <a:buChar char=""/>
            </a:pPr>
            <a:r>
              <a:rPr lang="en-US">
                <a:solidFill>
                  <a:srgbClr val="000000"/>
                </a:solidFill>
              </a:rPr>
              <a:t>All IETF Contributions are subject to the rules of RFC 3978 (updated by RFC 4748) and RFC 3979(updated by RFC 4879).</a:t>
            </a:r>
          </a:p>
          <a:p>
            <a:pPr lvl="1" eaLnBrk="1" hangingPunct="1">
              <a:spcBef>
                <a:spcPts val="350"/>
              </a:spcBef>
              <a:buClr>
                <a:srgbClr val="669999"/>
              </a:buClr>
              <a:buSzPct val="70000"/>
              <a:buFont typeface="Wingdings" pitchFamily="2" charset="2"/>
              <a:buChar char=""/>
            </a:pPr>
            <a:r>
              <a:rPr lang="en-US" sz="1400">
                <a:solidFill>
                  <a:srgbClr val="000000"/>
                </a:solidFill>
              </a:rPr>
              <a:t>Statements made outside of an IETF session, mailing list or other function, that are clearly not intended to be input to an IETF activity, group or function, are not IETF Contributions in the context of this notice.</a:t>
            </a:r>
          </a:p>
          <a:p>
            <a:pPr lvl="1" eaLnBrk="1" hangingPunct="1">
              <a:spcBef>
                <a:spcPts val="350"/>
              </a:spcBef>
              <a:buClr>
                <a:srgbClr val="669999"/>
              </a:buClr>
              <a:buSzPct val="70000"/>
              <a:buFont typeface="Wingdings" pitchFamily="2" charset="2"/>
              <a:buChar char=""/>
            </a:pPr>
            <a:r>
              <a:rPr lang="en-US" sz="1400">
                <a:solidFill>
                  <a:srgbClr val="000000"/>
                </a:solidFill>
              </a:rPr>
              <a:t>Please consult RFC 3978 (and RFC 4748) for details.</a:t>
            </a:r>
          </a:p>
          <a:p>
            <a:pPr lvl="1" eaLnBrk="1" hangingPunct="1">
              <a:spcBef>
                <a:spcPts val="350"/>
              </a:spcBef>
              <a:buClr>
                <a:srgbClr val="669999"/>
              </a:buClr>
              <a:buSzPct val="70000"/>
              <a:buFont typeface="Wingdings" pitchFamily="2" charset="2"/>
              <a:buChar char=""/>
            </a:pPr>
            <a:r>
              <a:rPr lang="en-US" sz="1400">
                <a:solidFill>
                  <a:srgbClr val="000000"/>
                </a:solidFill>
              </a:rPr>
              <a:t>A participant in any IETF activity is deemed to accept all IETF rules of process, as documented in Best Current Practices RFCs and IESG Statements.</a:t>
            </a:r>
          </a:p>
          <a:p>
            <a:pPr lvl="1" eaLnBrk="1" hangingPunct="1">
              <a:spcBef>
                <a:spcPts val="350"/>
              </a:spcBef>
              <a:buClr>
                <a:srgbClr val="669999"/>
              </a:buClr>
              <a:buSzPct val="70000"/>
              <a:buFont typeface="Wingdings" pitchFamily="2" charset="2"/>
              <a:buChar char=""/>
            </a:pPr>
            <a:r>
              <a:rPr lang="en-US" sz="1400">
                <a:solidFill>
                  <a:srgbClr val="000000"/>
                </a:solidFill>
              </a:rPr>
              <a:t>A participant in any IETF activity acknowledges that written, audio and video records of meetings may be made and may be available to the public.</a:t>
            </a:r>
          </a:p>
          <a:p>
            <a:pPr eaLnBrk="1" hangingPunct="1">
              <a:spcBef>
                <a:spcPts val="350"/>
              </a:spcBef>
              <a:buClr>
                <a:srgbClr val="330066"/>
              </a:buClr>
              <a:buSzPct val="70000"/>
              <a:buFont typeface="Wingdings" pitchFamily="2" charset="2"/>
              <a:buNone/>
            </a:pPr>
            <a:endParaRPr lang="en-US" sz="1400">
              <a:solidFill>
                <a:srgbClr val="000000"/>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457200" y="122238"/>
            <a:ext cx="68580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cs typeface="Arial" charset="0"/>
              </a:defRPr>
            </a:lvl9pPr>
          </a:lstStyle>
          <a:p>
            <a:pPr eaLnBrk="1" hangingPunct="1"/>
            <a:r>
              <a:rPr lang="en-US" sz="3900" b="1">
                <a:solidFill>
                  <a:srgbClr val="330066"/>
                </a:solidFill>
              </a:rPr>
              <a:t>Intellectual Property</a:t>
            </a:r>
          </a:p>
        </p:txBody>
      </p:sp>
      <p:sp>
        <p:nvSpPr>
          <p:cNvPr id="5123" name="Text Box 2"/>
          <p:cNvSpPr txBox="1">
            <a:spLocks noChangeArrowheads="1"/>
          </p:cNvSpPr>
          <p:nvPr/>
        </p:nvSpPr>
        <p:spPr bwMode="auto">
          <a:xfrm>
            <a:off x="304800" y="1524000"/>
            <a:ext cx="8534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1pPr>
            <a:lvl2pPr marL="690563" indent="-34766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charset="0"/>
                <a:cs typeface="Arial" charset="0"/>
              </a:defRPr>
            </a:lvl9pPr>
          </a:lstStyle>
          <a:p>
            <a:pPr eaLnBrk="1" hangingPunct="1">
              <a:spcBef>
                <a:spcPts val="700"/>
              </a:spcBef>
              <a:buClr>
                <a:srgbClr val="330066"/>
              </a:buClr>
              <a:buSzPct val="70000"/>
              <a:buFont typeface="Wingdings" pitchFamily="2" charset="2"/>
              <a:buChar char=""/>
            </a:pPr>
            <a:r>
              <a:rPr lang="en-US" sz="2800">
                <a:solidFill>
                  <a:srgbClr val="000000"/>
                </a:solidFill>
              </a:rPr>
              <a:t>When starting a presentation you MUST say if:</a:t>
            </a:r>
          </a:p>
          <a:p>
            <a:pPr lvl="1" eaLnBrk="1" hangingPunct="1">
              <a:spcBef>
                <a:spcPts val="600"/>
              </a:spcBef>
              <a:buClr>
                <a:srgbClr val="669999"/>
              </a:buClr>
              <a:buSzPct val="70000"/>
              <a:buFont typeface="Wingdings" pitchFamily="2" charset="2"/>
              <a:buChar char=""/>
            </a:pPr>
            <a:r>
              <a:rPr lang="en-US" sz="2400">
                <a:solidFill>
                  <a:srgbClr val="000000"/>
                </a:solidFill>
              </a:rPr>
              <a:t>There is IPR associated with your draft</a:t>
            </a:r>
          </a:p>
          <a:p>
            <a:pPr lvl="1" eaLnBrk="1" hangingPunct="1">
              <a:spcBef>
                <a:spcPts val="600"/>
              </a:spcBef>
              <a:buClr>
                <a:srgbClr val="669999"/>
              </a:buClr>
              <a:buSzPct val="70000"/>
              <a:buFont typeface="Wingdings" pitchFamily="2" charset="2"/>
              <a:buChar char=""/>
            </a:pPr>
            <a:r>
              <a:rPr lang="en-US" sz="2400">
                <a:solidFill>
                  <a:srgbClr val="000000"/>
                </a:solidFill>
              </a:rPr>
              <a:t>The restrictions listed in section 5 of RFC 3978/4748 apply to your draft</a:t>
            </a:r>
          </a:p>
          <a:p>
            <a:pPr eaLnBrk="1" hangingPunct="1">
              <a:spcBef>
                <a:spcPts val="700"/>
              </a:spcBef>
              <a:buClr>
                <a:srgbClr val="330066"/>
              </a:buClr>
              <a:buSzPct val="70000"/>
              <a:buFont typeface="Wingdings" pitchFamily="2" charset="2"/>
              <a:buChar char=""/>
            </a:pPr>
            <a:r>
              <a:rPr lang="en-US" sz="2800">
                <a:solidFill>
                  <a:srgbClr val="000000"/>
                </a:solidFill>
              </a:rPr>
              <a:t>When asking questions or commenting on a draft:</a:t>
            </a:r>
          </a:p>
          <a:p>
            <a:pPr lvl="1" eaLnBrk="1" hangingPunct="1">
              <a:spcBef>
                <a:spcPts val="600"/>
              </a:spcBef>
              <a:buClr>
                <a:srgbClr val="669999"/>
              </a:buClr>
              <a:buSzPct val="70000"/>
              <a:buFont typeface="Wingdings" pitchFamily="2" charset="2"/>
              <a:buChar char=""/>
            </a:pPr>
            <a:r>
              <a:rPr lang="en-US" sz="2400">
                <a:solidFill>
                  <a:srgbClr val="000000"/>
                </a:solidFill>
              </a:rPr>
              <a:t>You MUST disclose any IPR you know of relating to the technology under discussion</a:t>
            </a:r>
          </a:p>
          <a:p>
            <a:pPr eaLnBrk="1" hangingPunct="1">
              <a:spcBef>
                <a:spcPts val="700"/>
              </a:spcBef>
              <a:buClr>
                <a:srgbClr val="330066"/>
              </a:buClr>
              <a:buSzPct val="70000"/>
              <a:buFont typeface="Wingdings" pitchFamily="2" charset="2"/>
              <a:buChar char=""/>
            </a:pPr>
            <a:r>
              <a:rPr lang="en-US" sz="2800">
                <a:solidFill>
                  <a:srgbClr val="000000"/>
                </a:solidFill>
              </a:rPr>
              <a:t>References</a:t>
            </a:r>
          </a:p>
          <a:p>
            <a:pPr lvl="1" eaLnBrk="1" hangingPunct="1">
              <a:spcBef>
                <a:spcPts val="600"/>
              </a:spcBef>
              <a:buClr>
                <a:srgbClr val="669999"/>
              </a:buClr>
              <a:buSzPct val="70000"/>
              <a:buFont typeface="Wingdings" pitchFamily="2" charset="2"/>
              <a:buChar char=""/>
            </a:pPr>
            <a:r>
              <a:rPr lang="en-US" sz="2400">
                <a:solidFill>
                  <a:srgbClr val="000000"/>
                </a:solidFill>
              </a:rPr>
              <a:t>RFC 5378 and RFC 3979 (updated by RFC 4879)</a:t>
            </a:r>
          </a:p>
          <a:p>
            <a:pPr lvl="1" eaLnBrk="1" hangingPunct="1">
              <a:spcBef>
                <a:spcPts val="600"/>
              </a:spcBef>
              <a:buClr>
                <a:srgbClr val="669999"/>
              </a:buClr>
              <a:buSzPct val="70000"/>
              <a:buFont typeface="Wingdings" pitchFamily="2" charset="2"/>
              <a:buChar char=""/>
            </a:pPr>
            <a:r>
              <a:rPr lang="en-US" sz="2400">
                <a:solidFill>
                  <a:srgbClr val="000000"/>
                </a:solidFill>
              </a:rPr>
              <a:t>“Note well” text</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(1 of 2)</a:t>
            </a:r>
            <a:endParaRPr lang="en-US" dirty="0"/>
          </a:p>
        </p:txBody>
      </p:sp>
      <p:sp>
        <p:nvSpPr>
          <p:cNvPr id="3" name="Content Placeholder 2"/>
          <p:cNvSpPr>
            <a:spLocks noGrp="1"/>
          </p:cNvSpPr>
          <p:nvPr>
            <p:ph idx="1"/>
          </p:nvPr>
        </p:nvSpPr>
        <p:spPr/>
        <p:txBody>
          <a:bodyPr>
            <a:normAutofit fontScale="77500" lnSpcReduction="20000"/>
          </a:bodyPr>
          <a:lstStyle/>
          <a:p>
            <a:pPr marL="457200" indent="-457200">
              <a:buFont typeface="Arial" pitchFamily="34" charset="0"/>
              <a:buChar char="•"/>
            </a:pPr>
            <a:r>
              <a:rPr lang="en-US" dirty="0" smtClean="0"/>
              <a:t>11:</a:t>
            </a:r>
            <a:r>
              <a:rPr lang="en-US" dirty="0"/>
              <a:t>2</a:t>
            </a:r>
            <a:r>
              <a:rPr lang="en-US" dirty="0" smtClean="0"/>
              <a:t>0 – 11:</a:t>
            </a:r>
            <a:r>
              <a:rPr lang="en-US" dirty="0"/>
              <a:t>3</a:t>
            </a:r>
            <a:r>
              <a:rPr lang="en-US" dirty="0" smtClean="0"/>
              <a:t>0 AM, Preliminaries (10 minutes)</a:t>
            </a:r>
          </a:p>
          <a:p>
            <a:pPr marL="857250" lvl="1" indent="-457200">
              <a:buFont typeface="Arial" pitchFamily="34" charset="0"/>
              <a:buChar char="•"/>
            </a:pPr>
            <a:r>
              <a:rPr lang="en-US" dirty="0" smtClean="0"/>
              <a:t>Note Well, Note Takers, Jabber scribe</a:t>
            </a:r>
          </a:p>
          <a:p>
            <a:pPr marL="857250" lvl="1" indent="-457200">
              <a:buFont typeface="Arial" pitchFamily="34" charset="0"/>
              <a:buChar char="•"/>
            </a:pPr>
            <a:r>
              <a:rPr lang="en-US" dirty="0" smtClean="0"/>
              <a:t>Agenda bash</a:t>
            </a:r>
          </a:p>
          <a:p>
            <a:pPr marL="857250" lvl="1" indent="-457200">
              <a:buFont typeface="Arial" pitchFamily="34" charset="0"/>
              <a:buChar char="•"/>
            </a:pPr>
            <a:r>
              <a:rPr lang="en-US" dirty="0" smtClean="0"/>
              <a:t>Document Status</a:t>
            </a:r>
          </a:p>
          <a:p>
            <a:pPr marL="457200" indent="-457200">
              <a:buFont typeface="Arial" pitchFamily="34" charset="0"/>
              <a:buChar char="•"/>
            </a:pPr>
            <a:r>
              <a:rPr lang="en-US" dirty="0" smtClean="0"/>
              <a:t>11:30 – 11:45 AM Charter </a:t>
            </a:r>
            <a:r>
              <a:rPr lang="en-US" dirty="0"/>
              <a:t>discussion (15 minutes) </a:t>
            </a:r>
          </a:p>
          <a:p>
            <a:pPr marL="457200" indent="-457200">
              <a:buFont typeface="Arial" pitchFamily="34" charset="0"/>
              <a:buChar char="•"/>
            </a:pPr>
            <a:r>
              <a:rPr lang="en-US" dirty="0" smtClean="0"/>
              <a:t>Draft/work discussion (75 minutes)</a:t>
            </a:r>
          </a:p>
          <a:p>
            <a:pPr marL="857250" lvl="1" indent="-457200">
              <a:buFont typeface="Arial" pitchFamily="34" charset="0"/>
              <a:buChar char="•"/>
            </a:pPr>
            <a:r>
              <a:rPr lang="en-US" dirty="0"/>
              <a:t>11:45 - 11:55 AM RADIUS Protocol Extensions, Alan </a:t>
            </a:r>
            <a:r>
              <a:rPr lang="en-US" dirty="0" err="1"/>
              <a:t>DeKok</a:t>
            </a:r>
            <a:r>
              <a:rPr lang="en-US" dirty="0"/>
              <a:t> (10 minutes</a:t>
            </a:r>
            <a:r>
              <a:rPr lang="en-US" dirty="0" smtClean="0"/>
              <a:t>)</a:t>
            </a:r>
            <a:endParaRPr lang="en-US" dirty="0"/>
          </a:p>
          <a:p>
            <a:pPr marL="1257300" lvl="2" indent="-457200">
              <a:buFont typeface="Arial" pitchFamily="34" charset="0"/>
              <a:buChar char="•"/>
            </a:pPr>
            <a:r>
              <a:rPr lang="en-US" dirty="0"/>
              <a:t>http://</a:t>
            </a:r>
            <a:r>
              <a:rPr lang="en-US" dirty="0" err="1"/>
              <a:t>tools.ietf.org</a:t>
            </a:r>
            <a:r>
              <a:rPr lang="en-US" dirty="0"/>
              <a:t>/html/draft-</a:t>
            </a:r>
            <a:r>
              <a:rPr lang="en-US" dirty="0" err="1"/>
              <a:t>ietf</a:t>
            </a:r>
            <a:r>
              <a:rPr lang="en-US" dirty="0"/>
              <a:t>-</a:t>
            </a:r>
            <a:r>
              <a:rPr lang="en-US" dirty="0" err="1"/>
              <a:t>radext</a:t>
            </a:r>
            <a:r>
              <a:rPr lang="en-US" dirty="0"/>
              <a:t>-radius-</a:t>
            </a:r>
            <a:r>
              <a:rPr lang="en-US" dirty="0" smtClean="0"/>
              <a:t>extensions</a:t>
            </a:r>
            <a:endParaRPr lang="en-US" dirty="0"/>
          </a:p>
          <a:p>
            <a:pPr marL="857250" lvl="1" indent="-457200">
              <a:buFont typeface="Arial" pitchFamily="34" charset="0"/>
              <a:buChar char="•"/>
            </a:pPr>
            <a:r>
              <a:rPr lang="en-US" dirty="0"/>
              <a:t>11:55AM-12:05 PM CoA </a:t>
            </a:r>
            <a:r>
              <a:rPr lang="en-US" dirty="0" err="1"/>
              <a:t>Proxying</a:t>
            </a:r>
            <a:r>
              <a:rPr lang="en-US" dirty="0"/>
              <a:t>, Alan </a:t>
            </a:r>
            <a:r>
              <a:rPr lang="en-US" dirty="0" err="1"/>
              <a:t>DeKok</a:t>
            </a:r>
            <a:r>
              <a:rPr lang="en-US" dirty="0"/>
              <a:t> (10 minutes</a:t>
            </a:r>
            <a:r>
              <a:rPr lang="en-US" dirty="0" smtClean="0"/>
              <a:t>)</a:t>
            </a:r>
            <a:endParaRPr lang="en-US" dirty="0"/>
          </a:p>
          <a:p>
            <a:pPr marL="857250" lvl="1" indent="-457200">
              <a:buFont typeface="Arial" pitchFamily="34" charset="0"/>
              <a:buChar char="•"/>
            </a:pPr>
            <a:r>
              <a:rPr lang="en-US" dirty="0"/>
              <a:t>12:05 - 12:15 PM DTLS as a Transport Layer for RADIUS, Alan </a:t>
            </a:r>
            <a:r>
              <a:rPr lang="en-US" dirty="0" err="1"/>
              <a:t>DeKok</a:t>
            </a:r>
            <a:r>
              <a:rPr lang="en-US" dirty="0"/>
              <a:t> (10 minutes)</a:t>
            </a:r>
          </a:p>
          <a:p>
            <a:pPr marL="1257300" lvl="2" indent="-457200">
              <a:buFont typeface="Arial" pitchFamily="34" charset="0"/>
              <a:buChar char="•"/>
            </a:pPr>
            <a:r>
              <a:rPr lang="en-US" dirty="0"/>
              <a:t>http://</a:t>
            </a:r>
            <a:r>
              <a:rPr lang="en-US" dirty="0" err="1"/>
              <a:t>tools.ietf.org</a:t>
            </a:r>
            <a:r>
              <a:rPr lang="en-US" dirty="0"/>
              <a:t>/id/draft-</a:t>
            </a:r>
            <a:r>
              <a:rPr lang="en-US" dirty="0" err="1"/>
              <a:t>ietf</a:t>
            </a:r>
            <a:r>
              <a:rPr lang="en-US" dirty="0"/>
              <a:t>-</a:t>
            </a:r>
            <a:r>
              <a:rPr lang="en-US" dirty="0" err="1"/>
              <a:t>radext-dtls</a:t>
            </a:r>
            <a:endParaRPr lang="en-US" dirty="0" smtClean="0"/>
          </a:p>
          <a:p>
            <a:pPr marL="857250" lvl="1" indent="-457200">
              <a:buFont typeface="Arial" pitchFamily="34" charset="0"/>
              <a:buChar char="•"/>
            </a:pPr>
            <a:endParaRPr lang="en-US" dirty="0" smtClean="0"/>
          </a:p>
          <a:p>
            <a:pPr marL="0" indent="0"/>
            <a:endParaRPr lang="en-US" dirty="0"/>
          </a:p>
          <a:p>
            <a:pPr marL="457200" indent="-457200">
              <a:buFont typeface="Arial" pitchFamily="34" charset="0"/>
              <a:buChar char="•"/>
            </a:pPr>
            <a:endParaRPr lang="en-US" dirty="0" smtClean="0"/>
          </a:p>
          <a:p>
            <a:pPr marL="800100" lvl="2" indent="0"/>
            <a:endParaRPr lang="en-US" dirty="0"/>
          </a:p>
        </p:txBody>
      </p:sp>
    </p:spTree>
    <p:extLst>
      <p:ext uri="{BB962C8B-B14F-4D97-AF65-F5344CB8AC3E}">
        <p14:creationId xmlns:p14="http://schemas.microsoft.com/office/powerpoint/2010/main" val="10527280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(2 of 2)</a:t>
            </a:r>
            <a:endParaRPr lang="en-US" dirty="0"/>
          </a:p>
        </p:txBody>
      </p:sp>
      <p:sp>
        <p:nvSpPr>
          <p:cNvPr id="3" name="Content Placeholder 2"/>
          <p:cNvSpPr>
            <a:spLocks noGrp="1"/>
          </p:cNvSpPr>
          <p:nvPr>
            <p:ph idx="1"/>
          </p:nvPr>
        </p:nvSpPr>
        <p:spPr>
          <a:xfrm>
            <a:off x="457200" y="1719263"/>
            <a:ext cx="8228013" cy="4986337"/>
          </a:xfrm>
        </p:spPr>
        <p:txBody>
          <a:bodyPr>
            <a:normAutofit fontScale="92500" lnSpcReduction="20000"/>
          </a:bodyPr>
          <a:lstStyle/>
          <a:p>
            <a:pPr marL="457200" indent="-457200">
              <a:buFont typeface="Arial" pitchFamily="34" charset="0"/>
              <a:buChar char="•"/>
            </a:pPr>
            <a:r>
              <a:rPr lang="en-US" sz="2400" dirty="0" smtClean="0"/>
              <a:t>Draft discussions (cont.)</a:t>
            </a:r>
          </a:p>
          <a:p>
            <a:pPr marL="857250" lvl="1" indent="-457200">
              <a:buFont typeface="Arial" pitchFamily="34" charset="0"/>
              <a:buChar char="•"/>
            </a:pPr>
            <a:r>
              <a:rPr lang="en-US" sz="2000" dirty="0"/>
              <a:t>12:15 - 12:30PM RADIUS traffic accounting work, Stefan Winter (15 minutes)</a:t>
            </a:r>
          </a:p>
          <a:p>
            <a:pPr marL="1257300" lvl="2" indent="-457200">
              <a:buFont typeface="Arial" pitchFamily="34" charset="0"/>
              <a:buChar char="•"/>
            </a:pPr>
            <a:r>
              <a:rPr lang="en-US" sz="1700" dirty="0"/>
              <a:t>http://</a:t>
            </a:r>
            <a:r>
              <a:rPr lang="en-US" sz="1700" dirty="0" err="1"/>
              <a:t>tools.ietf.org</a:t>
            </a:r>
            <a:r>
              <a:rPr lang="en-US" sz="1700" dirty="0"/>
              <a:t>/id/draft-winter-</a:t>
            </a:r>
            <a:r>
              <a:rPr lang="en-US" sz="1700" dirty="0" err="1"/>
              <a:t>radext</a:t>
            </a:r>
            <a:r>
              <a:rPr lang="en-US" sz="1700" dirty="0"/>
              <a:t>-</a:t>
            </a:r>
            <a:r>
              <a:rPr lang="en-US" sz="1700" dirty="0" err="1"/>
              <a:t>fancyaccounting</a:t>
            </a:r>
            <a:r>
              <a:rPr lang="en-US" sz="1700" dirty="0"/>
              <a:t> </a:t>
            </a:r>
          </a:p>
          <a:p>
            <a:pPr marL="1257300" lvl="2" indent="-457200">
              <a:buFont typeface="Arial" pitchFamily="34" charset="0"/>
              <a:buChar char="•"/>
            </a:pPr>
            <a:r>
              <a:rPr lang="en-US" sz="1700" dirty="0"/>
              <a:t>http://</a:t>
            </a:r>
            <a:r>
              <a:rPr lang="en-US" sz="1700" dirty="0" err="1"/>
              <a:t>tools.ietf.org</a:t>
            </a:r>
            <a:r>
              <a:rPr lang="en-US" sz="1700" dirty="0"/>
              <a:t>/html/draft-</a:t>
            </a:r>
            <a:r>
              <a:rPr lang="en-US" sz="1700" dirty="0" err="1"/>
              <a:t>yeh</a:t>
            </a:r>
            <a:r>
              <a:rPr lang="en-US" sz="1700" dirty="0"/>
              <a:t>-</a:t>
            </a:r>
            <a:r>
              <a:rPr lang="en-US" sz="1700" dirty="0" err="1"/>
              <a:t>radext</a:t>
            </a:r>
            <a:r>
              <a:rPr lang="en-US" sz="1700" dirty="0"/>
              <a:t>-</a:t>
            </a:r>
            <a:r>
              <a:rPr lang="en-US" sz="1700" dirty="0" err="1"/>
              <a:t>ext</a:t>
            </a:r>
            <a:r>
              <a:rPr lang="en-US" sz="1700" dirty="0"/>
              <a:t>-traffic-statistics</a:t>
            </a:r>
          </a:p>
          <a:p>
            <a:pPr marL="857250" lvl="1" indent="-457200">
              <a:buFont typeface="Arial" pitchFamily="34" charset="0"/>
              <a:buChar char="•"/>
            </a:pPr>
            <a:r>
              <a:rPr lang="en-US" sz="2000" dirty="0" smtClean="0"/>
              <a:t>12</a:t>
            </a:r>
            <a:r>
              <a:rPr lang="en-US" sz="2000" dirty="0"/>
              <a:t>:30 - 12:45PM RADIUS dynamic discovery, Stefan Winter (15 minutes)</a:t>
            </a:r>
          </a:p>
          <a:p>
            <a:pPr marL="1257300" lvl="2" indent="-457200">
              <a:buFont typeface="Arial" pitchFamily="34" charset="0"/>
              <a:buChar char="•"/>
            </a:pPr>
            <a:r>
              <a:rPr lang="en-US" sz="1700" dirty="0"/>
              <a:t>http://</a:t>
            </a:r>
            <a:r>
              <a:rPr lang="en-US" sz="1700" dirty="0" err="1"/>
              <a:t>tools.ietf.org</a:t>
            </a:r>
            <a:r>
              <a:rPr lang="en-US" sz="1700" dirty="0"/>
              <a:t>/html/draft-</a:t>
            </a:r>
            <a:r>
              <a:rPr lang="en-US" sz="1700" dirty="0" err="1"/>
              <a:t>ietf</a:t>
            </a:r>
            <a:r>
              <a:rPr lang="en-US" sz="1700" dirty="0"/>
              <a:t>-</a:t>
            </a:r>
            <a:r>
              <a:rPr lang="en-US" sz="1700" dirty="0" err="1"/>
              <a:t>radext</a:t>
            </a:r>
            <a:r>
              <a:rPr lang="en-US" sz="1700" dirty="0"/>
              <a:t>-dynamic-</a:t>
            </a:r>
            <a:r>
              <a:rPr lang="en-US" sz="1700" dirty="0" smtClean="0"/>
              <a:t>discovery</a:t>
            </a:r>
            <a:endParaRPr lang="en-US" sz="2000" dirty="0"/>
          </a:p>
          <a:p>
            <a:pPr marL="857250" lvl="1" indent="-457200">
              <a:buFont typeface="Arial" pitchFamily="34" charset="0"/>
              <a:buChar char="•"/>
            </a:pPr>
            <a:r>
              <a:rPr lang="en-US" sz="2000" dirty="0"/>
              <a:t>12:45 - 1:00PM Support of fragmentation of RADIUS packets, Diego Lopez (15 minutes)</a:t>
            </a:r>
          </a:p>
          <a:p>
            <a:pPr marL="1257300" lvl="2" indent="-457200">
              <a:buFont typeface="Arial" pitchFamily="34" charset="0"/>
              <a:buChar char="•"/>
            </a:pPr>
            <a:r>
              <a:rPr lang="en-US" sz="1700" dirty="0"/>
              <a:t>http://</a:t>
            </a:r>
            <a:r>
              <a:rPr lang="en-US" sz="1700" dirty="0" err="1"/>
              <a:t>tools.ietf.org</a:t>
            </a:r>
            <a:r>
              <a:rPr lang="en-US" sz="1700" dirty="0"/>
              <a:t>/html/draft-</a:t>
            </a:r>
            <a:r>
              <a:rPr lang="en-US" sz="1700" dirty="0" err="1"/>
              <a:t>perez</a:t>
            </a:r>
            <a:r>
              <a:rPr lang="en-US" sz="1700" dirty="0"/>
              <a:t>-</a:t>
            </a:r>
            <a:r>
              <a:rPr lang="en-US" sz="1700" dirty="0" err="1"/>
              <a:t>radext</a:t>
            </a:r>
            <a:r>
              <a:rPr lang="en-US" sz="1700" dirty="0"/>
              <a:t>-radius-</a:t>
            </a:r>
            <a:r>
              <a:rPr lang="en-US" sz="1700" dirty="0" smtClean="0"/>
              <a:t>fragmentation</a:t>
            </a:r>
            <a:endParaRPr lang="en-US" sz="2000" dirty="0"/>
          </a:p>
          <a:p>
            <a:pPr marL="857250" lvl="1" indent="-457200">
              <a:buFont typeface="Arial" pitchFamily="34" charset="0"/>
              <a:buChar char="•"/>
            </a:pPr>
            <a:r>
              <a:rPr lang="en-US" sz="2000" dirty="0"/>
              <a:t>1:00  - 1:15 PM RADIUS Attributes for IEEE 802 Networks, Bernard </a:t>
            </a:r>
            <a:r>
              <a:rPr lang="en-US" sz="2000" dirty="0" err="1"/>
              <a:t>Aboba</a:t>
            </a:r>
            <a:r>
              <a:rPr lang="en-US" sz="2000" dirty="0"/>
              <a:t> (15 minutes</a:t>
            </a:r>
            <a:r>
              <a:rPr lang="en-US" sz="2000" dirty="0" smtClean="0"/>
              <a:t>)</a:t>
            </a:r>
            <a:endParaRPr lang="en-US" sz="2000" dirty="0"/>
          </a:p>
          <a:p>
            <a:pPr marL="1257300" lvl="2" indent="-457200">
              <a:buFont typeface="Arial" pitchFamily="34" charset="0"/>
              <a:buChar char="•"/>
            </a:pPr>
            <a:r>
              <a:rPr lang="en-US" sz="1700" dirty="0"/>
              <a:t>http://</a:t>
            </a:r>
            <a:r>
              <a:rPr lang="en-US" sz="1700" dirty="0" err="1"/>
              <a:t>tools.ietf.org</a:t>
            </a:r>
            <a:r>
              <a:rPr lang="en-US" sz="1700" dirty="0"/>
              <a:t>/id/draft-</a:t>
            </a:r>
            <a:r>
              <a:rPr lang="en-US" sz="1700" dirty="0" err="1"/>
              <a:t>aboba</a:t>
            </a:r>
            <a:r>
              <a:rPr lang="en-US" sz="1700" dirty="0"/>
              <a:t>-</a:t>
            </a:r>
            <a:r>
              <a:rPr lang="en-US" sz="1700" dirty="0" err="1"/>
              <a:t>radext-</a:t>
            </a:r>
            <a:r>
              <a:rPr lang="en-US" sz="1700" dirty="0" err="1" smtClean="0"/>
              <a:t>wlan</a:t>
            </a:r>
            <a:endParaRPr lang="en-US" sz="2000" dirty="0"/>
          </a:p>
          <a:p>
            <a:pPr marL="457200" indent="-457200">
              <a:buFont typeface="Arial" pitchFamily="34" charset="0"/>
              <a:buChar char="•"/>
            </a:pPr>
            <a:r>
              <a:rPr lang="en-US" sz="2400" dirty="0"/>
              <a:t>Wrap-up (15 minutes</a:t>
            </a:r>
            <a:r>
              <a:rPr lang="en-US" sz="2400" dirty="0" smtClean="0"/>
              <a:t>)</a:t>
            </a:r>
            <a:endParaRPr lang="en-US" sz="2000" dirty="0"/>
          </a:p>
          <a:p>
            <a:pPr marL="857250" lvl="1" indent="-457200">
              <a:buFont typeface="Arial" pitchFamily="34" charset="0"/>
              <a:buChar char="•"/>
            </a:pPr>
            <a:r>
              <a:rPr lang="en-US" sz="2000" dirty="0"/>
              <a:t>1:15 -  1:30 PM Next Steps: WG Chairs &amp; ADs (15 minutes) </a:t>
            </a:r>
          </a:p>
          <a:p>
            <a:pPr marL="1257300" lvl="2" indent="-457200">
              <a:buFont typeface="Arial" pitchFamily="34" charset="0"/>
              <a:buChar char="•"/>
            </a:pPr>
            <a:r>
              <a:rPr lang="en-US" sz="1700" dirty="0"/>
              <a:t>WG Goals/Milestones status, next steps </a:t>
            </a:r>
          </a:p>
          <a:p>
            <a:pPr marL="800100" lvl="2" indent="0"/>
            <a:endParaRPr lang="en-US" dirty="0"/>
          </a:p>
        </p:txBody>
      </p:sp>
    </p:spTree>
    <p:extLst>
      <p:ext uri="{BB962C8B-B14F-4D97-AF65-F5344CB8AC3E}">
        <p14:creationId xmlns:p14="http://schemas.microsoft.com/office/powerpoint/2010/main" val="2690206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060048993"/>
              </p:ext>
            </p:extLst>
          </p:nvPr>
        </p:nvGraphicFramePr>
        <p:xfrm>
          <a:off x="228600" y="1706445"/>
          <a:ext cx="8686800" cy="3963097"/>
        </p:xfrm>
        <a:graphic>
          <a:graphicData uri="http://schemas.openxmlformats.org/drawingml/2006/table">
            <a:tbl>
              <a:tblPr firstRow="1" bandRow="1">
                <a:tableStyleId>{93296810-A885-4BE3-A3E7-6D5BEEA58F35}</a:tableStyleId>
              </a:tblPr>
              <a:tblGrid>
                <a:gridCol w="2986415"/>
                <a:gridCol w="864489"/>
                <a:gridCol w="3185509"/>
                <a:gridCol w="1650387"/>
              </a:tblGrid>
              <a:tr h="304866">
                <a:tc>
                  <a:txBody>
                    <a:bodyPr/>
                    <a:lstStyle/>
                    <a:p>
                      <a:r>
                        <a:rPr lang="en-US" sz="1400" dirty="0" smtClean="0"/>
                        <a:t>Document</a:t>
                      </a:r>
                      <a:endParaRPr lang="en-US" sz="1400" dirty="0"/>
                    </a:p>
                  </a:txBody>
                  <a:tcPr marL="91447" marR="91447" marT="45730" marB="45730"/>
                </a:tc>
                <a:tc>
                  <a:txBody>
                    <a:bodyPr/>
                    <a:lstStyle/>
                    <a:p>
                      <a:r>
                        <a:rPr lang="en-US" sz="1400" dirty="0" smtClean="0"/>
                        <a:t>Editor</a:t>
                      </a:r>
                      <a:endParaRPr lang="en-US" sz="1400" dirty="0"/>
                    </a:p>
                  </a:txBody>
                  <a:tcPr marL="91447" marR="91447" marT="45730" marB="45730"/>
                </a:tc>
                <a:tc>
                  <a:txBody>
                    <a:bodyPr/>
                    <a:lstStyle/>
                    <a:p>
                      <a:r>
                        <a:rPr lang="en-US" sz="1400" dirty="0" smtClean="0"/>
                        <a:t>Status</a:t>
                      </a:r>
                      <a:endParaRPr lang="en-US" sz="1400" dirty="0"/>
                    </a:p>
                  </a:txBody>
                  <a:tcPr marL="91447" marR="91447" marT="45730" marB="45730"/>
                </a:tc>
                <a:tc>
                  <a:txBody>
                    <a:bodyPr/>
                    <a:lstStyle/>
                    <a:p>
                      <a:r>
                        <a:rPr lang="en-US" sz="1400" dirty="0" smtClean="0"/>
                        <a:t>Next Step(s)</a:t>
                      </a:r>
                      <a:endParaRPr lang="en-US" sz="1400" dirty="0"/>
                    </a:p>
                  </a:txBody>
                  <a:tcPr marL="91447" marR="91447" marT="45730" marB="45730"/>
                </a:tc>
              </a:tr>
              <a:tr h="274378">
                <a:tc gridSpan="4">
                  <a:txBody>
                    <a:bodyPr/>
                    <a:lstStyle/>
                    <a:p>
                      <a:r>
                        <a:rPr lang="en-US" sz="1200" b="1" i="1" dirty="0" smtClean="0"/>
                        <a:t>RFC Published</a:t>
                      </a:r>
                      <a:r>
                        <a:rPr lang="en-US" sz="1200" b="1" i="1" baseline="0" dirty="0" smtClean="0"/>
                        <a:t> </a:t>
                      </a:r>
                      <a:endParaRPr lang="en-US" sz="1200" b="1" i="1" dirty="0"/>
                    </a:p>
                  </a:txBody>
                  <a:tcPr marL="91447" marR="91447" marT="45730" marB="45730">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58956">
                <a:tc>
                  <a:txBody>
                    <a:bodyPr/>
                    <a:lstStyle/>
                    <a:p>
                      <a:r>
                        <a:rPr lang="en-US" sz="1200" dirty="0" smtClean="0"/>
                        <a:t>RADIUS over TCP</a:t>
                      </a:r>
                    </a:p>
                    <a:p>
                      <a:r>
                        <a:rPr lang="en-US" sz="800" dirty="0" smtClean="0"/>
                        <a:t>(draft-ietf-radext-tcp-transport-09)</a:t>
                      </a:r>
                      <a:endParaRPr lang="en-US" sz="800" dirty="0"/>
                    </a:p>
                  </a:txBody>
                  <a:tcPr marL="91447" marR="91447" marT="45730" marB="45730"/>
                </a:tc>
                <a:tc>
                  <a:txBody>
                    <a:bodyPr/>
                    <a:lstStyle/>
                    <a:p>
                      <a:r>
                        <a:rPr lang="en-US" sz="1200" dirty="0" smtClean="0"/>
                        <a:t>A.</a:t>
                      </a:r>
                      <a:r>
                        <a:rPr lang="en-US" sz="1200" baseline="0" dirty="0" smtClean="0"/>
                        <a:t> DeKok</a:t>
                      </a:r>
                      <a:r>
                        <a:rPr lang="en-US" sz="1200" dirty="0" smtClean="0"/>
                        <a:t> </a:t>
                      </a:r>
                      <a:endParaRPr lang="en-US" sz="1200" dirty="0"/>
                    </a:p>
                  </a:txBody>
                  <a:tcPr marL="91447" marR="91447" marT="45730" marB="45730"/>
                </a:tc>
                <a:tc>
                  <a:txBody>
                    <a:bodyPr/>
                    <a:lstStyle/>
                    <a:p>
                      <a:pPr>
                        <a:buFont typeface="Arial" pitchFamily="34" charset="0"/>
                        <a:buChar char="•"/>
                      </a:pPr>
                      <a:r>
                        <a:rPr lang="en-US" sz="1200" dirty="0" smtClean="0">
                          <a:solidFill>
                            <a:srgbClr val="FF0000"/>
                          </a:solidFill>
                        </a:rPr>
                        <a:t>RFC6613</a:t>
                      </a:r>
                      <a:r>
                        <a:rPr lang="en-US" sz="1200" baseline="0" dirty="0" smtClean="0">
                          <a:solidFill>
                            <a:srgbClr val="FF0000"/>
                          </a:solidFill>
                        </a:rPr>
                        <a:t> published 2012-05-29</a:t>
                      </a:r>
                      <a:endParaRPr lang="en-US" sz="1200" dirty="0">
                        <a:solidFill>
                          <a:srgbClr val="FF0000"/>
                        </a:solidFill>
                      </a:endParaRPr>
                    </a:p>
                  </a:txBody>
                  <a:tcPr marL="91447" marR="91447" marT="45730" marB="45730"/>
                </a:tc>
                <a:tc>
                  <a:txBody>
                    <a:bodyPr/>
                    <a:lstStyle/>
                    <a:p>
                      <a:pPr>
                        <a:buFont typeface="Arial" pitchFamily="34" charset="0"/>
                        <a:buChar char="•"/>
                      </a:pPr>
                      <a:endParaRPr lang="en-US" sz="1200" baseline="0" dirty="0" smtClean="0">
                        <a:solidFill>
                          <a:schemeClr val="tx1"/>
                        </a:solidFill>
                      </a:endParaRPr>
                    </a:p>
                  </a:txBody>
                  <a:tcPr marL="91447" marR="91447" marT="45730" marB="45730"/>
                </a:tc>
              </a:tr>
              <a:tr h="258956">
                <a:tc>
                  <a:txBody>
                    <a:bodyPr/>
                    <a:lstStyle/>
                    <a:p>
                      <a:r>
                        <a:rPr lang="en-US" sz="1200" i="0" dirty="0" smtClean="0"/>
                        <a:t>TLS</a:t>
                      </a:r>
                      <a:r>
                        <a:rPr lang="en-US" sz="1200" i="0" baseline="0" dirty="0" smtClean="0"/>
                        <a:t> encryption for RADIUS</a:t>
                      </a:r>
                    </a:p>
                    <a:p>
                      <a:r>
                        <a:rPr lang="en-US" sz="800" i="0" baseline="0" dirty="0" smtClean="0"/>
                        <a:t>(draft-ietf-radext-radsec-12)</a:t>
                      </a:r>
                      <a:endParaRPr lang="en-US" sz="800" i="0" dirty="0"/>
                    </a:p>
                  </a:txBody>
                  <a:tcPr marL="91447" marR="91447" marT="45730" marB="45730"/>
                </a:tc>
                <a:tc>
                  <a:txBody>
                    <a:bodyPr/>
                    <a:lstStyle/>
                    <a:p>
                      <a:r>
                        <a:rPr lang="en-US" sz="1200" i="0" dirty="0" smtClean="0"/>
                        <a:t>S. Winter</a:t>
                      </a:r>
                      <a:endParaRPr lang="en-US" sz="1200" i="0" dirty="0"/>
                    </a:p>
                  </a:txBody>
                  <a:tcPr marL="91447" marR="91447" marT="45730" marB="45730"/>
                </a:tc>
                <a:tc>
                  <a:txBody>
                    <a:bodyPr/>
                    <a:lstStyle/>
                    <a:p>
                      <a:pPr>
                        <a:buFont typeface="Arial" pitchFamily="34" charset="0"/>
                        <a:buChar char="•"/>
                      </a:pPr>
                      <a:r>
                        <a:rPr lang="en-US" sz="1200" dirty="0" smtClean="0">
                          <a:solidFill>
                            <a:srgbClr val="FF0000"/>
                          </a:solidFill>
                        </a:rPr>
                        <a:t>RFC6614</a:t>
                      </a:r>
                      <a:r>
                        <a:rPr lang="en-US" sz="1200" baseline="0" dirty="0" smtClean="0">
                          <a:solidFill>
                            <a:srgbClr val="FF0000"/>
                          </a:solidFill>
                        </a:rPr>
                        <a:t> published 2012-05-29</a:t>
                      </a:r>
                      <a:endParaRPr lang="en-US" sz="1200" dirty="0">
                        <a:solidFill>
                          <a:srgbClr val="FF0000"/>
                        </a:solidFill>
                      </a:endParaRPr>
                    </a:p>
                  </a:txBody>
                  <a:tcPr marL="91447" marR="91447" marT="45730" marB="45730"/>
                </a:tc>
                <a:tc>
                  <a:txBody>
                    <a:bodyPr/>
                    <a:lstStyle/>
                    <a:p>
                      <a:endParaRPr lang="en-US" dirty="0"/>
                    </a:p>
                  </a:txBody>
                  <a:tcPr marL="91447" marR="91447" marT="45730" marB="45730"/>
                </a:tc>
              </a:tr>
              <a:tr h="274365">
                <a:tc gridSpan="4">
                  <a:txBody>
                    <a:bodyPr/>
                    <a:lstStyle/>
                    <a:p>
                      <a:r>
                        <a:rPr lang="en-US" sz="1200" b="1" i="1" dirty="0" smtClean="0"/>
                        <a:t>In RFC</a:t>
                      </a:r>
                      <a:r>
                        <a:rPr lang="en-US" sz="1200" b="1" i="1" baseline="0" dirty="0" smtClean="0"/>
                        <a:t> Editor Queue</a:t>
                      </a:r>
                      <a:endParaRPr lang="en-US" sz="1200" b="1" i="1" dirty="0"/>
                    </a:p>
                  </a:txBody>
                  <a:tcPr marL="91447" marR="91447" marT="45730" marB="45730">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dirty="0"/>
                    </a:p>
                  </a:txBody>
                  <a:tcPr/>
                </a:tc>
              </a:tr>
              <a:tr h="396051">
                <a:tc>
                  <a:txBody>
                    <a:bodyPr/>
                    <a:lstStyle/>
                    <a:p>
                      <a:r>
                        <a:rPr lang="en-US" sz="1200" dirty="0" smtClean="0"/>
                        <a:t>None </a:t>
                      </a:r>
                      <a:endParaRPr lang="en-US" sz="800" dirty="0"/>
                    </a:p>
                  </a:txBody>
                  <a:tcPr marL="91447" marR="91447" marT="45730" marB="45730"/>
                </a:tc>
                <a:tc>
                  <a:txBody>
                    <a:bodyPr/>
                    <a:lstStyle/>
                    <a:p>
                      <a:endParaRPr lang="en-US" sz="1200" dirty="0"/>
                    </a:p>
                  </a:txBody>
                  <a:tcPr marL="91447" marR="91447" marT="45730" marB="45730"/>
                </a:tc>
                <a:tc>
                  <a:txBody>
                    <a:bodyPr/>
                    <a:lstStyle/>
                    <a:p>
                      <a:pPr>
                        <a:buFont typeface="Arial" pitchFamily="34" charset="0"/>
                        <a:buChar char="•"/>
                      </a:pPr>
                      <a:endParaRPr lang="en-US" sz="1200" dirty="0">
                        <a:solidFill>
                          <a:srgbClr val="FF0000"/>
                        </a:solidFill>
                      </a:endParaRPr>
                    </a:p>
                  </a:txBody>
                  <a:tcPr marL="91447" marR="91447" marT="45730" marB="45730"/>
                </a:tc>
                <a:tc>
                  <a:txBody>
                    <a:bodyPr/>
                    <a:lstStyle/>
                    <a:p>
                      <a:pPr>
                        <a:buFont typeface="Arial" pitchFamily="34" charset="0"/>
                        <a:buChar char="•"/>
                      </a:pPr>
                      <a:endParaRPr lang="en-US" sz="1200" baseline="0" dirty="0" smtClean="0">
                        <a:solidFill>
                          <a:schemeClr val="tx1"/>
                        </a:solidFill>
                      </a:endParaRPr>
                    </a:p>
                  </a:txBody>
                  <a:tcPr marL="91447" marR="91447" marT="45730" marB="45730"/>
                </a:tc>
              </a:tr>
              <a:tr h="274743">
                <a:tc gridSpan="4">
                  <a:txBody>
                    <a:bodyPr/>
                    <a:lstStyle/>
                    <a:p>
                      <a:r>
                        <a:rPr lang="en-US" sz="1200" b="1" i="1" dirty="0" smtClean="0">
                          <a:solidFill>
                            <a:schemeClr val="tx1"/>
                          </a:solidFill>
                        </a:rPr>
                        <a:t>In</a:t>
                      </a:r>
                      <a:r>
                        <a:rPr lang="en-US" sz="1200" b="1" i="1" baseline="0" dirty="0" smtClean="0">
                          <a:solidFill>
                            <a:schemeClr val="tx1"/>
                          </a:solidFill>
                        </a:rPr>
                        <a:t> IETF Last Call</a:t>
                      </a:r>
                      <a:endParaRPr lang="en-US" sz="1200" b="1" i="1" dirty="0">
                        <a:solidFill>
                          <a:schemeClr val="tx1"/>
                        </a:solidFill>
                      </a:endParaRPr>
                    </a:p>
                  </a:txBody>
                  <a:tcPr marL="91447" marR="91447" marT="45730" marB="45730">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r>
                        <a:rPr lang="en-US" sz="1000" dirty="0" smtClean="0"/>
                        <a:t>None since IETF 82</a:t>
                      </a:r>
                      <a:endParaRPr lang="en-US" sz="1000" dirty="0"/>
                    </a:p>
                  </a:txBody>
                  <a:tcPr marL="91447" marR="91447" marT="45730" marB="45730">
                    <a:solidFill>
                      <a:srgbClr val="E9E9F3"/>
                    </a:solidFill>
                  </a:tcPr>
                </a:tc>
                <a:tc>
                  <a:txBody>
                    <a:bodyPr/>
                    <a:lstStyle/>
                    <a:p>
                      <a:endParaRPr lang="en-US" sz="1000" dirty="0"/>
                    </a:p>
                  </a:txBody>
                  <a:tcPr marL="91447" marR="91447" marT="45730" marB="45730">
                    <a:solidFill>
                      <a:srgbClr val="E9E9F3"/>
                    </a:solidFill>
                  </a:tcPr>
                </a:tc>
                <a:tc>
                  <a:txBody>
                    <a:bodyPr/>
                    <a:lstStyle/>
                    <a:p>
                      <a:endParaRPr lang="en-US" sz="1000" dirty="0">
                        <a:solidFill>
                          <a:schemeClr val="tx1"/>
                        </a:solidFill>
                      </a:endParaRPr>
                    </a:p>
                  </a:txBody>
                  <a:tcPr marL="91447" marR="91447" marT="45730" marB="45730">
                    <a:solidFill>
                      <a:srgbClr val="E9E9F3"/>
                    </a:solidFill>
                  </a:tcPr>
                </a:tc>
                <a:tc>
                  <a:txBody>
                    <a:bodyPr/>
                    <a:lstStyle/>
                    <a:p>
                      <a:endParaRPr lang="en-US" sz="1000" dirty="0">
                        <a:solidFill>
                          <a:schemeClr val="tx1"/>
                        </a:solidFill>
                      </a:endParaRPr>
                    </a:p>
                  </a:txBody>
                  <a:tcPr marL="91447" marR="91447" marT="45730" marB="45730">
                    <a:solidFill>
                      <a:srgbClr val="E9E9F3"/>
                    </a:solidFill>
                  </a:tcPr>
                </a:tc>
              </a:tr>
              <a:tr h="274378">
                <a:tc gridSpan="4">
                  <a:txBody>
                    <a:bodyPr/>
                    <a:lstStyle/>
                    <a:p>
                      <a:r>
                        <a:rPr lang="en-US" sz="1200" b="1" i="1" dirty="0" smtClean="0">
                          <a:solidFill>
                            <a:schemeClr val="tx1"/>
                          </a:solidFill>
                        </a:rPr>
                        <a:t>WG</a:t>
                      </a:r>
                      <a:r>
                        <a:rPr lang="en-US" sz="1200" b="1" i="1" baseline="0" dirty="0" smtClean="0">
                          <a:solidFill>
                            <a:schemeClr val="tx1"/>
                          </a:solidFill>
                        </a:rPr>
                        <a:t> Consensus: Waiting for </a:t>
                      </a:r>
                      <a:r>
                        <a:rPr lang="en-US" sz="1200" b="1" i="1" baseline="0" dirty="0" err="1" smtClean="0">
                          <a:solidFill>
                            <a:schemeClr val="tx1"/>
                          </a:solidFill>
                        </a:rPr>
                        <a:t>Writeup</a:t>
                      </a:r>
                      <a:r>
                        <a:rPr lang="en-US" sz="1200" b="1" i="1" baseline="0" dirty="0" smtClean="0">
                          <a:solidFill>
                            <a:schemeClr val="tx1"/>
                          </a:solidFill>
                        </a:rPr>
                        <a:t> </a:t>
                      </a:r>
                      <a:endParaRPr lang="en-US" sz="1200" b="1" i="1" dirty="0">
                        <a:solidFill>
                          <a:schemeClr val="tx1"/>
                        </a:solidFill>
                      </a:endParaRPr>
                    </a:p>
                  </a:txBody>
                  <a:tcPr marL="91447" marR="91447" marT="45730" marB="45730">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r>
                        <a:rPr lang="en-US" sz="1200" i="0" dirty="0" smtClean="0"/>
                        <a:t>RADIUS attributes for IPv6 access </a:t>
                      </a:r>
                    </a:p>
                    <a:p>
                      <a:r>
                        <a:rPr lang="en-US" sz="800" i="0" dirty="0" smtClean="0"/>
                        <a:t>(draft-ietf-radext-ipv6-access-</a:t>
                      </a:r>
                      <a:r>
                        <a:rPr lang="en-US" sz="800" i="0" dirty="0" smtClean="0">
                          <a:solidFill>
                            <a:srgbClr val="FF0000"/>
                          </a:solidFill>
                        </a:rPr>
                        <a:t>11</a:t>
                      </a:r>
                      <a:r>
                        <a:rPr lang="en-US" sz="800" i="0" dirty="0" smtClean="0"/>
                        <a:t>)</a:t>
                      </a:r>
                      <a:endParaRPr lang="en-US" sz="800" i="0" dirty="0"/>
                    </a:p>
                  </a:txBody>
                  <a:tcPr marL="91447" marR="91447" marT="45730" marB="45730"/>
                </a:tc>
                <a:tc>
                  <a:txBody>
                    <a:bodyPr/>
                    <a:lstStyle/>
                    <a:p>
                      <a:r>
                        <a:rPr lang="en-US" sz="1200" i="0" dirty="0" smtClean="0"/>
                        <a:t>W. Dec</a:t>
                      </a:r>
                      <a:endParaRPr lang="en-US" sz="1200" i="0" dirty="0"/>
                    </a:p>
                  </a:txBody>
                  <a:tcPr marL="91447" marR="91447" marT="45730" marB="45730"/>
                </a:tc>
                <a:tc>
                  <a:txBody>
                    <a:bodyPr/>
                    <a:lstStyle/>
                    <a:p>
                      <a:pPr>
                        <a:buFont typeface="Arial" pitchFamily="34" charset="0"/>
                        <a:buChar char="•"/>
                      </a:pPr>
                      <a:r>
                        <a:rPr lang="en-US" sz="1200" i="0" dirty="0" smtClean="0">
                          <a:solidFill>
                            <a:srgbClr val="FF0000"/>
                          </a:solidFill>
                        </a:rPr>
                        <a:t>Final rev -11</a:t>
                      </a:r>
                      <a:r>
                        <a:rPr lang="en-US" sz="1200" i="0" baseline="0" dirty="0" smtClean="0">
                          <a:solidFill>
                            <a:srgbClr val="FF0000"/>
                          </a:solidFill>
                        </a:rPr>
                        <a:t> published 2012-08-02</a:t>
                      </a:r>
                      <a:endParaRPr lang="en-US" sz="1200" i="0" dirty="0" smtClean="0">
                        <a:solidFill>
                          <a:srgbClr val="FF0000"/>
                        </a:solidFill>
                      </a:endParaRPr>
                    </a:p>
                  </a:txBody>
                  <a:tcPr marL="91447" marR="91447" marT="45730" marB="45730"/>
                </a:tc>
                <a:tc>
                  <a:txBody>
                    <a:bodyPr/>
                    <a:lstStyle/>
                    <a:p>
                      <a:pPr>
                        <a:buFont typeface="Arial" pitchFamily="34" charset="0"/>
                        <a:buChar char="•"/>
                      </a:pPr>
                      <a:r>
                        <a:rPr lang="en-US" sz="1200" i="0" dirty="0" err="1" smtClean="0">
                          <a:solidFill>
                            <a:srgbClr val="FF0000"/>
                          </a:solidFill>
                        </a:rPr>
                        <a:t>Writeup</a:t>
                      </a:r>
                      <a:endParaRPr lang="en-US" sz="1200" i="0" dirty="0" smtClean="0">
                        <a:solidFill>
                          <a:srgbClr val="FF0000"/>
                        </a:solidFill>
                      </a:endParaRPr>
                    </a:p>
                  </a:txBody>
                  <a:tcPr marL="91447" marR="91447" marT="45730" marB="45730"/>
                </a:tc>
              </a:tr>
              <a:tr h="274378">
                <a:tc gridSpan="4">
                  <a:txBody>
                    <a:bodyPr/>
                    <a:lstStyle/>
                    <a:p>
                      <a:r>
                        <a:rPr lang="en-US" sz="1200" b="1" i="1" dirty="0" smtClean="0">
                          <a:solidFill>
                            <a:schemeClr val="tx1"/>
                          </a:solidFill>
                        </a:rPr>
                        <a:t>In</a:t>
                      </a:r>
                      <a:r>
                        <a:rPr lang="en-US" sz="1200" b="1" i="1" baseline="0" dirty="0" smtClean="0">
                          <a:solidFill>
                            <a:schemeClr val="tx1"/>
                          </a:solidFill>
                        </a:rPr>
                        <a:t> WG Last Call </a:t>
                      </a:r>
                      <a:endParaRPr lang="en-US" sz="1200" b="1" i="1" dirty="0">
                        <a:solidFill>
                          <a:schemeClr val="tx1"/>
                        </a:solidFill>
                      </a:endParaRPr>
                    </a:p>
                  </a:txBody>
                  <a:tcPr marL="91447" marR="91447" marT="45730" marB="45730">
                    <a:solidFill>
                      <a:schemeClr val="bg1">
                        <a:lumMod val="85000"/>
                      </a:schemeClr>
                    </a:solidFill>
                  </a:tcPr>
                </a:tc>
                <a:tc hMerge="1">
                  <a:txBody>
                    <a:bodyPr/>
                    <a:lstStyle/>
                    <a:p>
                      <a:endParaRPr lang="en-US" sz="1200" dirty="0"/>
                    </a:p>
                  </a:txBody>
                  <a:tcPr marL="91447" marR="91447" marT="45723" marB="45723"/>
                </a:tc>
                <a:tc hMerge="1">
                  <a:txBody>
                    <a:bodyPr/>
                    <a:lstStyle/>
                    <a:p>
                      <a:endParaRPr lang="en-US" sz="1200"/>
                    </a:p>
                  </a:txBody>
                  <a:tcPr marL="91447" marR="91447" marT="45723" marB="45723"/>
                </a:tc>
                <a:tc hMerge="1">
                  <a:txBody>
                    <a:bodyPr/>
                    <a:lstStyle/>
                    <a:p>
                      <a:endParaRPr lang="en-US" sz="1200" dirty="0"/>
                    </a:p>
                  </a:txBody>
                  <a:tcPr marL="91447" marR="91447" marT="45723" marB="45723"/>
                </a:tc>
              </a:tr>
              <a:tr h="457298">
                <a:tc>
                  <a:txBody>
                    <a:bodyPr/>
                    <a:lstStyle/>
                    <a:p>
                      <a:r>
                        <a:rPr lang="en-US" sz="1200" dirty="0" smtClean="0"/>
                        <a:t>RADIUS Protocol Extensions</a:t>
                      </a:r>
                    </a:p>
                    <a:p>
                      <a:r>
                        <a:rPr lang="en-US" sz="800" dirty="0" smtClean="0"/>
                        <a:t>(draft-ietf-radext-</a:t>
                      </a:r>
                      <a:r>
                        <a:rPr lang="en-US" sz="800" kern="1200" dirty="0" smtClean="0">
                          <a:solidFill>
                            <a:schemeClr val="dk1"/>
                          </a:solidFill>
                          <a:effectLst/>
                          <a:latin typeface="+mn-lt"/>
                          <a:ea typeface="+mn-ea"/>
                          <a:cs typeface="+mn-cs"/>
                        </a:rPr>
                        <a:t>radius-extensions-</a:t>
                      </a:r>
                      <a:r>
                        <a:rPr lang="en-US" sz="800" kern="1200" dirty="0" smtClean="0">
                          <a:solidFill>
                            <a:srgbClr val="FF0000"/>
                          </a:solidFill>
                          <a:effectLst/>
                          <a:latin typeface="+mn-lt"/>
                          <a:ea typeface="+mn-ea"/>
                          <a:cs typeface="+mn-cs"/>
                        </a:rPr>
                        <a:t>05</a:t>
                      </a:r>
                      <a:r>
                        <a:rPr lang="en-US" sz="800" dirty="0" smtClean="0"/>
                        <a:t>)</a:t>
                      </a:r>
                      <a:endParaRPr lang="en-US" sz="800" i="1" dirty="0"/>
                    </a:p>
                  </a:txBody>
                  <a:tcPr marL="91437" marR="91437"/>
                </a:tc>
                <a:tc>
                  <a:txBody>
                    <a:bodyPr/>
                    <a:lstStyle/>
                    <a:p>
                      <a:r>
                        <a:rPr lang="en-US" sz="1200" dirty="0" smtClean="0"/>
                        <a:t>A. DeKok</a:t>
                      </a:r>
                      <a:endParaRPr lang="en-US" sz="1200" i="1" dirty="0"/>
                    </a:p>
                  </a:txBody>
                  <a:tcPr marL="91437" marR="91437"/>
                </a:tc>
                <a:tc>
                  <a:txBody>
                    <a:bodyPr/>
                    <a:lstStyle/>
                    <a:p>
                      <a:pPr>
                        <a:buFont typeface="Arial" pitchFamily="34" charset="0"/>
                        <a:buChar char="•"/>
                      </a:pPr>
                      <a:r>
                        <a:rPr lang="en-US" sz="1200" baseline="0" dirty="0" smtClean="0">
                          <a:solidFill>
                            <a:srgbClr val="FF0000"/>
                          </a:solidFill>
                        </a:rPr>
                        <a:t>New rev -06 published 2012-06-27</a:t>
                      </a:r>
                    </a:p>
                    <a:p>
                      <a:pPr>
                        <a:buFont typeface="Arial" pitchFamily="34" charset="0"/>
                        <a:buChar char="•"/>
                      </a:pPr>
                      <a:endParaRPr lang="en-US" sz="1200" dirty="0" smtClean="0">
                        <a:solidFill>
                          <a:srgbClr val="FF0000"/>
                        </a:solidFill>
                      </a:endParaRPr>
                    </a:p>
                  </a:txBody>
                  <a:tcPr marL="91437" marR="91437"/>
                </a:tc>
                <a:tc>
                  <a:txBody>
                    <a:bodyPr/>
                    <a:lstStyle/>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solidFill>
                            <a:srgbClr val="FF0000"/>
                          </a:solidFill>
                        </a:rPr>
                        <a:t>Discuss at IETF84</a:t>
                      </a:r>
                    </a:p>
                  </a:txBody>
                  <a:tcPr marL="91437" marR="91437"/>
                </a:tc>
              </a:tr>
            </a:tbl>
          </a:graphicData>
        </a:graphic>
      </p:graphicFrame>
      <p:sp>
        <p:nvSpPr>
          <p:cNvPr id="9275" name="Title 2"/>
          <p:cNvSpPr>
            <a:spLocks noGrp="1"/>
          </p:cNvSpPr>
          <p:nvPr>
            <p:ph type="title"/>
          </p:nvPr>
        </p:nvSpPr>
        <p:spPr/>
        <p:txBody>
          <a:bodyPr/>
          <a:lstStyle/>
          <a:p>
            <a:r>
              <a:rPr lang="en-US" dirty="0" smtClean="0"/>
              <a:t>RADEXT Status (1 of 2) </a:t>
            </a:r>
          </a:p>
        </p:txBody>
      </p:sp>
      <p:sp>
        <p:nvSpPr>
          <p:cNvPr id="5" name="TextBox 4"/>
          <p:cNvSpPr txBox="1"/>
          <p:nvPr/>
        </p:nvSpPr>
        <p:spPr>
          <a:xfrm>
            <a:off x="6485900" y="1371600"/>
            <a:ext cx="2658100" cy="276999"/>
          </a:xfrm>
          <a:prstGeom prst="rect">
            <a:avLst/>
          </a:prstGeom>
          <a:noFill/>
        </p:spPr>
        <p:txBody>
          <a:bodyPr wrap="none" rtlCol="0">
            <a:spAutoFit/>
          </a:bodyPr>
          <a:lstStyle/>
          <a:p>
            <a:r>
              <a:rPr lang="en-US" sz="1200" dirty="0" smtClean="0">
                <a:solidFill>
                  <a:srgbClr val="FF0000"/>
                </a:solidFill>
              </a:rPr>
              <a:t>*Changes since IETF83 noted in red</a:t>
            </a:r>
            <a:endParaRPr lang="en-US" sz="1200" dirty="0">
              <a:solidFill>
                <a:srgbClr val="FF0000"/>
              </a:solidFill>
            </a:endParaRPr>
          </a:p>
        </p:txBody>
      </p:sp>
    </p:spTree>
    <p:extLst>
      <p:ext uri="{BB962C8B-B14F-4D97-AF65-F5344CB8AC3E}">
        <p14:creationId xmlns:p14="http://schemas.microsoft.com/office/powerpoint/2010/main" val="36907414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43694107"/>
              </p:ext>
            </p:extLst>
          </p:nvPr>
        </p:nvGraphicFramePr>
        <p:xfrm>
          <a:off x="304800" y="1828800"/>
          <a:ext cx="8462963" cy="4952999"/>
        </p:xfrm>
        <a:graphic>
          <a:graphicData uri="http://schemas.openxmlformats.org/drawingml/2006/table">
            <a:tbl>
              <a:tblPr firstRow="1" bandRow="1">
                <a:tableStyleId>{93296810-A885-4BE3-A3E7-6D5BEEA58F35}</a:tableStyleId>
              </a:tblPr>
              <a:tblGrid>
                <a:gridCol w="2514506"/>
                <a:gridCol w="990563"/>
                <a:gridCol w="2590703"/>
                <a:gridCol w="2367191"/>
              </a:tblGrid>
              <a:tr h="269430">
                <a:tc>
                  <a:txBody>
                    <a:bodyPr/>
                    <a:lstStyle/>
                    <a:p>
                      <a:r>
                        <a:rPr lang="en-US" sz="1400" dirty="0" smtClean="0"/>
                        <a:t>Document</a:t>
                      </a:r>
                      <a:endParaRPr lang="en-US" sz="1400" dirty="0"/>
                    </a:p>
                  </a:txBody>
                  <a:tcPr marL="91437" marR="91437"/>
                </a:tc>
                <a:tc>
                  <a:txBody>
                    <a:bodyPr/>
                    <a:lstStyle/>
                    <a:p>
                      <a:r>
                        <a:rPr lang="en-US" sz="1400" dirty="0" smtClean="0"/>
                        <a:t>Editor</a:t>
                      </a:r>
                      <a:endParaRPr lang="en-US" sz="1400" dirty="0"/>
                    </a:p>
                  </a:txBody>
                  <a:tcPr marL="91437" marR="91437"/>
                </a:tc>
                <a:tc>
                  <a:txBody>
                    <a:bodyPr/>
                    <a:lstStyle/>
                    <a:p>
                      <a:r>
                        <a:rPr lang="en-US" sz="1400" dirty="0" smtClean="0"/>
                        <a:t>Status</a:t>
                      </a:r>
                      <a:endParaRPr lang="en-US" sz="1400" dirty="0"/>
                    </a:p>
                  </a:txBody>
                  <a:tcPr marL="91437" marR="91437"/>
                </a:tc>
                <a:tc>
                  <a:txBody>
                    <a:bodyPr/>
                    <a:lstStyle/>
                    <a:p>
                      <a:r>
                        <a:rPr lang="en-US" sz="1400" dirty="0" smtClean="0"/>
                        <a:t>Next Step(s)</a:t>
                      </a:r>
                      <a:endParaRPr lang="en-US" sz="1400" dirty="0"/>
                    </a:p>
                  </a:txBody>
                  <a:tcPr marL="91437" marR="91437"/>
                </a:tc>
              </a:tr>
              <a:tr h="242487">
                <a:tc gridSpan="4">
                  <a:txBody>
                    <a:bodyPr/>
                    <a:lstStyle/>
                    <a:p>
                      <a:r>
                        <a:rPr lang="en-US" sz="1200" b="1" i="1" dirty="0" smtClean="0"/>
                        <a:t>In progress WG items (active)</a:t>
                      </a:r>
                      <a:endParaRPr lang="en-US" sz="1200" b="1" i="1" dirty="0"/>
                    </a:p>
                  </a:txBody>
                  <a:tcPr marL="91447" marR="91447">
                    <a:solidFill>
                      <a:schemeClr val="bg1">
                        <a:lumMod val="85000"/>
                      </a:schemeClr>
                    </a:solidFill>
                  </a:tcPr>
                </a:tc>
                <a:tc hMerge="1">
                  <a:txBody>
                    <a:bodyPr/>
                    <a:lstStyle/>
                    <a:p>
                      <a:endParaRPr lang="en-US" sz="1200" b="1" i="1" dirty="0"/>
                    </a:p>
                  </a:txBody>
                  <a:tcPr marL="91447" marR="91447" marT="45723" marB="45723">
                    <a:solidFill>
                      <a:schemeClr val="bg1">
                        <a:lumMod val="85000"/>
                      </a:schemeClr>
                    </a:solidFill>
                  </a:tcPr>
                </a:tc>
                <a:tc hMerge="1">
                  <a:txBody>
                    <a:bodyPr/>
                    <a:lstStyle/>
                    <a:p>
                      <a:endParaRPr lang="en-US" sz="1200" b="1" i="1"/>
                    </a:p>
                  </a:txBody>
                  <a:tcPr marL="91447" marR="91447" marT="45723" marB="45723">
                    <a:solidFill>
                      <a:schemeClr val="bg1">
                        <a:lumMod val="85000"/>
                      </a:schemeClr>
                    </a:solidFill>
                  </a:tcPr>
                </a:tc>
                <a:tc hMerge="1">
                  <a:txBody>
                    <a:bodyPr/>
                    <a:lstStyle/>
                    <a:p>
                      <a:pPr>
                        <a:buFont typeface="Arial" pitchFamily="34" charset="0"/>
                        <a:buChar char="•"/>
                      </a:pPr>
                      <a:endParaRPr lang="en-US" sz="1200" b="1" i="1" dirty="0"/>
                    </a:p>
                  </a:txBody>
                  <a:tcPr marL="91447" marR="91447" marT="45723" marB="45723">
                    <a:solidFill>
                      <a:schemeClr val="bg1">
                        <a:lumMod val="85000"/>
                      </a:schemeClr>
                    </a:solidFill>
                  </a:tcPr>
                </a:tc>
              </a:tr>
              <a:tr h="404145">
                <a:tc>
                  <a:txBody>
                    <a:bodyPr/>
                    <a:lstStyle/>
                    <a:p>
                      <a:r>
                        <a:rPr lang="en-US" sz="1200" dirty="0" smtClean="0"/>
                        <a:t>RADIUS over DTLS</a:t>
                      </a:r>
                    </a:p>
                    <a:p>
                      <a:r>
                        <a:rPr lang="en-US" sz="800" dirty="0" smtClean="0"/>
                        <a:t>(draft-ietf-radext-dtls-01)</a:t>
                      </a:r>
                      <a:endParaRPr lang="en-US" sz="800" i="1" dirty="0"/>
                    </a:p>
                  </a:txBody>
                  <a:tcPr marL="91437" marR="91437"/>
                </a:tc>
                <a:tc>
                  <a:txBody>
                    <a:bodyPr/>
                    <a:lstStyle/>
                    <a:p>
                      <a:r>
                        <a:rPr lang="en-US" sz="1200" dirty="0" smtClean="0"/>
                        <a:t>A. DeKok</a:t>
                      </a:r>
                      <a:endParaRPr lang="en-US" sz="1200" i="1" dirty="0"/>
                    </a:p>
                  </a:txBody>
                  <a:tcPr marL="91437" marR="91437"/>
                </a:tc>
                <a:tc>
                  <a:txBody>
                    <a:bodyPr/>
                    <a:lstStyle/>
                    <a:p>
                      <a:pPr>
                        <a:buFont typeface="Arial" pitchFamily="34" charset="0"/>
                        <a:buChar char="•"/>
                      </a:pPr>
                      <a:r>
                        <a:rPr lang="en-US" sz="1200" dirty="0" smtClean="0">
                          <a:solidFill>
                            <a:srgbClr val="FF0000"/>
                          </a:solidFill>
                        </a:rPr>
                        <a:t>New rev issued 2012-07-16</a:t>
                      </a:r>
                    </a:p>
                    <a:p>
                      <a:pPr>
                        <a:buFont typeface="Arial" pitchFamily="34" charset="0"/>
                        <a:buChar char="•"/>
                      </a:pPr>
                      <a:r>
                        <a:rPr lang="en-US" sz="1200" baseline="0" dirty="0" smtClean="0">
                          <a:solidFill>
                            <a:srgbClr val="FF0000"/>
                          </a:solidFill>
                        </a:rPr>
                        <a:t>1 issue opened</a:t>
                      </a:r>
                    </a:p>
                    <a:p>
                      <a:pPr>
                        <a:buFont typeface="Arial" pitchFamily="34" charset="0"/>
                        <a:buChar char="•"/>
                      </a:pPr>
                      <a:r>
                        <a:rPr lang="en-US" sz="1200" baseline="0" dirty="0" smtClean="0">
                          <a:solidFill>
                            <a:srgbClr val="FF0000"/>
                          </a:solidFill>
                        </a:rPr>
                        <a:t>Nancy C. added as co-author </a:t>
                      </a:r>
                      <a:endParaRPr lang="en-US" sz="1200" dirty="0" smtClean="0">
                        <a:solidFill>
                          <a:srgbClr val="FF0000"/>
                        </a:solidFill>
                      </a:endParaRPr>
                    </a:p>
                  </a:txBody>
                  <a:tcPr marL="91437" marR="91437"/>
                </a:tc>
                <a:tc>
                  <a:txBody>
                    <a:bodyPr/>
                    <a:lstStyle/>
                    <a:p>
                      <a:pPr>
                        <a:buFont typeface="Arial" pitchFamily="34" charset="0"/>
                        <a:buChar char="•"/>
                      </a:pPr>
                      <a:r>
                        <a:rPr lang="en-US" sz="1200" baseline="0" dirty="0" smtClean="0">
                          <a:solidFill>
                            <a:srgbClr val="FF0000"/>
                          </a:solidFill>
                        </a:rPr>
                        <a:t>Discuss IETF84</a:t>
                      </a:r>
                      <a:endParaRPr lang="en-US" sz="1200" dirty="0" smtClean="0">
                        <a:solidFill>
                          <a:srgbClr val="FF0000"/>
                        </a:solidFill>
                      </a:endParaRPr>
                    </a:p>
                  </a:txBody>
                  <a:tcPr marL="91437" marR="91437"/>
                </a:tc>
              </a:tr>
              <a:tr h="565802">
                <a:tc>
                  <a:txBody>
                    <a:bodyPr/>
                    <a:lstStyle/>
                    <a:p>
                      <a:r>
                        <a:rPr lang="en-US" sz="1200" dirty="0" smtClean="0"/>
                        <a:t>NAI</a:t>
                      </a:r>
                      <a:r>
                        <a:rPr lang="en-US" sz="1200" baseline="0" dirty="0" smtClean="0"/>
                        <a:t>-based peer discovery</a:t>
                      </a:r>
                    </a:p>
                    <a:p>
                      <a:r>
                        <a:rPr lang="en-US" sz="800" baseline="0" dirty="0" smtClean="0"/>
                        <a:t>(draft-</a:t>
                      </a:r>
                      <a:r>
                        <a:rPr lang="en-US" sz="800" baseline="0" dirty="0" err="1" smtClean="0"/>
                        <a:t>ietf</a:t>
                      </a:r>
                      <a:r>
                        <a:rPr lang="en-US" sz="800" baseline="0" dirty="0" smtClean="0"/>
                        <a:t>-</a:t>
                      </a:r>
                      <a:r>
                        <a:rPr lang="en-US" sz="800" baseline="0" dirty="0" err="1" smtClean="0"/>
                        <a:t>radext</a:t>
                      </a:r>
                      <a:r>
                        <a:rPr lang="en-US" sz="800" baseline="0" dirty="0" smtClean="0"/>
                        <a:t>-dynamic discovery-03)</a:t>
                      </a:r>
                      <a:endParaRPr lang="en-US" sz="800" b="1" i="1" dirty="0"/>
                    </a:p>
                  </a:txBody>
                  <a:tcPr marL="91447" marR="91447"/>
                </a:tc>
                <a:tc>
                  <a:txBody>
                    <a:bodyPr/>
                    <a:lstStyle/>
                    <a:p>
                      <a:r>
                        <a:rPr lang="en-US" sz="1200" dirty="0" smtClean="0"/>
                        <a:t>S. Winter</a:t>
                      </a:r>
                      <a:endParaRPr lang="en-US" sz="1200" dirty="0"/>
                    </a:p>
                  </a:txBody>
                  <a:tcPr marL="91447" marR="91447"/>
                </a:tc>
                <a:tc>
                  <a:txBody>
                    <a:bodyPr/>
                    <a:lstStyle/>
                    <a:p>
                      <a:pPr>
                        <a:buFont typeface="Arial" pitchFamily="34" charset="0"/>
                        <a:buChar char="•"/>
                      </a:pPr>
                      <a:r>
                        <a:rPr lang="en-US" sz="1200" dirty="0" smtClean="0">
                          <a:solidFill>
                            <a:srgbClr val="FF0000"/>
                          </a:solidFill>
                        </a:rPr>
                        <a:t>New rev issued</a:t>
                      </a:r>
                      <a:r>
                        <a:rPr lang="en-US" sz="1200" baseline="0" dirty="0" smtClean="0">
                          <a:solidFill>
                            <a:srgbClr val="FF0000"/>
                          </a:solidFill>
                        </a:rPr>
                        <a:t> 2012-06-28</a:t>
                      </a:r>
                    </a:p>
                    <a:p>
                      <a:pPr>
                        <a:buFont typeface="Arial" pitchFamily="34" charset="0"/>
                        <a:buChar char="•"/>
                      </a:pPr>
                      <a:r>
                        <a:rPr lang="en-US" sz="1200" baseline="0" dirty="0" smtClean="0">
                          <a:solidFill>
                            <a:srgbClr val="FF0000"/>
                          </a:solidFill>
                        </a:rPr>
                        <a:t>No issues</a:t>
                      </a:r>
                      <a:endParaRPr lang="en-US" sz="1200" dirty="0" smtClean="0">
                        <a:solidFill>
                          <a:srgbClr val="FF0000"/>
                        </a:solidFill>
                      </a:endParaRPr>
                    </a:p>
                    <a:p>
                      <a:pPr>
                        <a:buFont typeface="Arial" pitchFamily="34" charset="0"/>
                        <a:buNone/>
                      </a:pPr>
                      <a:endParaRPr lang="en-US" sz="1200" baseline="0" dirty="0" smtClean="0">
                        <a:solidFill>
                          <a:srgbClr val="000000"/>
                        </a:solidFill>
                      </a:endParaRPr>
                    </a:p>
                    <a:p>
                      <a:pPr>
                        <a:buFont typeface="Arial" pitchFamily="34" charset="0"/>
                        <a:buNone/>
                      </a:pPr>
                      <a:endParaRPr lang="en-US" sz="1200" dirty="0">
                        <a:solidFill>
                          <a:srgbClr val="000000"/>
                        </a:solidFill>
                      </a:endParaRPr>
                    </a:p>
                  </a:txBody>
                  <a:tcPr marL="91447" marR="91447"/>
                </a:tc>
                <a:tc>
                  <a:txBody>
                    <a:bodyPr/>
                    <a:lstStyle/>
                    <a:p>
                      <a:pPr>
                        <a:buFont typeface="Arial" pitchFamily="34" charset="0"/>
                        <a:buChar char="•"/>
                      </a:pPr>
                      <a:r>
                        <a:rPr lang="en-US" sz="1200" baseline="0" dirty="0" smtClean="0">
                          <a:solidFill>
                            <a:srgbClr val="FF0000"/>
                          </a:solidFill>
                        </a:rPr>
                        <a:t>Discuss IETF84</a:t>
                      </a:r>
                    </a:p>
                  </a:txBody>
                  <a:tcPr marL="91447" marR="91447"/>
                </a:tc>
              </a:tr>
              <a:tr h="404145">
                <a:tc>
                  <a:txBody>
                    <a:bodyPr/>
                    <a:lstStyle/>
                    <a:p>
                      <a:r>
                        <a:rPr lang="en-US" sz="1200" i="0" dirty="0" smtClean="0"/>
                        <a:t>IEEE 802 attributes</a:t>
                      </a:r>
                    </a:p>
                    <a:p>
                      <a:r>
                        <a:rPr lang="en-US" sz="800" i="0" dirty="0" smtClean="0"/>
                        <a:t>(draft-ietf-radext-wlan-01)</a:t>
                      </a:r>
                      <a:endParaRPr lang="en-US" sz="800" i="0" dirty="0"/>
                    </a:p>
                  </a:txBody>
                  <a:tcPr marL="91437" marR="91437"/>
                </a:tc>
                <a:tc>
                  <a:txBody>
                    <a:bodyPr/>
                    <a:lstStyle/>
                    <a:p>
                      <a:r>
                        <a:rPr lang="en-US" sz="1200" i="0" dirty="0" smtClean="0"/>
                        <a:t>B. Aboba</a:t>
                      </a:r>
                      <a:endParaRPr lang="en-US" sz="1200" i="0" dirty="0"/>
                    </a:p>
                  </a:txBody>
                  <a:tcPr marL="91437" marR="91437"/>
                </a:tc>
                <a:tc>
                  <a:txBody>
                    <a:bodyPr/>
                    <a:lstStyle/>
                    <a:p>
                      <a:pPr>
                        <a:buFont typeface="Arial" pitchFamily="34" charset="0"/>
                        <a:buChar char="•"/>
                      </a:pPr>
                      <a:r>
                        <a:rPr lang="en-US" sz="1200" i="0" dirty="0" smtClean="0">
                          <a:solidFill>
                            <a:srgbClr val="FF0000"/>
                          </a:solidFill>
                        </a:rPr>
                        <a:t>New rev</a:t>
                      </a:r>
                      <a:r>
                        <a:rPr lang="en-US" sz="1200" i="0" baseline="0" dirty="0" smtClean="0">
                          <a:solidFill>
                            <a:srgbClr val="FF0000"/>
                          </a:solidFill>
                        </a:rPr>
                        <a:t> issued 2012-06-26</a:t>
                      </a:r>
                    </a:p>
                    <a:p>
                      <a:pPr>
                        <a:buFont typeface="Arial" pitchFamily="34" charset="0"/>
                        <a:buChar char="•"/>
                      </a:pPr>
                      <a:r>
                        <a:rPr lang="en-US" sz="1200" i="0" baseline="0" dirty="0" smtClean="0">
                          <a:solidFill>
                            <a:srgbClr val="FF0000"/>
                          </a:solidFill>
                        </a:rPr>
                        <a:t>3 issues open</a:t>
                      </a:r>
                      <a:endParaRPr lang="en-US" sz="1200" i="0" dirty="0" smtClean="0">
                        <a:solidFill>
                          <a:srgbClr val="FF0000"/>
                        </a:solidFill>
                      </a:endParaRPr>
                    </a:p>
                  </a:txBody>
                  <a:tcPr marL="91437" marR="91437"/>
                </a:tc>
                <a:tc>
                  <a:txBody>
                    <a:bodyPr/>
                    <a:lstStyle/>
                    <a:p>
                      <a:pPr>
                        <a:buFont typeface="Arial" pitchFamily="34" charset="0"/>
                        <a:buChar char="•"/>
                      </a:pPr>
                      <a:r>
                        <a:rPr lang="en-US" sz="1200" i="0" dirty="0" smtClean="0">
                          <a:solidFill>
                            <a:srgbClr val="FF0000"/>
                          </a:solidFill>
                        </a:rPr>
                        <a:t>Discuss IETF84</a:t>
                      </a:r>
                    </a:p>
                  </a:txBody>
                  <a:tcPr marL="91437" marR="91437"/>
                </a:tc>
              </a:tr>
              <a:tr h="242487">
                <a:tc gridSpan="4">
                  <a:txBody>
                    <a:bodyPr/>
                    <a:lstStyle/>
                    <a:p>
                      <a:r>
                        <a:rPr lang="en-US" sz="1200" b="1" i="1" kern="1200" baseline="0" dirty="0" smtClean="0">
                          <a:solidFill>
                            <a:srgbClr val="000000"/>
                          </a:solidFill>
                          <a:latin typeface="+mn-lt"/>
                          <a:ea typeface="+mn-ea"/>
                          <a:cs typeface="+mn-cs"/>
                        </a:rPr>
                        <a:t>Interesting</a:t>
                      </a:r>
                      <a:r>
                        <a:rPr lang="en-US" sz="1200" b="1" i="1" baseline="0" dirty="0" smtClean="0">
                          <a:solidFill>
                            <a:srgbClr val="000000"/>
                          </a:solidFill>
                        </a:rPr>
                        <a:t> work outside of current charter</a:t>
                      </a:r>
                      <a:endParaRPr lang="en-US" sz="1200" b="1" i="1" dirty="0">
                        <a:solidFill>
                          <a:srgbClr val="000000"/>
                        </a:solidFill>
                      </a:endParaRPr>
                    </a:p>
                  </a:txBody>
                  <a:tcPr marL="91437" marR="91437">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42487">
                <a:tc>
                  <a:txBody>
                    <a:bodyPr/>
                    <a:lstStyle/>
                    <a:p>
                      <a:r>
                        <a:rPr lang="en-US" sz="1200" i="0" dirty="0" smtClean="0"/>
                        <a:t>Network</a:t>
                      </a:r>
                      <a:r>
                        <a:rPr lang="en-US" sz="1200" i="0" baseline="0" dirty="0" smtClean="0"/>
                        <a:t> Access Identifier</a:t>
                      </a:r>
                    </a:p>
                    <a:p>
                      <a:r>
                        <a:rPr lang="en-US" sz="800" i="0" baseline="0" dirty="0" smtClean="0"/>
                        <a:t>(draft-</a:t>
                      </a:r>
                      <a:r>
                        <a:rPr lang="en-US" sz="800" i="0" baseline="0" dirty="0" err="1" smtClean="0"/>
                        <a:t>dekok</a:t>
                      </a:r>
                      <a:r>
                        <a:rPr lang="en-US" sz="800" i="0" baseline="0" dirty="0" smtClean="0"/>
                        <a:t>-</a:t>
                      </a:r>
                      <a:r>
                        <a:rPr lang="en-US" sz="800" i="0" baseline="0" dirty="0" err="1" smtClean="0"/>
                        <a:t>radext-nai</a:t>
                      </a:r>
                      <a:r>
                        <a:rPr lang="en-US" sz="800" i="0" baseline="0" dirty="0" smtClean="0"/>
                        <a:t>) </a:t>
                      </a:r>
                      <a:endParaRPr lang="en-US" sz="800" i="0" dirty="0"/>
                    </a:p>
                  </a:txBody>
                  <a:tcPr marL="91437" marR="91437">
                    <a:solidFill>
                      <a:srgbClr val="E9E9F3"/>
                    </a:solidFill>
                  </a:tcPr>
                </a:tc>
                <a:tc>
                  <a:txBody>
                    <a:bodyPr/>
                    <a:lstStyle/>
                    <a:p>
                      <a:r>
                        <a:rPr lang="en-US" sz="1200" i="0" dirty="0" smtClean="0"/>
                        <a:t>A.</a:t>
                      </a:r>
                      <a:r>
                        <a:rPr lang="en-US" sz="1200" i="0" baseline="0" dirty="0" smtClean="0"/>
                        <a:t> </a:t>
                      </a:r>
                      <a:r>
                        <a:rPr lang="en-US" sz="1200" i="0" baseline="0" dirty="0" err="1" smtClean="0"/>
                        <a:t>DeKok</a:t>
                      </a:r>
                      <a:endParaRPr lang="en-US" sz="1200" i="0" dirty="0"/>
                    </a:p>
                  </a:txBody>
                  <a:tcPr marL="91437" marR="91437"/>
                </a:tc>
                <a:tc>
                  <a:txBody>
                    <a:bodyPr/>
                    <a:lstStyle/>
                    <a:p>
                      <a:pPr>
                        <a:buFont typeface="Arial" pitchFamily="34" charset="0"/>
                        <a:buChar char="•"/>
                      </a:pPr>
                      <a:r>
                        <a:rPr lang="en-US" sz="1200" i="0" dirty="0" smtClean="0">
                          <a:solidFill>
                            <a:srgbClr val="000000"/>
                          </a:solidFill>
                        </a:rPr>
                        <a:t>Version -01 published 2011-09-10</a:t>
                      </a:r>
                      <a:endParaRPr lang="en-US" sz="1200" i="0" dirty="0">
                        <a:solidFill>
                          <a:srgbClr val="000000"/>
                        </a:solidFill>
                      </a:endParaRPr>
                    </a:p>
                  </a:txBody>
                  <a:tcPr marL="91437" marR="91437"/>
                </a:tc>
                <a:tc>
                  <a:txBody>
                    <a:bodyPr/>
                    <a:lstStyle/>
                    <a:p>
                      <a:pPr>
                        <a:buFont typeface="Arial" pitchFamily="34" charset="0"/>
                        <a:buChar char="•"/>
                      </a:pPr>
                      <a:r>
                        <a:rPr lang="en-US" sz="1200" i="0" dirty="0" smtClean="0">
                          <a:solidFill>
                            <a:srgbClr val="000000"/>
                          </a:solidFill>
                        </a:rPr>
                        <a:t>Discuss</a:t>
                      </a:r>
                      <a:r>
                        <a:rPr lang="en-US" sz="1200" i="0" baseline="0" dirty="0" smtClean="0">
                          <a:solidFill>
                            <a:srgbClr val="000000"/>
                          </a:solidFill>
                        </a:rPr>
                        <a:t> adoption with WG</a:t>
                      </a:r>
                      <a:endParaRPr lang="en-US" sz="1200" i="0" dirty="0">
                        <a:solidFill>
                          <a:srgbClr val="000000"/>
                        </a:solidFill>
                      </a:endParaRPr>
                    </a:p>
                  </a:txBody>
                  <a:tcPr marL="91437" marR="91437"/>
                </a:tc>
              </a:tr>
              <a:tr h="242487">
                <a:tc>
                  <a:txBody>
                    <a:bodyPr/>
                    <a:lstStyle/>
                    <a:p>
                      <a:r>
                        <a:rPr lang="en-US" sz="1200" i="0" dirty="0" smtClean="0"/>
                        <a:t>Support of fragmentation</a:t>
                      </a:r>
                      <a:r>
                        <a:rPr lang="en-US" sz="1200" i="0" baseline="0" dirty="0" smtClean="0"/>
                        <a:t> of RADIUS packets </a:t>
                      </a:r>
                    </a:p>
                    <a:p>
                      <a:r>
                        <a:rPr lang="en-US" sz="900" i="0" baseline="0" dirty="0" smtClean="0"/>
                        <a:t>(</a:t>
                      </a:r>
                      <a:r>
                        <a:rPr lang="en-US" sz="900" dirty="0" smtClean="0"/>
                        <a:t>draft-</a:t>
                      </a:r>
                      <a:r>
                        <a:rPr lang="en-US" sz="900" dirty="0" err="1" smtClean="0"/>
                        <a:t>perez</a:t>
                      </a:r>
                      <a:r>
                        <a:rPr lang="en-US" sz="900" dirty="0" smtClean="0"/>
                        <a:t>-</a:t>
                      </a:r>
                      <a:r>
                        <a:rPr lang="en-US" sz="900" dirty="0" err="1" smtClean="0"/>
                        <a:t>radext</a:t>
                      </a:r>
                      <a:r>
                        <a:rPr lang="en-US" sz="900" dirty="0" smtClean="0"/>
                        <a:t>-radius</a:t>
                      </a:r>
                      <a:r>
                        <a:rPr lang="en-US" sz="900" baseline="0" dirty="0" smtClean="0"/>
                        <a:t>-</a:t>
                      </a:r>
                      <a:r>
                        <a:rPr lang="en-US" sz="900" baseline="0" dirty="0" err="1" smtClean="0"/>
                        <a:t>fragementaiton</a:t>
                      </a:r>
                      <a:r>
                        <a:rPr lang="en-US" sz="900" dirty="0" smtClean="0"/>
                        <a:t>)</a:t>
                      </a:r>
                      <a:endParaRPr lang="en-US" sz="900" i="0" dirty="0"/>
                    </a:p>
                  </a:txBody>
                  <a:tcPr marL="91437" marR="91437">
                    <a:solidFill>
                      <a:srgbClr val="E9E9F3"/>
                    </a:solidFill>
                  </a:tcPr>
                </a:tc>
                <a:tc>
                  <a:txBody>
                    <a:bodyPr/>
                    <a:lstStyle/>
                    <a:p>
                      <a:r>
                        <a:rPr lang="en-US" sz="1200" i="0" dirty="0" smtClean="0"/>
                        <a:t>A. Perez</a:t>
                      </a:r>
                      <a:endParaRPr lang="en-US" sz="1200" i="0" dirty="0"/>
                    </a:p>
                  </a:txBody>
                  <a:tcPr marL="91437" marR="91437"/>
                </a:tc>
                <a:tc>
                  <a:txBody>
                    <a:bodyPr/>
                    <a:lstStyle/>
                    <a:p>
                      <a:pPr>
                        <a:buFont typeface="Arial" pitchFamily="34" charset="0"/>
                        <a:buChar char="•"/>
                      </a:pPr>
                      <a:r>
                        <a:rPr lang="en-US" sz="1200" i="0" dirty="0" smtClean="0">
                          <a:solidFill>
                            <a:srgbClr val="FF0000"/>
                          </a:solidFill>
                        </a:rPr>
                        <a:t>Version -02</a:t>
                      </a:r>
                      <a:r>
                        <a:rPr lang="en-US" sz="1200" i="0" baseline="0" dirty="0" smtClean="0">
                          <a:solidFill>
                            <a:srgbClr val="FF0000"/>
                          </a:solidFill>
                        </a:rPr>
                        <a:t> published 2012-06-05</a:t>
                      </a:r>
                      <a:endParaRPr lang="en-US" sz="1200" i="0" dirty="0">
                        <a:solidFill>
                          <a:srgbClr val="FF0000"/>
                        </a:solidFill>
                      </a:endParaRPr>
                    </a:p>
                  </a:txBody>
                  <a:tcPr marL="91437" marR="91437"/>
                </a:tc>
                <a:tc>
                  <a:txBody>
                    <a:bodyPr/>
                    <a:lstStyle/>
                    <a:p>
                      <a:pPr>
                        <a:buFont typeface="Arial" pitchFamily="34" charset="0"/>
                        <a:buChar char="•"/>
                      </a:pPr>
                      <a:r>
                        <a:rPr lang="en-US" sz="1200" i="0" dirty="0" smtClean="0">
                          <a:solidFill>
                            <a:schemeClr val="tx1"/>
                          </a:solidFill>
                        </a:rPr>
                        <a:t>Discuss adoption</a:t>
                      </a:r>
                      <a:r>
                        <a:rPr lang="en-US" sz="1200" i="0" baseline="0" dirty="0" smtClean="0">
                          <a:solidFill>
                            <a:schemeClr val="tx1"/>
                          </a:solidFill>
                        </a:rPr>
                        <a:t> with WG</a:t>
                      </a:r>
                      <a:endParaRPr lang="en-US" sz="1200" i="0" dirty="0">
                        <a:solidFill>
                          <a:schemeClr val="tx1"/>
                        </a:solidFill>
                      </a:endParaRPr>
                    </a:p>
                  </a:txBody>
                  <a:tcPr marL="91437" marR="91437"/>
                </a:tc>
              </a:tr>
              <a:tr h="242487">
                <a:tc>
                  <a:txBody>
                    <a:bodyPr/>
                    <a:lstStyle/>
                    <a:p>
                      <a:r>
                        <a:rPr lang="en-US" sz="1200" i="0" dirty="0" smtClean="0"/>
                        <a:t>RADIUS Accounting</a:t>
                      </a:r>
                      <a:r>
                        <a:rPr lang="en-US" sz="1200" i="0" baseline="0" dirty="0" smtClean="0"/>
                        <a:t> Extensions of Traffic Statistics </a:t>
                      </a:r>
                    </a:p>
                    <a:p>
                      <a:r>
                        <a:rPr lang="en-US" sz="900" i="0" baseline="0" dirty="0" smtClean="0"/>
                        <a:t>(</a:t>
                      </a:r>
                      <a:r>
                        <a:rPr lang="en-US" sz="900" dirty="0" smtClean="0"/>
                        <a:t>draft-</a:t>
                      </a:r>
                      <a:r>
                        <a:rPr lang="en-US" sz="900" dirty="0" err="1" smtClean="0"/>
                        <a:t>yeh</a:t>
                      </a:r>
                      <a:r>
                        <a:rPr lang="en-US" sz="900" dirty="0" smtClean="0"/>
                        <a:t>-</a:t>
                      </a:r>
                      <a:r>
                        <a:rPr lang="en-US" sz="900" dirty="0" err="1" smtClean="0"/>
                        <a:t>radext</a:t>
                      </a:r>
                      <a:r>
                        <a:rPr lang="en-US" sz="900" dirty="0" smtClean="0"/>
                        <a:t>-</a:t>
                      </a:r>
                      <a:r>
                        <a:rPr lang="en-US" sz="900" dirty="0" err="1" smtClean="0"/>
                        <a:t>ext</a:t>
                      </a:r>
                      <a:r>
                        <a:rPr lang="en-US" sz="900" dirty="0" smtClean="0"/>
                        <a:t>-traffic-statistics)</a:t>
                      </a:r>
                      <a:endParaRPr lang="en-US" sz="900" i="0" dirty="0"/>
                    </a:p>
                  </a:txBody>
                  <a:tcPr marL="91437" marR="91437">
                    <a:solidFill>
                      <a:srgbClr val="E9E9F3"/>
                    </a:solidFill>
                  </a:tcPr>
                </a:tc>
                <a:tc>
                  <a:txBody>
                    <a:bodyPr/>
                    <a:lstStyle/>
                    <a:p>
                      <a:r>
                        <a:rPr lang="en-US" sz="1200" i="0" dirty="0" smtClean="0"/>
                        <a:t>L. </a:t>
                      </a:r>
                      <a:r>
                        <a:rPr lang="en-US" sz="1200" i="0" dirty="0" err="1" smtClean="0"/>
                        <a:t>Yeh</a:t>
                      </a:r>
                      <a:endParaRPr lang="en-US" sz="1200" i="0" dirty="0"/>
                    </a:p>
                  </a:txBody>
                  <a:tcPr marL="91437" marR="91437"/>
                </a:tc>
                <a:tc>
                  <a:txBody>
                    <a:bodyPr/>
                    <a:lstStyle/>
                    <a:p>
                      <a:pPr>
                        <a:buFont typeface="Arial" pitchFamily="34" charset="0"/>
                        <a:buChar char="•"/>
                      </a:pPr>
                      <a:r>
                        <a:rPr lang="en-US" sz="1200" i="0" dirty="0" smtClean="0">
                          <a:solidFill>
                            <a:srgbClr val="000000"/>
                          </a:solidFill>
                        </a:rPr>
                        <a:t>Version</a:t>
                      </a:r>
                      <a:r>
                        <a:rPr lang="en-US" sz="1200" i="0" baseline="0" dirty="0" smtClean="0">
                          <a:solidFill>
                            <a:srgbClr val="000000"/>
                          </a:solidFill>
                        </a:rPr>
                        <a:t> -02 published 2012-03-05</a:t>
                      </a:r>
                      <a:endParaRPr lang="en-US" sz="1200" i="0" dirty="0">
                        <a:solidFill>
                          <a:srgbClr val="000000"/>
                        </a:solidFill>
                      </a:endParaRPr>
                    </a:p>
                  </a:txBody>
                  <a:tcPr marL="91437" marR="91437"/>
                </a:tc>
                <a:tc rowSpan="2">
                  <a:txBody>
                    <a:bodyPr/>
                    <a:lstStyle/>
                    <a:p>
                      <a:pPr>
                        <a:buFont typeface="Arial" pitchFamily="34" charset="0"/>
                        <a:buChar char="•"/>
                      </a:pPr>
                      <a:r>
                        <a:rPr lang="en-US" sz="1200" b="0" i="0" dirty="0" smtClean="0">
                          <a:solidFill>
                            <a:srgbClr val="FF0000"/>
                          </a:solidFill>
                        </a:rPr>
                        <a:t>Combine</a:t>
                      </a:r>
                      <a:r>
                        <a:rPr lang="en-US" sz="1200" b="0" i="0" baseline="0" dirty="0" smtClean="0">
                          <a:solidFill>
                            <a:srgbClr val="FF0000"/>
                          </a:solidFill>
                        </a:rPr>
                        <a:t> Stefan and Leaf drafts with both as co-editors</a:t>
                      </a:r>
                      <a:endParaRPr lang="en-US" sz="1200" b="0" i="0" dirty="0">
                        <a:solidFill>
                          <a:srgbClr val="FF0000"/>
                        </a:solidFill>
                      </a:endParaRPr>
                    </a:p>
                  </a:txBody>
                  <a:tcPr marL="91437" marR="91437"/>
                </a:tc>
              </a:tr>
              <a:tr h="242487">
                <a:tc>
                  <a:txBody>
                    <a:bodyPr/>
                    <a:lstStyle/>
                    <a:p>
                      <a:r>
                        <a:rPr lang="en-US" sz="1200" i="0" dirty="0" smtClean="0"/>
                        <a:t>RADIUS accounting</a:t>
                      </a:r>
                      <a:r>
                        <a:rPr lang="en-US" sz="1200" i="0" baseline="0" dirty="0" smtClean="0"/>
                        <a:t> for traffic classes</a:t>
                      </a:r>
                    </a:p>
                    <a:p>
                      <a:r>
                        <a:rPr lang="en-US" sz="900" i="0" baseline="0" dirty="0" smtClean="0"/>
                        <a:t>(</a:t>
                      </a:r>
                      <a:r>
                        <a:rPr lang="en-US" sz="900" dirty="0" smtClean="0"/>
                        <a:t>draft-winter-radext-</a:t>
                      </a:r>
                      <a:r>
                        <a:rPr lang="en-US" sz="900" dirty="0" err="1" smtClean="0"/>
                        <a:t>fancyaccounting</a:t>
                      </a:r>
                      <a:r>
                        <a:rPr lang="en-US" sz="900" dirty="0" smtClean="0"/>
                        <a:t>)</a:t>
                      </a:r>
                      <a:endParaRPr lang="en-US" sz="900" i="0" dirty="0"/>
                    </a:p>
                  </a:txBody>
                  <a:tcPr marL="91437" marR="91437">
                    <a:solidFill>
                      <a:srgbClr val="E9E9F3"/>
                    </a:solidFill>
                  </a:tcPr>
                </a:tc>
                <a:tc>
                  <a:txBody>
                    <a:bodyPr/>
                    <a:lstStyle/>
                    <a:p>
                      <a:r>
                        <a:rPr lang="en-US" sz="1200" i="0" dirty="0" smtClean="0"/>
                        <a:t>S. Winter</a:t>
                      </a:r>
                      <a:endParaRPr lang="en-US" sz="1200" i="0" dirty="0"/>
                    </a:p>
                  </a:txBody>
                  <a:tcPr marL="91437" marR="91437"/>
                </a:tc>
                <a:tc>
                  <a:txBody>
                    <a:bodyPr/>
                    <a:lstStyle/>
                    <a:p>
                      <a:pPr>
                        <a:buFont typeface="Arial" pitchFamily="34" charset="0"/>
                        <a:buChar char="•"/>
                      </a:pPr>
                      <a:r>
                        <a:rPr lang="en-US" sz="1200" i="0" dirty="0" smtClean="0">
                          <a:solidFill>
                            <a:srgbClr val="FF0000"/>
                          </a:solidFill>
                        </a:rPr>
                        <a:t>Version -02</a:t>
                      </a:r>
                      <a:r>
                        <a:rPr lang="en-US" sz="1200" i="0" baseline="0" dirty="0" smtClean="0">
                          <a:solidFill>
                            <a:srgbClr val="FF0000"/>
                          </a:solidFill>
                        </a:rPr>
                        <a:t> published 2012-07-16</a:t>
                      </a:r>
                      <a:endParaRPr lang="en-US" sz="1200" i="0" dirty="0">
                        <a:solidFill>
                          <a:srgbClr val="FF0000"/>
                        </a:solidFill>
                      </a:endParaRPr>
                    </a:p>
                  </a:txBody>
                  <a:tcPr marL="91437" marR="91437"/>
                </a:tc>
                <a:tc vMerge="1">
                  <a:txBody>
                    <a:bodyPr/>
                    <a:lstStyle/>
                    <a:p>
                      <a:pPr>
                        <a:buFont typeface="Arial" pitchFamily="34" charset="0"/>
                        <a:buChar char="•"/>
                      </a:pPr>
                      <a:endParaRPr lang="en-US" sz="1200" b="0" i="0" dirty="0">
                        <a:solidFill>
                          <a:srgbClr val="FF0000"/>
                        </a:solidFill>
                      </a:endParaRPr>
                    </a:p>
                  </a:txBody>
                  <a:tcPr marL="91437" marR="91437"/>
                </a:tc>
              </a:tr>
            </a:tbl>
          </a:graphicData>
        </a:graphic>
      </p:graphicFrame>
      <p:sp>
        <p:nvSpPr>
          <p:cNvPr id="10299" name="Title 2"/>
          <p:cNvSpPr>
            <a:spLocks noGrp="1"/>
          </p:cNvSpPr>
          <p:nvPr>
            <p:ph type="title"/>
          </p:nvPr>
        </p:nvSpPr>
        <p:spPr/>
        <p:txBody>
          <a:bodyPr/>
          <a:lstStyle/>
          <a:p>
            <a:r>
              <a:rPr lang="en-US" dirty="0" smtClean="0"/>
              <a:t>RADEXT Status (1 of 2) </a:t>
            </a:r>
          </a:p>
        </p:txBody>
      </p:sp>
      <p:sp>
        <p:nvSpPr>
          <p:cNvPr id="4" name="TextBox 3"/>
          <p:cNvSpPr txBox="1"/>
          <p:nvPr/>
        </p:nvSpPr>
        <p:spPr>
          <a:xfrm>
            <a:off x="6449401" y="1524000"/>
            <a:ext cx="2658100" cy="276999"/>
          </a:xfrm>
          <a:prstGeom prst="rect">
            <a:avLst/>
          </a:prstGeom>
          <a:noFill/>
        </p:spPr>
        <p:txBody>
          <a:bodyPr wrap="none" rtlCol="0">
            <a:spAutoFit/>
          </a:bodyPr>
          <a:lstStyle/>
          <a:p>
            <a:r>
              <a:rPr lang="en-US" sz="1200" dirty="0" smtClean="0">
                <a:solidFill>
                  <a:srgbClr val="FF0000"/>
                </a:solidFill>
              </a:rPr>
              <a:t>*Changes since IETF83 noted in red</a:t>
            </a:r>
            <a:endParaRPr lang="en-US" sz="1200" dirty="0">
              <a:solidFill>
                <a:srgbClr val="FF0000"/>
              </a:solidFill>
            </a:endParaRPr>
          </a:p>
        </p:txBody>
      </p:sp>
    </p:spTree>
    <p:extLst>
      <p:ext uri="{BB962C8B-B14F-4D97-AF65-F5344CB8AC3E}">
        <p14:creationId xmlns:p14="http://schemas.microsoft.com/office/powerpoint/2010/main" val="408842815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RADEXT Re-charter</a:t>
            </a:r>
            <a:endParaRPr lang="en-US" dirty="0"/>
          </a:p>
        </p:txBody>
      </p:sp>
      <p:sp>
        <p:nvSpPr>
          <p:cNvPr id="3" name="Content Placeholder 2"/>
          <p:cNvSpPr>
            <a:spLocks noGrp="1"/>
          </p:cNvSpPr>
          <p:nvPr>
            <p:ph idx="1"/>
          </p:nvPr>
        </p:nvSpPr>
        <p:spPr/>
        <p:txBody>
          <a:bodyPr/>
          <a:lstStyle/>
          <a:p>
            <a:pPr marL="457200" indent="-457200">
              <a:buFont typeface="Arial"/>
              <a:buChar char="•"/>
            </a:pPr>
            <a:r>
              <a:rPr lang="en-US" dirty="0" smtClean="0"/>
              <a:t>Approved by Dan R. prior to IETF 83</a:t>
            </a:r>
          </a:p>
          <a:p>
            <a:pPr marL="457200" indent="-457200">
              <a:buFont typeface="Arial"/>
              <a:buChar char="•"/>
            </a:pPr>
            <a:r>
              <a:rPr lang="en-US" dirty="0" smtClean="0"/>
              <a:t>Proposed charter sent out May-9 to list</a:t>
            </a:r>
          </a:p>
          <a:p>
            <a:pPr marL="457200" indent="-457200">
              <a:buFont typeface="Arial"/>
              <a:buChar char="•"/>
            </a:pPr>
            <a:r>
              <a:rPr lang="en-US" dirty="0" smtClean="0"/>
              <a:t>Rough consensus (no explicit disagreement)</a:t>
            </a:r>
          </a:p>
          <a:p>
            <a:pPr marL="457200" indent="-457200">
              <a:buFont typeface="Arial"/>
              <a:buChar char="•"/>
            </a:pPr>
            <a:r>
              <a:rPr lang="en-US" dirty="0" smtClean="0"/>
              <a:t>May to now languished in limbo (bad chairs)</a:t>
            </a:r>
          </a:p>
          <a:p>
            <a:pPr marL="457200" indent="-457200">
              <a:buFont typeface="Arial"/>
              <a:buChar char="•"/>
            </a:pPr>
            <a:r>
              <a:rPr lang="en-US" dirty="0" smtClean="0"/>
              <a:t>Jul-26:  Review with Benoit </a:t>
            </a:r>
          </a:p>
          <a:p>
            <a:pPr marL="857250" lvl="1" indent="-457200">
              <a:buFont typeface="Arial"/>
              <a:buChar char="•"/>
            </a:pPr>
            <a:r>
              <a:rPr lang="en-US" dirty="0" smtClean="0"/>
              <a:t>Updated milestone dates</a:t>
            </a:r>
          </a:p>
          <a:p>
            <a:pPr marL="857250" lvl="1" indent="-457200">
              <a:buFont typeface="Arial"/>
              <a:buChar char="•"/>
            </a:pPr>
            <a:r>
              <a:rPr lang="en-US" dirty="0" smtClean="0"/>
              <a:t>Benoit to review with IESG</a:t>
            </a:r>
          </a:p>
        </p:txBody>
      </p:sp>
    </p:spTree>
    <p:extLst>
      <p:ext uri="{BB962C8B-B14F-4D97-AF65-F5344CB8AC3E}">
        <p14:creationId xmlns:p14="http://schemas.microsoft.com/office/powerpoint/2010/main" val="4165100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4813" y="1941513"/>
            <a:ext cx="2922587" cy="346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2291" name="Rectangle 2"/>
          <p:cNvSpPr>
            <a:spLocks noChangeArrowheads="1"/>
          </p:cNvSpPr>
          <p:nvPr/>
        </p:nvSpPr>
        <p:spPr bwMode="auto">
          <a:xfrm>
            <a:off x="2881313" y="838200"/>
            <a:ext cx="2947987"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a:solidFill>
                  <a:srgbClr val="330066"/>
                </a:solidFill>
              </a:rPr>
              <a:t>Feedback?</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13972</TotalTime>
  <Words>1209</Words>
  <Application>Microsoft Macintosh PowerPoint</Application>
  <PresentationFormat>On-screen Show (4:3)</PresentationFormat>
  <Paragraphs>147</Paragraphs>
  <Slides>9</Slides>
  <Notes>4</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Office Theme</vt:lpstr>
      <vt:lpstr>1_Office Theme</vt:lpstr>
      <vt:lpstr>PowerPoint Presentation</vt:lpstr>
      <vt:lpstr>PowerPoint Presentation</vt:lpstr>
      <vt:lpstr>PowerPoint Presentation</vt:lpstr>
      <vt:lpstr>Agenda (1 of 2)</vt:lpstr>
      <vt:lpstr>Agenda (2 of 2)</vt:lpstr>
      <vt:lpstr>RADEXT Status (1 of 2) </vt:lpstr>
      <vt:lpstr>RADEXT Status (1 of 2) </vt:lpstr>
      <vt:lpstr>RADEXT Re-charter</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EAP WG</dc:title>
  <dc:creator>EAP Keying</dc:creator>
  <cp:lastModifiedBy>Mauricio  Sanchez</cp:lastModifiedBy>
  <cp:revision>395</cp:revision>
  <cp:lastPrinted>2011-07-13T21:43:36Z</cp:lastPrinted>
  <dcterms:created xsi:type="dcterms:W3CDTF">2010-07-12T15:56:29Z</dcterms:created>
  <dcterms:modified xsi:type="dcterms:W3CDTF">2012-08-03T16:10:13Z</dcterms:modified>
</cp:coreProperties>
</file>