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slides/slide4.xml" ContentType="application/vnd.openxmlformats-officedocument.presentationml.slide+xml"/>
  <Override PartName="/ppt/tags/tag4.xml" ContentType="application/vnd.openxmlformats-officedocument.presentationml.tags+xml"/>
  <Override PartName="/ppt/theme/themeOverride5.xml" ContentType="application/vnd.openxmlformats-officedocument.themeOverride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Default Extension="png" ContentType="image/png"/>
  <Override PartName="/ppt/tags/tag112.xml" ContentType="application/vnd.openxmlformats-officedocument.presentationml.tags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theme/themeOverride6.xml" ContentType="application/vnd.openxmlformats-officedocument.themeOverride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heme/themeOverride4.xml" ContentType="application/vnd.openxmlformats-officedocument.themeOverride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Override PartName="/ppt/tags/tag88.xml" ContentType="application/vnd.openxmlformats-officedocument.presentationml.tags+xml"/>
  <Override PartName="/ppt/tags/tag97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08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heme/themeOverride7.xml" ContentType="application/vnd.openxmlformats-officedocument.themeOverride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heme/themeOverride3.xml" ContentType="application/vnd.openxmlformats-officedocument.themeOverride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tags/tag99.xml" ContentType="application/vnd.openxmlformats-officedocument.presentationml.tags+xml"/>
  <Override PartName="/ppt/tags/tag11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06" r:id="rId3"/>
    <p:sldId id="310" r:id="rId4"/>
    <p:sldId id="307" r:id="rId5"/>
    <p:sldId id="312" r:id="rId6"/>
    <p:sldId id="311" r:id="rId7"/>
    <p:sldId id="309" r:id="rId8"/>
  </p:sldIdLst>
  <p:sldSz cx="9144000" cy="6858000" type="screen4x3"/>
  <p:notesSz cx="6794500" cy="9906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AC0098"/>
    <a:srgbClr val="FF0000"/>
    <a:srgbClr val="FF6600"/>
    <a:srgbClr val="5DBA00"/>
    <a:srgbClr val="008080"/>
    <a:srgbClr val="DB8BD5"/>
    <a:srgbClr val="FED998"/>
    <a:srgbClr val="B6DD6F"/>
    <a:srgbClr val="090000"/>
    <a:srgbClr val="0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00" y="-72"/>
      </p:cViewPr>
      <p:guideLst>
        <p:guide orient="horz" pos="312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Delay (9,9)</a:t>
            </a:r>
            <a:endParaRPr lang="en-US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Sheet3!$C$1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val>
            <c:numRef>
              <c:f>Sheet3!$C$2:$C$15</c:f>
              <c:numCache>
                <c:formatCode>General</c:formatCode>
                <c:ptCount val="14"/>
                <c:pt idx="0">
                  <c:v>4.5917544681231513E-3</c:v>
                </c:pt>
                <c:pt idx="1">
                  <c:v>1.5064391740100901E-2</c:v>
                </c:pt>
                <c:pt idx="2">
                  <c:v>3.3690254062919998E-2</c:v>
                </c:pt>
                <c:pt idx="3">
                  <c:v>4.8811957869511376E-2</c:v>
                </c:pt>
                <c:pt idx="4">
                  <c:v>6.8951854129237697E-2</c:v>
                </c:pt>
                <c:pt idx="5">
                  <c:v>9.4636570021037744E-2</c:v>
                </c:pt>
                <c:pt idx="6">
                  <c:v>0.12058748158358019</c:v>
                </c:pt>
                <c:pt idx="7">
                  <c:v>0.15181872471641286</c:v>
                </c:pt>
                <c:pt idx="8">
                  <c:v>0.18857793633834041</c:v>
                </c:pt>
                <c:pt idx="9">
                  <c:v>0.20029721895401401</c:v>
                </c:pt>
                <c:pt idx="10">
                  <c:v>0.21359093847648747</c:v>
                </c:pt>
                <c:pt idx="11">
                  <c:v>0.24379961173060041</c:v>
                </c:pt>
                <c:pt idx="12">
                  <c:v>0.27488255103916742</c:v>
                </c:pt>
                <c:pt idx="13">
                  <c:v>0.30455771720477742</c:v>
                </c:pt>
              </c:numCache>
            </c:numRef>
          </c:val>
        </c:ser>
        <c:ser>
          <c:idx val="1"/>
          <c:order val="1"/>
          <c:tx>
            <c:strRef>
              <c:f>Sheet3!$F$1</c:f>
              <c:strCache>
                <c:ptCount val="1"/>
                <c:pt idx="0">
                  <c:v>Min</c:v>
                </c:pt>
              </c:strCache>
            </c:strRef>
          </c:tx>
          <c:marker>
            <c:symbol val="none"/>
          </c:marker>
          <c:val>
            <c:numRef>
              <c:f>Sheet3!$F$2:$F$15</c:f>
              <c:numCache>
                <c:formatCode>General</c:formatCode>
                <c:ptCount val="14"/>
                <c:pt idx="0">
                  <c:v>3.4089999990000001E-3</c:v>
                </c:pt>
                <c:pt idx="1">
                  <c:v>1.1833211199000005E-2</c:v>
                </c:pt>
                <c:pt idx="2">
                  <c:v>1.6472658982E-2</c:v>
                </c:pt>
                <c:pt idx="3">
                  <c:v>2.2775816067000253E-2</c:v>
                </c:pt>
                <c:pt idx="4">
                  <c:v>3.3949146805000011E-2</c:v>
                </c:pt>
                <c:pt idx="5">
                  <c:v>4.5162387685999998E-2</c:v>
                </c:pt>
                <c:pt idx="6">
                  <c:v>5.3758628979000113E-2</c:v>
                </c:pt>
                <c:pt idx="7">
                  <c:v>8.3146078509000701E-2</c:v>
                </c:pt>
                <c:pt idx="8">
                  <c:v>0.10926653891100095</c:v>
                </c:pt>
                <c:pt idx="9">
                  <c:v>0.111974152349</c:v>
                </c:pt>
                <c:pt idx="10">
                  <c:v>0.12034199001199999</c:v>
                </c:pt>
                <c:pt idx="11">
                  <c:v>0.14316892652400001</c:v>
                </c:pt>
                <c:pt idx="12">
                  <c:v>0.18399381849000132</c:v>
                </c:pt>
                <c:pt idx="13">
                  <c:v>0.21226219828600107</c:v>
                </c:pt>
              </c:numCache>
            </c:numRef>
          </c:val>
        </c:ser>
        <c:ser>
          <c:idx val="2"/>
          <c:order val="2"/>
          <c:tx>
            <c:strRef>
              <c:f>Sheet3!$G$1</c:f>
              <c:strCache>
                <c:ptCount val="1"/>
                <c:pt idx="0">
                  <c:v>Max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val>
            <c:numRef>
              <c:f>Sheet3!$G$2:$G$15</c:f>
              <c:numCache>
                <c:formatCode>General</c:formatCode>
                <c:ptCount val="14"/>
                <c:pt idx="0">
                  <c:v>1.2859713782E-2</c:v>
                </c:pt>
                <c:pt idx="1">
                  <c:v>3.4384626230999984E-2</c:v>
                </c:pt>
                <c:pt idx="2">
                  <c:v>5.7249288479999653E-2</c:v>
                </c:pt>
                <c:pt idx="3">
                  <c:v>0.15387823652300098</c:v>
                </c:pt>
                <c:pt idx="4">
                  <c:v>0.12148126674900002</c:v>
                </c:pt>
                <c:pt idx="5">
                  <c:v>0.18643277485000112</c:v>
                </c:pt>
                <c:pt idx="6">
                  <c:v>0.22006003327400001</c:v>
                </c:pt>
                <c:pt idx="7">
                  <c:v>0.21925277910499999</c:v>
                </c:pt>
                <c:pt idx="8">
                  <c:v>0.28854648402700184</c:v>
                </c:pt>
                <c:pt idx="9">
                  <c:v>0.35408447452300196</c:v>
                </c:pt>
                <c:pt idx="10">
                  <c:v>0.32690985544100032</c:v>
                </c:pt>
                <c:pt idx="11">
                  <c:v>0.74383513695500414</c:v>
                </c:pt>
                <c:pt idx="12">
                  <c:v>0.54162635035999995</c:v>
                </c:pt>
                <c:pt idx="13">
                  <c:v>1.2950976544419999</c:v>
                </c:pt>
              </c:numCache>
            </c:numRef>
          </c:val>
        </c:ser>
        <c:marker val="1"/>
        <c:axId val="157684096"/>
        <c:axId val="157685632"/>
      </c:lineChart>
      <c:catAx>
        <c:axId val="157684096"/>
        <c:scaling>
          <c:orientation val="minMax"/>
        </c:scaling>
        <c:axPos val="b"/>
        <c:majorTickMark val="none"/>
        <c:tickLblPos val="nextTo"/>
        <c:crossAx val="157685632"/>
        <c:crosses val="autoZero"/>
        <c:auto val="1"/>
        <c:lblAlgn val="ctr"/>
        <c:lblOffset val="100"/>
      </c:catAx>
      <c:valAx>
        <c:axId val="1576856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5768409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Delay (9,9)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8548565905796158"/>
          <c:y val="0.21343759113444238"/>
          <c:w val="0.7879527559055115"/>
          <c:h val="0.68921660834062359"/>
        </c:manualLayout>
      </c:layout>
      <c:lineChart>
        <c:grouping val="standard"/>
        <c:ser>
          <c:idx val="0"/>
          <c:order val="0"/>
          <c:tx>
            <c:strRef>
              <c:f>Sheet1!$E$1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val>
            <c:numRef>
              <c:f>Sheet1!$E$2:$E$15</c:f>
              <c:numCache>
                <c:formatCode>General</c:formatCode>
                <c:ptCount val="14"/>
                <c:pt idx="0">
                  <c:v>5.0941413791358095E-3</c:v>
                </c:pt>
                <c:pt idx="1">
                  <c:v>1.6010573328143221E-2</c:v>
                </c:pt>
                <c:pt idx="2">
                  <c:v>3.4238620960235097E-2</c:v>
                </c:pt>
                <c:pt idx="3">
                  <c:v>5.783338698562774E-2</c:v>
                </c:pt>
                <c:pt idx="4">
                  <c:v>9.0422612922825496E-2</c:v>
                </c:pt>
                <c:pt idx="5">
                  <c:v>0.131782888205733</c:v>
                </c:pt>
                <c:pt idx="6">
                  <c:v>0.16728319391578</c:v>
                </c:pt>
                <c:pt idx="7">
                  <c:v>0.21756340464001056</c:v>
                </c:pt>
                <c:pt idx="8">
                  <c:v>0.25061451072983498</c:v>
                </c:pt>
                <c:pt idx="9">
                  <c:v>0.26258498402163638</c:v>
                </c:pt>
                <c:pt idx="10">
                  <c:v>0.27619870335310398</c:v>
                </c:pt>
                <c:pt idx="11">
                  <c:v>0.30944777854532202</c:v>
                </c:pt>
                <c:pt idx="12">
                  <c:v>0.32829161713654598</c:v>
                </c:pt>
                <c:pt idx="13">
                  <c:v>0.34677587343648297</c:v>
                </c:pt>
              </c:numCache>
            </c:numRef>
          </c:val>
        </c:ser>
        <c:ser>
          <c:idx val="1"/>
          <c:order val="1"/>
          <c:tx>
            <c:strRef>
              <c:f>Sheet1!$F$1</c:f>
              <c:strCache>
                <c:ptCount val="1"/>
                <c:pt idx="0">
                  <c:v>Min</c:v>
                </c:pt>
              </c:strCache>
            </c:strRef>
          </c:tx>
          <c:marker>
            <c:symbol val="none"/>
          </c:marker>
          <c:val>
            <c:numRef>
              <c:f>Sheet1!$F$2:$F$15</c:f>
              <c:numCache>
                <c:formatCode>General</c:formatCode>
                <c:ptCount val="14"/>
                <c:pt idx="0">
                  <c:v>3.4089999990000001E-3</c:v>
                </c:pt>
                <c:pt idx="1">
                  <c:v>1.1820025776000075E-2</c:v>
                </c:pt>
                <c:pt idx="2">
                  <c:v>1.4743559210000092E-2</c:v>
                </c:pt>
                <c:pt idx="3">
                  <c:v>2.2812323227000081E-2</c:v>
                </c:pt>
                <c:pt idx="4">
                  <c:v>3.4568518832000003E-2</c:v>
                </c:pt>
                <c:pt idx="5">
                  <c:v>5.7296084191000206E-2</c:v>
                </c:pt>
                <c:pt idx="6">
                  <c:v>7.1983199447999996E-2</c:v>
                </c:pt>
                <c:pt idx="7">
                  <c:v>9.7271473424999991E-2</c:v>
                </c:pt>
                <c:pt idx="8">
                  <c:v>0.13227688795199999</c:v>
                </c:pt>
                <c:pt idx="9">
                  <c:v>0.11757905292100022</c:v>
                </c:pt>
                <c:pt idx="10">
                  <c:v>0.13137096328599987</c:v>
                </c:pt>
                <c:pt idx="11">
                  <c:v>0.170234026358</c:v>
                </c:pt>
                <c:pt idx="12">
                  <c:v>0.20068426840100001</c:v>
                </c:pt>
                <c:pt idx="13">
                  <c:v>0.225180220455</c:v>
                </c:pt>
              </c:numCache>
            </c:numRef>
          </c:val>
        </c:ser>
        <c:ser>
          <c:idx val="2"/>
          <c:order val="2"/>
          <c:tx>
            <c:strRef>
              <c:f>Sheet1!$G$1</c:f>
              <c:strCache>
                <c:ptCount val="1"/>
                <c:pt idx="0">
                  <c:v>Max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val>
            <c:numRef>
              <c:f>Sheet1!$G$2:$G$15</c:f>
              <c:numCache>
                <c:formatCode>General</c:formatCode>
                <c:ptCount val="14"/>
                <c:pt idx="0">
                  <c:v>2.9839999999000041E-2</c:v>
                </c:pt>
                <c:pt idx="1">
                  <c:v>4.2369662771000002E-2</c:v>
                </c:pt>
                <c:pt idx="2">
                  <c:v>8.1018875037000046E-2</c:v>
                </c:pt>
                <c:pt idx="3">
                  <c:v>0.12276665342800065</c:v>
                </c:pt>
                <c:pt idx="4">
                  <c:v>0.16216831893799999</c:v>
                </c:pt>
                <c:pt idx="5">
                  <c:v>0.24834135819500097</c:v>
                </c:pt>
                <c:pt idx="6">
                  <c:v>0.27854735541799974</c:v>
                </c:pt>
                <c:pt idx="7">
                  <c:v>0.32984582604899998</c:v>
                </c:pt>
                <c:pt idx="8">
                  <c:v>0.36761557071599998</c:v>
                </c:pt>
                <c:pt idx="9">
                  <c:v>0.39349167599800189</c:v>
                </c:pt>
                <c:pt idx="10">
                  <c:v>0.43108234512700189</c:v>
                </c:pt>
                <c:pt idx="11">
                  <c:v>0.46549317988599997</c:v>
                </c:pt>
                <c:pt idx="12">
                  <c:v>0.47065069913500124</c:v>
                </c:pt>
                <c:pt idx="13">
                  <c:v>0.49743931486199999</c:v>
                </c:pt>
              </c:numCache>
            </c:numRef>
          </c:val>
        </c:ser>
        <c:marker val="1"/>
        <c:axId val="158075136"/>
        <c:axId val="158085120"/>
      </c:lineChart>
      <c:catAx>
        <c:axId val="158075136"/>
        <c:scaling>
          <c:orientation val="minMax"/>
        </c:scaling>
        <c:axPos val="b"/>
        <c:majorTickMark val="none"/>
        <c:tickLblPos val="nextTo"/>
        <c:crossAx val="158085120"/>
        <c:crosses val="autoZero"/>
        <c:auto val="1"/>
        <c:lblAlgn val="ctr"/>
        <c:lblOffset val="100"/>
        <c:tickLblSkip val="1"/>
        <c:tickMarkSkip val="5"/>
      </c:catAx>
      <c:valAx>
        <c:axId val="1580851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158075136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1A81BF8-5F4F-47FD-AD60-FE75053E5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4D54C19-B2AB-4BD5-B706-536B1524C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0BD46-B463-4F64-9315-DC94F1A8D07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Concentrated on scenario B because that is the most demanding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64C18D-3464-4BE2-8DDD-7B09A996D7F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00100" y="3690938"/>
            <a:ext cx="7543800" cy="1866900"/>
          </a:xfrm>
        </p:spPr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82" name="Rectangle 14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00100" y="4762500"/>
            <a:ext cx="7543800" cy="304800"/>
          </a:xfrm>
        </p:spPr>
        <p:txBody>
          <a:bodyPr/>
          <a:lstStyle>
            <a:lvl1pPr marL="0" indent="0">
              <a:spcBef>
                <a:spcPct val="0"/>
              </a:spcBef>
              <a:defRPr sz="1900" noProof="1">
                <a:solidFill>
                  <a:srgbClr val="FFFFFF"/>
                </a:solidFill>
              </a:defRPr>
            </a:lvl1pPr>
          </a:lstStyle>
          <a:p>
            <a:r>
              <a:rPr lang="en-US" noProof="1" smtClean="0"/>
              <a:t>Click to edit Master subtitle style</a:t>
            </a:r>
            <a:endParaRPr lang="de-DE" noProof="1"/>
          </a:p>
        </p:txBody>
      </p:sp>
      <p:sp>
        <p:nvSpPr>
          <p:cNvPr id="4" name="Rectangle 15" hidden="1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ln w="0"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800" noProof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6" hidden="1"/>
          <p:cNvSpPr>
            <a:spLocks noGrp="1" noChangeArrowheads="1"/>
          </p:cNvSpPr>
          <p:nvPr>
            <p:ph type="dt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7" hidden="1"/>
          <p:cNvSpPr>
            <a:spLocks noGrp="1" noChangeArrowheads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2481F0C-B3A5-47C6-9D2C-740956219AC3}" type="slidenum">
              <a:rPr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40666-82E0-4C81-9E7B-107FA41C87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A2BA4-7623-42CF-9C1C-8286DEB6E6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11" Type="http://schemas.openxmlformats.org/officeDocument/2006/relationships/image" Target="../media/image1.png"/><Relationship Id="rId5" Type="http://schemas.openxmlformats.org/officeDocument/2006/relationships/tags" Target="../tags/tag2.xml"/><Relationship Id="rId10" Type="http://schemas.openxmlformats.org/officeDocument/2006/relationships/tags" Target="../tags/tag7.xml"/><Relationship Id="rId4" Type="http://schemas.openxmlformats.org/officeDocument/2006/relationships/theme" Target="../theme/theme1.xml"/><Relationship Id="rId9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SHLBG2C_CO"/>
          <p:cNvPicPr>
            <a:picLocks noChangeArrowheads="1"/>
          </p:cNvPicPr>
          <p:nvPr>
            <p:custDataLst>
              <p:tags r:id="rId5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4572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  <p:custDataLst>
              <p:tags r:id="rId6"/>
            </p:custDataLst>
          </p:nvPr>
        </p:nvSpPr>
        <p:spPr bwMode="auto">
          <a:xfrm>
            <a:off x="392113" y="565150"/>
            <a:ext cx="8359775" cy="914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  <p:custDataLst>
              <p:tags r:id="rId7"/>
            </p:custDataLst>
          </p:nvPr>
        </p:nvSpPr>
        <p:spPr bwMode="auto">
          <a:xfrm>
            <a:off x="8578850" y="6578600"/>
            <a:ext cx="3175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noProof="1"/>
            </a:lvl1pPr>
          </a:lstStyle>
          <a:p>
            <a:pPr>
              <a:defRPr/>
            </a:pPr>
            <a:fld id="{F769270D-3BD2-4673-9998-EDBB4F85F581}" type="slidenum">
              <a:rPr/>
              <a:pPr>
                <a:defRPr/>
              </a:pPr>
              <a:t>‹#›</a:t>
            </a:fld>
            <a:endParaRPr lang="de-DE"/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body" idx="1"/>
            <p:custDataLst>
              <p:tags r:id="rId8"/>
            </p:custDataLst>
          </p:nvPr>
        </p:nvSpPr>
        <p:spPr bwMode="auto">
          <a:xfrm>
            <a:off x="392113" y="1714500"/>
            <a:ext cx="8359775" cy="43815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500063" y="6572250"/>
            <a:ext cx="6611937" cy="1238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en-US" sz="800" noProof="1" smtClean="0"/>
              <a:t>August 3,2012, IETF, RoLL</a:t>
            </a:r>
            <a:endParaRPr lang="de-DE" sz="800" noProof="1"/>
          </a:p>
        </p:txBody>
      </p:sp>
      <p:sp>
        <p:nvSpPr>
          <p:cNvPr id="1040" name="Rectangle 16" hidden="1"/>
          <p:cNvSpPr>
            <a:spLocks noGrp="1" noChangeArrowheads="1"/>
          </p:cNvSpPr>
          <p:nvPr>
            <p:ph type="dt" sz="half" idx="2"/>
            <p:custDataLst>
              <p:tags r:id="rId10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900" noProof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00000"/>
          </a:solidFill>
          <a:latin typeface="Arial" charset="0"/>
        </a:defRPr>
      </a:lvl9pPr>
    </p:titleStyle>
    <p:bodyStyle>
      <a:lvl1pPr marL="2540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000000"/>
          </a:solidFill>
          <a:latin typeface="+mn-lt"/>
        </a:defRPr>
      </a:lvl2pPr>
      <a:lvl3pPr marL="11684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•"/>
        <a:defRPr>
          <a:solidFill>
            <a:srgbClr val="000000"/>
          </a:solidFill>
          <a:latin typeface="+mn-lt"/>
        </a:defRPr>
      </a:lvl3pPr>
      <a:lvl4pPr marL="16256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4pPr>
      <a:lvl5pPr marL="2082800" indent="-254000" algn="l" rtl="0" eaLnBrk="0" fontAlgn="base" hangingPunct="0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5pPr>
      <a:lvl6pPr marL="25400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6pPr>
      <a:lvl7pPr marL="29972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7pPr>
      <a:lvl8pPr marL="34544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8pPr>
      <a:lvl9pPr marL="3911600" indent="-254000" algn="l" rtl="0" eaLnBrk="1" fontAlgn="base" hangingPunct="1">
        <a:lnSpc>
          <a:spcPct val="105000"/>
        </a:lnSpc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2.png"/><Relationship Id="rId2" Type="http://schemas.openxmlformats.org/officeDocument/2006/relationships/tags" Target="../tags/tag20.xml"/><Relationship Id="rId1" Type="http://schemas.openxmlformats.org/officeDocument/2006/relationships/themeOverride" Target="../theme/themeOverride3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hemeOverride" Target="../theme/themeOverride4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37.xml"/><Relationship Id="rId18" Type="http://schemas.openxmlformats.org/officeDocument/2006/relationships/tags" Target="../tags/tag42.xml"/><Relationship Id="rId26" Type="http://schemas.openxmlformats.org/officeDocument/2006/relationships/tags" Target="../tags/tag50.xml"/><Relationship Id="rId39" Type="http://schemas.openxmlformats.org/officeDocument/2006/relationships/tags" Target="../tags/tag63.xml"/><Relationship Id="rId21" Type="http://schemas.openxmlformats.org/officeDocument/2006/relationships/tags" Target="../tags/tag45.xml"/><Relationship Id="rId34" Type="http://schemas.openxmlformats.org/officeDocument/2006/relationships/tags" Target="../tags/tag58.xml"/><Relationship Id="rId42" Type="http://schemas.openxmlformats.org/officeDocument/2006/relationships/tags" Target="../tags/tag66.xml"/><Relationship Id="rId47" Type="http://schemas.openxmlformats.org/officeDocument/2006/relationships/tags" Target="../tags/tag71.xml"/><Relationship Id="rId50" Type="http://schemas.openxmlformats.org/officeDocument/2006/relationships/tags" Target="../tags/tag74.xml"/><Relationship Id="rId55" Type="http://schemas.openxmlformats.org/officeDocument/2006/relationships/tags" Target="../tags/tag79.xml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17" Type="http://schemas.openxmlformats.org/officeDocument/2006/relationships/tags" Target="../tags/tag41.xml"/><Relationship Id="rId25" Type="http://schemas.openxmlformats.org/officeDocument/2006/relationships/tags" Target="../tags/tag49.xml"/><Relationship Id="rId33" Type="http://schemas.openxmlformats.org/officeDocument/2006/relationships/tags" Target="../tags/tag57.xml"/><Relationship Id="rId38" Type="http://schemas.openxmlformats.org/officeDocument/2006/relationships/tags" Target="../tags/tag62.xml"/><Relationship Id="rId46" Type="http://schemas.openxmlformats.org/officeDocument/2006/relationships/tags" Target="../tags/tag70.xml"/><Relationship Id="rId2" Type="http://schemas.openxmlformats.org/officeDocument/2006/relationships/tags" Target="../tags/tag26.xml"/><Relationship Id="rId16" Type="http://schemas.openxmlformats.org/officeDocument/2006/relationships/tags" Target="../tags/tag40.xml"/><Relationship Id="rId20" Type="http://schemas.openxmlformats.org/officeDocument/2006/relationships/tags" Target="../tags/tag44.xml"/><Relationship Id="rId29" Type="http://schemas.openxmlformats.org/officeDocument/2006/relationships/tags" Target="../tags/tag53.xml"/><Relationship Id="rId41" Type="http://schemas.openxmlformats.org/officeDocument/2006/relationships/tags" Target="../tags/tag65.xml"/><Relationship Id="rId54" Type="http://schemas.openxmlformats.org/officeDocument/2006/relationships/tags" Target="../tags/tag78.xml"/><Relationship Id="rId1" Type="http://schemas.openxmlformats.org/officeDocument/2006/relationships/themeOverride" Target="../theme/themeOverride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24" Type="http://schemas.openxmlformats.org/officeDocument/2006/relationships/tags" Target="../tags/tag48.xml"/><Relationship Id="rId32" Type="http://schemas.openxmlformats.org/officeDocument/2006/relationships/tags" Target="../tags/tag56.xml"/><Relationship Id="rId37" Type="http://schemas.openxmlformats.org/officeDocument/2006/relationships/tags" Target="../tags/tag61.xml"/><Relationship Id="rId40" Type="http://schemas.openxmlformats.org/officeDocument/2006/relationships/tags" Target="../tags/tag64.xml"/><Relationship Id="rId45" Type="http://schemas.openxmlformats.org/officeDocument/2006/relationships/tags" Target="../tags/tag69.xml"/><Relationship Id="rId53" Type="http://schemas.openxmlformats.org/officeDocument/2006/relationships/tags" Target="../tags/tag77.xml"/><Relationship Id="rId58" Type="http://schemas.openxmlformats.org/officeDocument/2006/relationships/slideLayout" Target="../slideLayouts/slideLayout3.xml"/><Relationship Id="rId5" Type="http://schemas.openxmlformats.org/officeDocument/2006/relationships/tags" Target="../tags/tag29.xml"/><Relationship Id="rId15" Type="http://schemas.openxmlformats.org/officeDocument/2006/relationships/tags" Target="../tags/tag39.xml"/><Relationship Id="rId23" Type="http://schemas.openxmlformats.org/officeDocument/2006/relationships/tags" Target="../tags/tag47.xml"/><Relationship Id="rId28" Type="http://schemas.openxmlformats.org/officeDocument/2006/relationships/tags" Target="../tags/tag52.xml"/><Relationship Id="rId36" Type="http://schemas.openxmlformats.org/officeDocument/2006/relationships/tags" Target="../tags/tag60.xml"/><Relationship Id="rId49" Type="http://schemas.openxmlformats.org/officeDocument/2006/relationships/tags" Target="../tags/tag73.xml"/><Relationship Id="rId57" Type="http://schemas.openxmlformats.org/officeDocument/2006/relationships/tags" Target="../tags/tag81.xml"/><Relationship Id="rId10" Type="http://schemas.openxmlformats.org/officeDocument/2006/relationships/tags" Target="../tags/tag34.xml"/><Relationship Id="rId19" Type="http://schemas.openxmlformats.org/officeDocument/2006/relationships/tags" Target="../tags/tag43.xml"/><Relationship Id="rId31" Type="http://schemas.openxmlformats.org/officeDocument/2006/relationships/tags" Target="../tags/tag55.xml"/><Relationship Id="rId44" Type="http://schemas.openxmlformats.org/officeDocument/2006/relationships/tags" Target="../tags/tag68.xml"/><Relationship Id="rId52" Type="http://schemas.openxmlformats.org/officeDocument/2006/relationships/tags" Target="../tags/tag76.xml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tags" Target="../tags/tag38.xml"/><Relationship Id="rId22" Type="http://schemas.openxmlformats.org/officeDocument/2006/relationships/tags" Target="../tags/tag46.xml"/><Relationship Id="rId27" Type="http://schemas.openxmlformats.org/officeDocument/2006/relationships/tags" Target="../tags/tag51.xml"/><Relationship Id="rId30" Type="http://schemas.openxmlformats.org/officeDocument/2006/relationships/tags" Target="../tags/tag54.xml"/><Relationship Id="rId35" Type="http://schemas.openxmlformats.org/officeDocument/2006/relationships/tags" Target="../tags/tag59.xml"/><Relationship Id="rId43" Type="http://schemas.openxmlformats.org/officeDocument/2006/relationships/tags" Target="../tags/tag67.xml"/><Relationship Id="rId48" Type="http://schemas.openxmlformats.org/officeDocument/2006/relationships/tags" Target="../tags/tag72.xml"/><Relationship Id="rId56" Type="http://schemas.openxmlformats.org/officeDocument/2006/relationships/tags" Target="../tags/tag80.xml"/><Relationship Id="rId8" Type="http://schemas.openxmlformats.org/officeDocument/2006/relationships/tags" Target="../tags/tag32.xml"/><Relationship Id="rId51" Type="http://schemas.openxmlformats.org/officeDocument/2006/relationships/tags" Target="../tags/tag75.xml"/><Relationship Id="rId3" Type="http://schemas.openxmlformats.org/officeDocument/2006/relationships/tags" Target="../tags/tag2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tags" Target="../tags/tag93.xml"/><Relationship Id="rId18" Type="http://schemas.openxmlformats.org/officeDocument/2006/relationships/tags" Target="../tags/tag98.xml"/><Relationship Id="rId26" Type="http://schemas.openxmlformats.org/officeDocument/2006/relationships/tags" Target="../tags/tag106.xml"/><Relationship Id="rId3" Type="http://schemas.openxmlformats.org/officeDocument/2006/relationships/tags" Target="../tags/tag83.xml"/><Relationship Id="rId21" Type="http://schemas.openxmlformats.org/officeDocument/2006/relationships/tags" Target="../tags/tag101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tags" Target="../tags/tag97.xml"/><Relationship Id="rId25" Type="http://schemas.openxmlformats.org/officeDocument/2006/relationships/tags" Target="../tags/tag105.xml"/><Relationship Id="rId2" Type="http://schemas.openxmlformats.org/officeDocument/2006/relationships/tags" Target="../tags/tag82.xml"/><Relationship Id="rId16" Type="http://schemas.openxmlformats.org/officeDocument/2006/relationships/tags" Target="../tags/tag96.xml"/><Relationship Id="rId20" Type="http://schemas.openxmlformats.org/officeDocument/2006/relationships/tags" Target="../tags/tag100.xml"/><Relationship Id="rId29" Type="http://schemas.openxmlformats.org/officeDocument/2006/relationships/tags" Target="../tags/tag109.xml"/><Relationship Id="rId1" Type="http://schemas.openxmlformats.org/officeDocument/2006/relationships/themeOverride" Target="../theme/themeOverride6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24" Type="http://schemas.openxmlformats.org/officeDocument/2006/relationships/tags" Target="../tags/tag104.xml"/><Relationship Id="rId32" Type="http://schemas.openxmlformats.org/officeDocument/2006/relationships/chart" Target="../charts/chart2.xml"/><Relationship Id="rId5" Type="http://schemas.openxmlformats.org/officeDocument/2006/relationships/tags" Target="../tags/tag85.xml"/><Relationship Id="rId15" Type="http://schemas.openxmlformats.org/officeDocument/2006/relationships/tags" Target="../tags/tag95.xml"/><Relationship Id="rId23" Type="http://schemas.openxmlformats.org/officeDocument/2006/relationships/tags" Target="../tags/tag103.xml"/><Relationship Id="rId28" Type="http://schemas.openxmlformats.org/officeDocument/2006/relationships/tags" Target="../tags/tag108.xml"/><Relationship Id="rId10" Type="http://schemas.openxmlformats.org/officeDocument/2006/relationships/tags" Target="../tags/tag90.xml"/><Relationship Id="rId19" Type="http://schemas.openxmlformats.org/officeDocument/2006/relationships/tags" Target="../tags/tag99.xml"/><Relationship Id="rId31" Type="http://schemas.openxmlformats.org/officeDocument/2006/relationships/chart" Target="../charts/chart1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tags" Target="../tags/tag94.xml"/><Relationship Id="rId22" Type="http://schemas.openxmlformats.org/officeDocument/2006/relationships/tags" Target="../tags/tag102.xml"/><Relationship Id="rId27" Type="http://schemas.openxmlformats.org/officeDocument/2006/relationships/tags" Target="../tags/tag107.xml"/><Relationship Id="rId30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hemeOverride" Target="../theme/themeOverride7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13.xml"/><Relationship Id="rId4" Type="http://schemas.openxmlformats.org/officeDocument/2006/relationships/tags" Target="../tags/tag1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23528" y="5229200"/>
            <a:ext cx="2571750" cy="72008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nl-NL" sz="1900" noProof="1" smtClean="0"/>
              <a:t>Peter van der Stok</a:t>
            </a:r>
            <a:endParaRPr lang="en-US" sz="1900" noProof="1"/>
          </a:p>
        </p:txBody>
      </p:sp>
      <p:sp>
        <p:nvSpPr>
          <p:cNvPr id="7170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7188" y="6215063"/>
            <a:ext cx="2214562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900" noProof="1" smtClean="0"/>
              <a:t>August 3,2012</a:t>
            </a:r>
            <a:endParaRPr lang="en-US" sz="1900" noProof="1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>
          <a:xfrm>
            <a:off x="0" y="836712"/>
            <a:ext cx="9144000" cy="1143000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ROLL working group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DE9AD-A240-488D-BF47-903FAAD1E4CA}" type="slidenum">
              <a:rPr smtClean="0"/>
              <a:pPr/>
              <a:t>1</a:t>
            </a:fld>
            <a:endParaRPr lang="en-US" smtClean="0"/>
          </a:p>
        </p:txBody>
      </p:sp>
      <p:sp>
        <p:nvSpPr>
          <p:cNvPr id="717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7544" y="2204864"/>
            <a:ext cx="76328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draft-vanderstok-roll-mcreq-02</a:t>
            </a:r>
          </a:p>
          <a:p>
            <a:endParaRPr lang="en-US" sz="2800" dirty="0" smtClean="0"/>
          </a:p>
          <a:p>
            <a:r>
              <a:rPr lang="en-US" sz="2800" dirty="0" smtClean="0"/>
              <a:t>Multicast Requirements for LLN in Buildings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800100" y="5829300"/>
            <a:ext cx="7543800" cy="304800"/>
          </a:xfrm>
          <a:prstGeom prst="rect">
            <a:avLst/>
          </a:prstGeom>
          <a:noFill/>
          <a:ln w="0">
            <a:noFill/>
          </a:ln>
          <a:effectLst/>
        </p:spPr>
        <p:txBody>
          <a:bodyPr vert="horz" wrap="square" lIns="0" tIns="0" rIns="0" bIns="0" rtlCol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x-none" sz="190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640666-82E0-4C81-9E7B-107FA41C87E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395536" y="116632"/>
            <a:ext cx="8359775" cy="914400"/>
          </a:xfrm>
          <a:ln w="0"/>
          <a:effectLst/>
        </p:spPr>
        <p:txBody>
          <a:bodyPr wrap="square" lIns="0" tIns="0" rIns="0" bIns="0" anchor="t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Multicast in Building Control</a:t>
            </a:r>
            <a:endParaRPr lang="en-US" sz="2000" i="1" dirty="0" smtClean="0"/>
          </a:p>
        </p:txBody>
      </p:sp>
      <p:sp>
        <p:nvSpPr>
          <p:cNvPr id="6" name="TextBox 5"/>
          <p:cNvSpPr txBox="1"/>
          <p:nvPr>
            <p:custDataLst>
              <p:tags r:id="rId4"/>
            </p:custDataLst>
          </p:nvPr>
        </p:nvSpPr>
        <p:spPr>
          <a:xfrm>
            <a:off x="179512" y="1844824"/>
            <a:ext cx="860684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Multicast purposes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Sending messages with bounded delay to set of (nearby) receivers </a:t>
            </a:r>
          </a:p>
          <a:p>
            <a:pPr marL="1371600" lvl="2" indent="-457200"/>
            <a:r>
              <a:rPr lang="en-US" dirty="0" smtClean="0"/>
              <a:t>No response required (</a:t>
            </a:r>
            <a:r>
              <a:rPr lang="en-US" dirty="0" smtClean="0">
                <a:solidFill>
                  <a:srgbClr val="0070C0"/>
                </a:solidFill>
              </a:rPr>
              <a:t>this presentation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Service discovery (mDNS) for stand-alone network</a:t>
            </a:r>
          </a:p>
          <a:p>
            <a:pPr marL="1371600" lvl="2" indent="-457200"/>
            <a:r>
              <a:rPr lang="en-US" dirty="0" smtClean="0"/>
              <a:t>Response required</a:t>
            </a: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lide Number Placeholder 6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49" name="Rectangle 48"/>
          <p:cNvSpPr/>
          <p:nvPr/>
        </p:nvSpPr>
        <p:spPr>
          <a:xfrm>
            <a:off x="251520" y="4508871"/>
            <a:ext cx="8641655" cy="51226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Left-Right Arrow 53"/>
          <p:cNvSpPr/>
          <p:nvPr/>
        </p:nvSpPr>
        <p:spPr>
          <a:xfrm rot="548269">
            <a:off x="2278889" y="3441288"/>
            <a:ext cx="3017947" cy="181270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>
            <p:custDataLst>
              <p:tags r:id="rId3"/>
            </p:custDataLst>
          </p:nvPr>
        </p:nvSpPr>
        <p:spPr>
          <a:xfrm>
            <a:off x="5220072" y="3104585"/>
            <a:ext cx="1223962" cy="12969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740463" y="3104585"/>
            <a:ext cx="1223962" cy="12969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9" name="Group 54"/>
          <p:cNvGrpSpPr/>
          <p:nvPr/>
        </p:nvGrpSpPr>
        <p:grpSpPr>
          <a:xfrm>
            <a:off x="251520" y="3140968"/>
            <a:ext cx="8640960" cy="3240360"/>
            <a:chOff x="251520" y="3140968"/>
            <a:chExt cx="8640960" cy="3240360"/>
          </a:xfrm>
        </p:grpSpPr>
        <p:grpSp>
          <p:nvGrpSpPr>
            <p:cNvPr id="25" name="Group 52"/>
            <p:cNvGrpSpPr/>
            <p:nvPr/>
          </p:nvGrpSpPr>
          <p:grpSpPr>
            <a:xfrm>
              <a:off x="251520" y="3140968"/>
              <a:ext cx="8640960" cy="1224136"/>
              <a:chOff x="251520" y="3140968"/>
              <a:chExt cx="8640960" cy="1224136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51520" y="3140968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475656" y="3140968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699792" y="3140968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923928" y="3140968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148064" y="3140968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6372200" y="3140968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596336" y="3140968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53"/>
            <p:cNvGrpSpPr/>
            <p:nvPr/>
          </p:nvGrpSpPr>
          <p:grpSpPr>
            <a:xfrm>
              <a:off x="251520" y="5157192"/>
              <a:ext cx="8640960" cy="1224136"/>
              <a:chOff x="251520" y="5157192"/>
              <a:chExt cx="8640960" cy="122413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251520" y="5157192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475656" y="5157192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699792" y="5157192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923928" y="5157192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148064" y="5157192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6372200" y="5157192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7596336" y="5157192"/>
                <a:ext cx="1296144" cy="1224136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  <a:alpha val="2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6" name="Left-Right Arrow 55"/>
          <p:cNvSpPr/>
          <p:nvPr/>
        </p:nvSpPr>
        <p:spPr>
          <a:xfrm rot="1281968">
            <a:off x="2023492" y="4527773"/>
            <a:ext cx="6933329" cy="164150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539552" y="3212976"/>
          <a:ext cx="8352960" cy="3096345"/>
        </p:xfrm>
        <a:graphic>
          <a:graphicData uri="http://schemas.openxmlformats.org/drawingml/2006/table">
            <a:tbl>
              <a:tblPr/>
              <a:tblGrid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  <a:gridCol w="208824"/>
              </a:tblGrid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Typical network configuration 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grpSp>
        <p:nvGrpSpPr>
          <p:cNvPr id="27" name="Group 4"/>
          <p:cNvGrpSpPr>
            <a:grpSpLocks/>
          </p:cNvGrpSpPr>
          <p:nvPr/>
        </p:nvGrpSpPr>
        <p:grpSpPr bwMode="auto">
          <a:xfrm>
            <a:off x="468313" y="1196975"/>
            <a:ext cx="2951162" cy="1312863"/>
            <a:chOff x="971600" y="5517232"/>
            <a:chExt cx="2952328" cy="1313384"/>
          </a:xfrm>
        </p:grpSpPr>
        <p:sp>
          <p:nvSpPr>
            <p:cNvPr id="5" name="Rectangle 4"/>
            <p:cNvSpPr/>
            <p:nvPr/>
          </p:nvSpPr>
          <p:spPr>
            <a:xfrm>
              <a:off x="971600" y="5517232"/>
              <a:ext cx="2016922" cy="131338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988522" y="5517232"/>
              <a:ext cx="574902" cy="1292738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Flowchart: Delay 6"/>
            <p:cNvSpPr/>
            <p:nvPr/>
          </p:nvSpPr>
          <p:spPr>
            <a:xfrm rot="5400000">
              <a:off x="1696579" y="5368743"/>
              <a:ext cx="792477" cy="1089455"/>
            </a:xfrm>
            <a:prstGeom prst="flowChartDelay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71600" y="5517232"/>
              <a:ext cx="2952328" cy="12959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33381" name="Picture 9" descr="router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835696" y="5517232"/>
              <a:ext cx="487272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1764075" y="5517232"/>
              <a:ext cx="647956" cy="4939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971600" y="5949203"/>
              <a:ext cx="7924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71600" y="6381175"/>
              <a:ext cx="29523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12031" y="5949203"/>
              <a:ext cx="151189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844001" y="5517232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275972" y="5517232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332104" y="5517232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332104" y="6381175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64075" y="6381175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267512" y="6381175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699482" y="6381175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204507" y="6381175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563424" y="6381175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636477" y="5517232"/>
              <a:ext cx="0" cy="4319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 rot="5400000">
              <a:off x="3095719" y="5984937"/>
              <a:ext cx="1295914" cy="360504"/>
            </a:xfrm>
            <a:prstGeom prst="rect">
              <a:avLst/>
            </a:prstGeom>
            <a:solidFill>
              <a:srgbClr val="820000">
                <a:alpha val="49804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292080" y="1340768"/>
            <a:ext cx="21602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/>
              <a:t>x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508104" y="1124744"/>
            <a:ext cx="34563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Node; X indicates the number of hops a node is away from the ER (i.e. the rank of the node in the ER-rooted DAG)</a:t>
            </a:r>
            <a:endParaRPr lang="en-US" sz="1400" dirty="0"/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251520" y="1196752"/>
            <a:ext cx="144016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419872" y="1196752"/>
            <a:ext cx="5472608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419872" y="2492896"/>
            <a:ext cx="540060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4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95536" y="116632"/>
            <a:ext cx="8359775" cy="914400"/>
          </a:xfrm>
          <a:prstGeom prst="rect">
            <a:avLst/>
          </a:prstGeom>
          <a:ln w="0"/>
          <a:effectLst/>
        </p:spPr>
        <p:txBody>
          <a:bodyPr wrap="square" lIns="0" tIns="0" rIns="0" bIns="0" anchor="t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 smtClean="0">
                <a:latin typeface="+mj-lt"/>
                <a:ea typeface="+mj-ea"/>
                <a:cs typeface="+mj-cs"/>
              </a:rPr>
              <a:t>Operational characteristics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683568" y="1700808"/>
            <a:ext cx="811504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requirements: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Agreement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Timeliness (200 ms); occasionally </a:t>
            </a:r>
            <a:r>
              <a:rPr lang="en-US" dirty="0" smtClean="0"/>
              <a:t>a message</a:t>
            </a:r>
            <a:r>
              <a:rPr lang="en-US" dirty="0" smtClean="0"/>
              <a:t> </a:t>
            </a:r>
            <a:r>
              <a:rPr lang="en-US" dirty="0" smtClean="0"/>
              <a:t>takes 1-2 seconds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Variable network density: node every 30  - 100 cm</a:t>
            </a:r>
          </a:p>
          <a:p>
            <a:r>
              <a:rPr lang="en-US" dirty="0" smtClean="0"/>
              <a:t>In general multicast ranges over one office (6*6 m) or one floor</a:t>
            </a: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4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95536" y="116632"/>
            <a:ext cx="8359775" cy="914400"/>
          </a:xfrm>
          <a:prstGeom prst="rect">
            <a:avLst/>
          </a:prstGeom>
          <a:ln w="0"/>
          <a:effectLst/>
        </p:spPr>
        <p:txBody>
          <a:bodyPr wrap="square" lIns="0" tIns="0" rIns="0" bIns="0" anchor="t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noProof="0" dirty="0" smtClean="0">
                <a:latin typeface="+mj-lt"/>
                <a:ea typeface="+mj-ea"/>
                <a:cs typeface="+mj-cs"/>
              </a:rPr>
              <a:t>Simulation configuration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>
            <p:custDataLst>
              <p:tags r:id="rId4"/>
            </p:custDataLst>
          </p:nvPr>
        </p:nvSpPr>
        <p:spPr bwMode="auto">
          <a:xfrm>
            <a:off x="1403648" y="1556792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Oval 5"/>
          <p:cNvSpPr/>
          <p:nvPr>
            <p:custDataLst>
              <p:tags r:id="rId5"/>
            </p:custDataLst>
          </p:nvPr>
        </p:nvSpPr>
        <p:spPr bwMode="auto">
          <a:xfrm>
            <a:off x="2411760" y="1556792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>
            <p:custDataLst>
              <p:tags r:id="rId6"/>
            </p:custDataLst>
          </p:nvPr>
        </p:nvSpPr>
        <p:spPr bwMode="auto">
          <a:xfrm>
            <a:off x="3347864" y="1556792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>
            <p:custDataLst>
              <p:tags r:id="rId7"/>
            </p:custDataLst>
          </p:nvPr>
        </p:nvSpPr>
        <p:spPr bwMode="auto">
          <a:xfrm>
            <a:off x="4355976" y="1556792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>
            <p:custDataLst>
              <p:tags r:id="rId8"/>
            </p:custDataLst>
          </p:nvPr>
        </p:nvSpPr>
        <p:spPr bwMode="auto">
          <a:xfrm>
            <a:off x="6444208" y="1556792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>
            <p:custDataLst>
              <p:tags r:id="rId9"/>
            </p:custDataLst>
          </p:nvPr>
        </p:nvSpPr>
        <p:spPr bwMode="auto">
          <a:xfrm>
            <a:off x="7452320" y="1556792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>
            <p:custDataLst>
              <p:tags r:id="rId10"/>
            </p:custDataLst>
          </p:nvPr>
        </p:nvSpPr>
        <p:spPr bwMode="auto">
          <a:xfrm>
            <a:off x="5364088" y="170080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>
            <p:custDataLst>
              <p:tags r:id="rId11"/>
            </p:custDataLst>
          </p:nvPr>
        </p:nvSpPr>
        <p:spPr bwMode="auto">
          <a:xfrm>
            <a:off x="5076056" y="170080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>
            <p:custDataLst>
              <p:tags r:id="rId12"/>
            </p:custDataLst>
          </p:nvPr>
        </p:nvSpPr>
        <p:spPr bwMode="auto">
          <a:xfrm>
            <a:off x="6012160" y="170080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>
            <p:custDataLst>
              <p:tags r:id="rId13"/>
            </p:custDataLst>
          </p:nvPr>
        </p:nvSpPr>
        <p:spPr bwMode="auto">
          <a:xfrm>
            <a:off x="5724128" y="1700808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>
            <p:custDataLst>
              <p:tags r:id="rId14"/>
            </p:custDataLst>
          </p:nvPr>
        </p:nvSpPr>
        <p:spPr bwMode="auto">
          <a:xfrm>
            <a:off x="1403648" y="2204864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>
            <p:custDataLst>
              <p:tags r:id="rId15"/>
            </p:custDataLst>
          </p:nvPr>
        </p:nvSpPr>
        <p:spPr bwMode="auto">
          <a:xfrm>
            <a:off x="2411760" y="2204864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>
            <p:custDataLst>
              <p:tags r:id="rId16"/>
            </p:custDataLst>
          </p:nvPr>
        </p:nvSpPr>
        <p:spPr bwMode="auto">
          <a:xfrm>
            <a:off x="3347864" y="2204864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>
            <p:custDataLst>
              <p:tags r:id="rId17"/>
            </p:custDataLst>
          </p:nvPr>
        </p:nvSpPr>
        <p:spPr bwMode="auto">
          <a:xfrm>
            <a:off x="4355976" y="2204864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>
            <p:custDataLst>
              <p:tags r:id="rId18"/>
            </p:custDataLst>
          </p:nvPr>
        </p:nvSpPr>
        <p:spPr bwMode="auto">
          <a:xfrm>
            <a:off x="6444208" y="2204864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>
            <p:custDataLst>
              <p:tags r:id="rId19"/>
            </p:custDataLst>
          </p:nvPr>
        </p:nvSpPr>
        <p:spPr bwMode="auto">
          <a:xfrm>
            <a:off x="7452320" y="2204864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>
            <p:custDataLst>
              <p:tags r:id="rId20"/>
            </p:custDataLst>
          </p:nvPr>
        </p:nvSpPr>
        <p:spPr bwMode="auto">
          <a:xfrm>
            <a:off x="5364088" y="2348880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>
            <p:custDataLst>
              <p:tags r:id="rId21"/>
            </p:custDataLst>
          </p:nvPr>
        </p:nvSpPr>
        <p:spPr bwMode="auto">
          <a:xfrm>
            <a:off x="5076056" y="2348880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3" name="Oval 22"/>
          <p:cNvSpPr/>
          <p:nvPr>
            <p:custDataLst>
              <p:tags r:id="rId22"/>
            </p:custDataLst>
          </p:nvPr>
        </p:nvSpPr>
        <p:spPr bwMode="auto">
          <a:xfrm>
            <a:off x="6012160" y="2348880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>
            <p:custDataLst>
              <p:tags r:id="rId23"/>
            </p:custDataLst>
          </p:nvPr>
        </p:nvSpPr>
        <p:spPr bwMode="auto">
          <a:xfrm>
            <a:off x="5724128" y="2348880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>
            <p:custDataLst>
              <p:tags r:id="rId24"/>
            </p:custDataLst>
          </p:nvPr>
        </p:nvSpPr>
        <p:spPr bwMode="auto">
          <a:xfrm>
            <a:off x="1403648" y="27809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>
            <p:custDataLst>
              <p:tags r:id="rId25"/>
            </p:custDataLst>
          </p:nvPr>
        </p:nvSpPr>
        <p:spPr bwMode="auto">
          <a:xfrm>
            <a:off x="2411760" y="27809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>
            <p:custDataLst>
              <p:tags r:id="rId26"/>
            </p:custDataLst>
          </p:nvPr>
        </p:nvSpPr>
        <p:spPr bwMode="auto">
          <a:xfrm>
            <a:off x="3347864" y="27809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>
            <p:custDataLst>
              <p:tags r:id="rId27"/>
            </p:custDataLst>
          </p:nvPr>
        </p:nvSpPr>
        <p:spPr bwMode="auto">
          <a:xfrm>
            <a:off x="4355976" y="27809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>
            <p:custDataLst>
              <p:tags r:id="rId28"/>
            </p:custDataLst>
          </p:nvPr>
        </p:nvSpPr>
        <p:spPr bwMode="auto">
          <a:xfrm>
            <a:off x="6444208" y="27809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0" name="Oval 29"/>
          <p:cNvSpPr/>
          <p:nvPr>
            <p:custDataLst>
              <p:tags r:id="rId29"/>
            </p:custDataLst>
          </p:nvPr>
        </p:nvSpPr>
        <p:spPr bwMode="auto">
          <a:xfrm>
            <a:off x="7452320" y="27809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1" name="Oval 30"/>
          <p:cNvSpPr/>
          <p:nvPr>
            <p:custDataLst>
              <p:tags r:id="rId30"/>
            </p:custDataLst>
          </p:nvPr>
        </p:nvSpPr>
        <p:spPr bwMode="auto">
          <a:xfrm>
            <a:off x="5364088" y="29249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>
            <p:custDataLst>
              <p:tags r:id="rId31"/>
            </p:custDataLst>
          </p:nvPr>
        </p:nvSpPr>
        <p:spPr bwMode="auto">
          <a:xfrm>
            <a:off x="5076056" y="29249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3" name="Oval 32"/>
          <p:cNvSpPr/>
          <p:nvPr>
            <p:custDataLst>
              <p:tags r:id="rId32"/>
            </p:custDataLst>
          </p:nvPr>
        </p:nvSpPr>
        <p:spPr bwMode="auto">
          <a:xfrm>
            <a:off x="6012160" y="29249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4" name="Oval 33"/>
          <p:cNvSpPr/>
          <p:nvPr>
            <p:custDataLst>
              <p:tags r:id="rId33"/>
            </p:custDataLst>
          </p:nvPr>
        </p:nvSpPr>
        <p:spPr bwMode="auto">
          <a:xfrm>
            <a:off x="5724128" y="29249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5" name="Oval 34"/>
          <p:cNvSpPr/>
          <p:nvPr>
            <p:custDataLst>
              <p:tags r:id="rId34"/>
            </p:custDataLst>
          </p:nvPr>
        </p:nvSpPr>
        <p:spPr bwMode="auto">
          <a:xfrm>
            <a:off x="1475656" y="386104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6" name="Oval 35"/>
          <p:cNvSpPr/>
          <p:nvPr>
            <p:custDataLst>
              <p:tags r:id="rId35"/>
            </p:custDataLst>
          </p:nvPr>
        </p:nvSpPr>
        <p:spPr bwMode="auto">
          <a:xfrm>
            <a:off x="2483768" y="386104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7" name="Oval 36"/>
          <p:cNvSpPr/>
          <p:nvPr>
            <p:custDataLst>
              <p:tags r:id="rId36"/>
            </p:custDataLst>
          </p:nvPr>
        </p:nvSpPr>
        <p:spPr bwMode="auto">
          <a:xfrm>
            <a:off x="3419872" y="386104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8" name="Oval 37"/>
          <p:cNvSpPr/>
          <p:nvPr>
            <p:custDataLst>
              <p:tags r:id="rId37"/>
            </p:custDataLst>
          </p:nvPr>
        </p:nvSpPr>
        <p:spPr bwMode="auto">
          <a:xfrm>
            <a:off x="4427984" y="386104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9" name="Oval 38"/>
          <p:cNvSpPr/>
          <p:nvPr>
            <p:custDataLst>
              <p:tags r:id="rId38"/>
            </p:custDataLst>
          </p:nvPr>
        </p:nvSpPr>
        <p:spPr bwMode="auto">
          <a:xfrm>
            <a:off x="6516216" y="386104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0" name="Oval 39"/>
          <p:cNvSpPr/>
          <p:nvPr>
            <p:custDataLst>
              <p:tags r:id="rId39"/>
            </p:custDataLst>
          </p:nvPr>
        </p:nvSpPr>
        <p:spPr bwMode="auto">
          <a:xfrm>
            <a:off x="7524328" y="386104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1" name="Oval 40"/>
          <p:cNvSpPr/>
          <p:nvPr>
            <p:custDataLst>
              <p:tags r:id="rId40"/>
            </p:custDataLst>
          </p:nvPr>
        </p:nvSpPr>
        <p:spPr bwMode="auto">
          <a:xfrm>
            <a:off x="5436096" y="400506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2" name="Oval 41"/>
          <p:cNvSpPr/>
          <p:nvPr>
            <p:custDataLst>
              <p:tags r:id="rId41"/>
            </p:custDataLst>
          </p:nvPr>
        </p:nvSpPr>
        <p:spPr bwMode="auto">
          <a:xfrm>
            <a:off x="5148064" y="400506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3" name="Oval 42"/>
          <p:cNvSpPr/>
          <p:nvPr>
            <p:custDataLst>
              <p:tags r:id="rId42"/>
            </p:custDataLst>
          </p:nvPr>
        </p:nvSpPr>
        <p:spPr bwMode="auto">
          <a:xfrm>
            <a:off x="6084168" y="400506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4" name="Oval 43"/>
          <p:cNvSpPr/>
          <p:nvPr>
            <p:custDataLst>
              <p:tags r:id="rId43"/>
            </p:custDataLst>
          </p:nvPr>
        </p:nvSpPr>
        <p:spPr bwMode="auto">
          <a:xfrm>
            <a:off x="5796136" y="400506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5" name="Oval 44"/>
          <p:cNvSpPr/>
          <p:nvPr>
            <p:custDataLst>
              <p:tags r:id="rId44"/>
            </p:custDataLst>
          </p:nvPr>
        </p:nvSpPr>
        <p:spPr bwMode="auto">
          <a:xfrm>
            <a:off x="1475656" y="45811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6" name="Oval 45"/>
          <p:cNvSpPr/>
          <p:nvPr>
            <p:custDataLst>
              <p:tags r:id="rId45"/>
            </p:custDataLst>
          </p:nvPr>
        </p:nvSpPr>
        <p:spPr bwMode="auto">
          <a:xfrm>
            <a:off x="2483768" y="45811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7" name="Oval 46"/>
          <p:cNvSpPr/>
          <p:nvPr>
            <p:custDataLst>
              <p:tags r:id="rId46"/>
            </p:custDataLst>
          </p:nvPr>
        </p:nvSpPr>
        <p:spPr bwMode="auto">
          <a:xfrm>
            <a:off x="3419872" y="45811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>
            <p:custDataLst>
              <p:tags r:id="rId47"/>
            </p:custDataLst>
          </p:nvPr>
        </p:nvSpPr>
        <p:spPr bwMode="auto">
          <a:xfrm>
            <a:off x="4427984" y="45811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>
            <p:custDataLst>
              <p:tags r:id="rId48"/>
            </p:custDataLst>
          </p:nvPr>
        </p:nvSpPr>
        <p:spPr bwMode="auto">
          <a:xfrm>
            <a:off x="6516216" y="45811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>
            <p:custDataLst>
              <p:tags r:id="rId49"/>
            </p:custDataLst>
          </p:nvPr>
        </p:nvSpPr>
        <p:spPr bwMode="auto">
          <a:xfrm>
            <a:off x="7524328" y="4581128"/>
            <a:ext cx="504056" cy="43204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1" name="Oval 50"/>
          <p:cNvSpPr/>
          <p:nvPr>
            <p:custDataLst>
              <p:tags r:id="rId50"/>
            </p:custDataLst>
          </p:nvPr>
        </p:nvSpPr>
        <p:spPr bwMode="auto">
          <a:xfrm>
            <a:off x="5436096" y="47251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2" name="Oval 51"/>
          <p:cNvSpPr/>
          <p:nvPr>
            <p:custDataLst>
              <p:tags r:id="rId51"/>
            </p:custDataLst>
          </p:nvPr>
        </p:nvSpPr>
        <p:spPr bwMode="auto">
          <a:xfrm>
            <a:off x="5148064" y="47251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3" name="Oval 52"/>
          <p:cNvSpPr/>
          <p:nvPr>
            <p:custDataLst>
              <p:tags r:id="rId52"/>
            </p:custDataLst>
          </p:nvPr>
        </p:nvSpPr>
        <p:spPr bwMode="auto">
          <a:xfrm>
            <a:off x="6084168" y="47251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4" name="Oval 53"/>
          <p:cNvSpPr/>
          <p:nvPr>
            <p:custDataLst>
              <p:tags r:id="rId53"/>
            </p:custDataLst>
          </p:nvPr>
        </p:nvSpPr>
        <p:spPr bwMode="auto">
          <a:xfrm>
            <a:off x="5796136" y="4725144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5" name="TextBox 54"/>
          <p:cNvSpPr txBox="1"/>
          <p:nvPr>
            <p:custDataLst>
              <p:tags r:id="rId54"/>
            </p:custDataLst>
          </p:nvPr>
        </p:nvSpPr>
        <p:spPr>
          <a:xfrm>
            <a:off x="3419872" y="620688"/>
            <a:ext cx="1837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10x10 mesh</a:t>
            </a:r>
          </a:p>
          <a:p>
            <a:pPr algn="ctr"/>
            <a:r>
              <a:rPr lang="en-US" dirty="0" smtClean="0"/>
              <a:t>IEEE 802.15.4</a:t>
            </a:r>
            <a:endParaRPr lang="en-US" dirty="0"/>
          </a:p>
        </p:txBody>
      </p:sp>
      <p:sp>
        <p:nvSpPr>
          <p:cNvPr id="56" name="TextBox 55"/>
          <p:cNvSpPr txBox="1"/>
          <p:nvPr>
            <p:custDataLst>
              <p:tags r:id="rId55"/>
            </p:custDataLst>
          </p:nvPr>
        </p:nvSpPr>
        <p:spPr>
          <a:xfrm>
            <a:off x="1259632" y="1196752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(0,0)</a:t>
            </a:r>
            <a:endParaRPr lang="en-US" dirty="0"/>
          </a:p>
        </p:txBody>
      </p:sp>
      <p:sp>
        <p:nvSpPr>
          <p:cNvPr id="57" name="TextBox 56"/>
          <p:cNvSpPr txBox="1"/>
          <p:nvPr>
            <p:custDataLst>
              <p:tags r:id="rId56"/>
            </p:custDataLst>
          </p:nvPr>
        </p:nvSpPr>
        <p:spPr>
          <a:xfrm>
            <a:off x="7380312" y="5013176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(9,9)</a:t>
            </a:r>
            <a:endParaRPr lang="en-US" dirty="0"/>
          </a:p>
        </p:txBody>
      </p:sp>
      <p:sp>
        <p:nvSpPr>
          <p:cNvPr id="58" name="TextBox 57"/>
          <p:cNvSpPr txBox="1"/>
          <p:nvPr>
            <p:custDataLst>
              <p:tags r:id="rId57"/>
            </p:custDataLst>
          </p:nvPr>
        </p:nvSpPr>
        <p:spPr>
          <a:xfrm>
            <a:off x="1475656" y="5661248"/>
            <a:ext cx="5410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Sender (0,0) sends message every 2 seconds</a:t>
            </a:r>
          </a:p>
          <a:p>
            <a:r>
              <a:rPr lang="en-US" dirty="0" smtClean="0"/>
              <a:t>Observe e2e delay at (9,9)</a:t>
            </a:r>
            <a:endParaRPr 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graphicFrame>
        <p:nvGraphicFramePr>
          <p:cNvPr id="4" name="Chart 3"/>
          <p:cNvGraphicFramePr/>
          <p:nvPr>
            <p:custDataLst>
              <p:tags r:id="rId3"/>
            </p:custDataLst>
          </p:nvPr>
        </p:nvGraphicFramePr>
        <p:xfrm>
          <a:off x="1043608" y="692697"/>
          <a:ext cx="3672408" cy="3826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p:graphicFrame>
        <p:nvGraphicFramePr>
          <p:cNvPr id="5" name="Chart 4"/>
          <p:cNvGraphicFramePr/>
          <p:nvPr>
            <p:custDataLst>
              <p:tags r:id="rId4"/>
            </p:custDataLst>
          </p:nvPr>
        </p:nvGraphicFramePr>
        <p:xfrm>
          <a:off x="4716016" y="2420888"/>
          <a:ext cx="410445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2267744" y="4797152"/>
            <a:ext cx="647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K=1</a:t>
            </a:r>
            <a:endParaRPr lang="en-US" dirty="0"/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6660232" y="4797152"/>
            <a:ext cx="647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K=5</a:t>
            </a:r>
            <a:endParaRPr lang="en-US" dirty="0"/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5004048" y="2420888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sec</a:t>
            </a:r>
            <a:endParaRPr lang="en-US" sz="1600" dirty="0"/>
          </a:p>
        </p:txBody>
      </p:sp>
      <p:sp>
        <p:nvSpPr>
          <p:cNvPr id="9" name="TextBox 8"/>
          <p:cNvSpPr txBox="1"/>
          <p:nvPr>
            <p:custDataLst>
              <p:tags r:id="rId8"/>
            </p:custDataLst>
          </p:nvPr>
        </p:nvSpPr>
        <p:spPr>
          <a:xfrm>
            <a:off x="971600" y="764704"/>
            <a:ext cx="503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sec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>
            <p:custDataLst>
              <p:tags r:id="rId9"/>
            </p:custDataLst>
          </p:nvPr>
        </p:nvCxnSpPr>
        <p:spPr bwMode="auto">
          <a:xfrm flipV="1">
            <a:off x="1115616" y="4437112"/>
            <a:ext cx="432048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>
            <p:custDataLst>
              <p:tags r:id="rId10"/>
            </p:custDataLst>
          </p:nvPr>
        </p:nvSpPr>
        <p:spPr>
          <a:xfrm>
            <a:off x="107504" y="5157192"/>
            <a:ext cx="2180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50-100 neighbors</a:t>
            </a:r>
            <a:endParaRPr lang="en-US" dirty="0"/>
          </a:p>
        </p:txBody>
      </p:sp>
      <p:cxnSp>
        <p:nvCxnSpPr>
          <p:cNvPr id="13" name="Straight Arrow Connector 12"/>
          <p:cNvCxnSpPr/>
          <p:nvPr>
            <p:custDataLst>
              <p:tags r:id="rId11"/>
            </p:custDataLst>
          </p:nvPr>
        </p:nvCxnSpPr>
        <p:spPr bwMode="auto">
          <a:xfrm flipV="1">
            <a:off x="4355976" y="4437112"/>
            <a:ext cx="72008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>
            <p:custDataLst>
              <p:tags r:id="rId12"/>
            </p:custDataLst>
          </p:nvPr>
        </p:nvSpPr>
        <p:spPr>
          <a:xfrm>
            <a:off x="3131840" y="5157192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2-4 neighbors</a:t>
            </a:r>
            <a:endParaRPr lang="en-US" dirty="0"/>
          </a:p>
        </p:txBody>
      </p:sp>
      <p:cxnSp>
        <p:nvCxnSpPr>
          <p:cNvPr id="16" name="Straight Arrow Connector 15"/>
          <p:cNvCxnSpPr/>
          <p:nvPr>
            <p:custDataLst>
              <p:tags r:id="rId13"/>
            </p:custDataLst>
          </p:nvPr>
        </p:nvCxnSpPr>
        <p:spPr bwMode="auto">
          <a:xfrm flipV="1">
            <a:off x="8532440" y="4365104"/>
            <a:ext cx="72008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>
            <p:custDataLst>
              <p:tags r:id="rId14"/>
            </p:custDataLst>
          </p:nvPr>
        </p:nvSpPr>
        <p:spPr>
          <a:xfrm>
            <a:off x="7391597" y="5589240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2-4 neighbors</a:t>
            </a:r>
            <a:endParaRPr lang="en-US" dirty="0"/>
          </a:p>
        </p:txBody>
      </p:sp>
      <p:cxnSp>
        <p:nvCxnSpPr>
          <p:cNvPr id="19" name="Straight Arrow Connector 18"/>
          <p:cNvCxnSpPr/>
          <p:nvPr>
            <p:custDataLst>
              <p:tags r:id="rId15"/>
            </p:custDataLst>
          </p:nvPr>
        </p:nvCxnSpPr>
        <p:spPr bwMode="auto">
          <a:xfrm flipV="1">
            <a:off x="5364088" y="4437112"/>
            <a:ext cx="216024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>
            <p:custDataLst>
              <p:tags r:id="rId16"/>
            </p:custDataLst>
          </p:nvPr>
        </p:nvSpPr>
        <p:spPr>
          <a:xfrm>
            <a:off x="4211960" y="5661248"/>
            <a:ext cx="2180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50-100 neighbors</a:t>
            </a:r>
            <a:endParaRPr lang="en-US" dirty="0"/>
          </a:p>
        </p:txBody>
      </p:sp>
      <p:sp>
        <p:nvSpPr>
          <p:cNvPr id="22" name="TextBox 21"/>
          <p:cNvSpPr txBox="1"/>
          <p:nvPr>
            <p:custDataLst>
              <p:tags r:id="rId17"/>
            </p:custDataLst>
          </p:nvPr>
        </p:nvSpPr>
        <p:spPr>
          <a:xfrm>
            <a:off x="1547664" y="4509120"/>
            <a:ext cx="1715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Inter-node distance</a:t>
            </a:r>
            <a:endParaRPr lang="en-US" sz="1400" dirty="0"/>
          </a:p>
        </p:txBody>
      </p:sp>
      <p:cxnSp>
        <p:nvCxnSpPr>
          <p:cNvPr id="24" name="Straight Arrow Connector 23"/>
          <p:cNvCxnSpPr>
            <a:stCxn id="22" idx="3"/>
          </p:cNvCxnSpPr>
          <p:nvPr>
            <p:custDataLst>
              <p:tags r:id="rId18"/>
            </p:custDataLst>
          </p:nvPr>
        </p:nvCxnSpPr>
        <p:spPr bwMode="auto">
          <a:xfrm flipV="1">
            <a:off x="3263198" y="4653136"/>
            <a:ext cx="444706" cy="98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>
            <p:custDataLst>
              <p:tags r:id="rId19"/>
            </p:custDataLst>
          </p:nvPr>
        </p:nvSpPr>
        <p:spPr>
          <a:xfrm>
            <a:off x="5652120" y="4509120"/>
            <a:ext cx="1715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Inter-node distance</a:t>
            </a:r>
            <a:endParaRPr lang="en-US" sz="1400" dirty="0"/>
          </a:p>
        </p:txBody>
      </p:sp>
      <p:cxnSp>
        <p:nvCxnSpPr>
          <p:cNvPr id="28" name="Straight Arrow Connector 27"/>
          <p:cNvCxnSpPr>
            <a:stCxn id="27" idx="3"/>
          </p:cNvCxnSpPr>
          <p:nvPr>
            <p:custDataLst>
              <p:tags r:id="rId20"/>
            </p:custDataLst>
          </p:nvPr>
        </p:nvCxnSpPr>
        <p:spPr bwMode="auto">
          <a:xfrm flipV="1">
            <a:off x="7367654" y="4653136"/>
            <a:ext cx="444706" cy="98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>
            <p:custDataLst>
              <p:tags r:id="rId21"/>
            </p:custDataLst>
          </p:nvPr>
        </p:nvSpPr>
        <p:spPr>
          <a:xfrm>
            <a:off x="467544" y="6237312"/>
            <a:ext cx="2364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10ms &lt;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min</a:t>
            </a:r>
            <a:r>
              <a:rPr lang="en-US" dirty="0" smtClean="0"/>
              <a:t> &lt; 30ms</a:t>
            </a:r>
            <a:endParaRPr lang="en-US" dirty="0"/>
          </a:p>
        </p:txBody>
      </p:sp>
      <p:sp>
        <p:nvSpPr>
          <p:cNvPr id="30" name="TextBox 29"/>
          <p:cNvSpPr txBox="1"/>
          <p:nvPr>
            <p:custDataLst>
              <p:tags r:id="rId22"/>
            </p:custDataLst>
          </p:nvPr>
        </p:nvSpPr>
        <p:spPr>
          <a:xfrm>
            <a:off x="467544" y="5877272"/>
            <a:ext cx="2696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100ms &lt; I</a:t>
            </a:r>
            <a:r>
              <a:rPr lang="en-US" baseline="-25000" dirty="0" smtClean="0"/>
              <a:t>max</a:t>
            </a:r>
            <a:r>
              <a:rPr lang="en-US" dirty="0" smtClean="0"/>
              <a:t> &lt; 500ms</a:t>
            </a:r>
            <a:endParaRPr lang="en-US" dirty="0"/>
          </a:p>
        </p:txBody>
      </p:sp>
      <p:sp>
        <p:nvSpPr>
          <p:cNvPr id="31" name="TextBox 30"/>
          <p:cNvSpPr txBox="1"/>
          <p:nvPr>
            <p:custDataLst>
              <p:tags r:id="rId23"/>
            </p:custDataLst>
          </p:nvPr>
        </p:nvSpPr>
        <p:spPr>
          <a:xfrm>
            <a:off x="2483768" y="0"/>
            <a:ext cx="5559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E2E Delay as function of distance</a:t>
            </a:r>
            <a:endParaRPr lang="en-US" sz="2800" dirty="0"/>
          </a:p>
        </p:txBody>
      </p:sp>
      <p:sp>
        <p:nvSpPr>
          <p:cNvPr id="25" name="TextBox 24"/>
          <p:cNvSpPr txBox="1"/>
          <p:nvPr>
            <p:custDataLst>
              <p:tags r:id="rId24"/>
            </p:custDataLst>
          </p:nvPr>
        </p:nvSpPr>
        <p:spPr>
          <a:xfrm>
            <a:off x="4427984" y="119675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max</a:t>
            </a:r>
            <a:endParaRPr lang="en-US" sz="1800" dirty="0"/>
          </a:p>
        </p:txBody>
      </p:sp>
      <p:sp>
        <p:nvSpPr>
          <p:cNvPr id="26" name="TextBox 25"/>
          <p:cNvSpPr txBox="1"/>
          <p:nvPr>
            <p:custDataLst>
              <p:tags r:id="rId25"/>
            </p:custDataLst>
          </p:nvPr>
        </p:nvSpPr>
        <p:spPr>
          <a:xfrm>
            <a:off x="8523317" y="285293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max</a:t>
            </a:r>
            <a:endParaRPr lang="en-US" sz="1800" dirty="0"/>
          </a:p>
        </p:txBody>
      </p:sp>
      <p:sp>
        <p:nvSpPr>
          <p:cNvPr id="32" name="TextBox 31"/>
          <p:cNvSpPr txBox="1"/>
          <p:nvPr>
            <p:custDataLst>
              <p:tags r:id="rId26"/>
            </p:custDataLst>
          </p:nvPr>
        </p:nvSpPr>
        <p:spPr>
          <a:xfrm>
            <a:off x="4427984" y="328498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avg</a:t>
            </a:r>
            <a:endParaRPr lang="en-US" sz="1800" dirty="0"/>
          </a:p>
        </p:txBody>
      </p:sp>
      <p:sp>
        <p:nvSpPr>
          <p:cNvPr id="33" name="TextBox 32"/>
          <p:cNvSpPr txBox="1"/>
          <p:nvPr>
            <p:custDataLst>
              <p:tags r:id="rId27"/>
            </p:custDataLst>
          </p:nvPr>
        </p:nvSpPr>
        <p:spPr>
          <a:xfrm>
            <a:off x="8587437" y="321297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avg</a:t>
            </a:r>
            <a:endParaRPr lang="en-US" sz="1800" dirty="0"/>
          </a:p>
        </p:txBody>
      </p:sp>
      <p:sp>
        <p:nvSpPr>
          <p:cNvPr id="34" name="TextBox 33"/>
          <p:cNvSpPr txBox="1"/>
          <p:nvPr>
            <p:custDataLst>
              <p:tags r:id="rId28"/>
            </p:custDataLst>
          </p:nvPr>
        </p:nvSpPr>
        <p:spPr>
          <a:xfrm>
            <a:off x="8587437" y="357301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min</a:t>
            </a:r>
            <a:endParaRPr lang="en-US" sz="1800" dirty="0"/>
          </a:p>
        </p:txBody>
      </p:sp>
      <p:sp>
        <p:nvSpPr>
          <p:cNvPr id="35" name="TextBox 34"/>
          <p:cNvSpPr txBox="1"/>
          <p:nvPr>
            <p:custDataLst>
              <p:tags r:id="rId29"/>
            </p:custDataLst>
          </p:nvPr>
        </p:nvSpPr>
        <p:spPr>
          <a:xfrm>
            <a:off x="4427984" y="357301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min</a:t>
            </a:r>
            <a:endParaRPr lang="en-US" sz="1800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A2BA4-7623-42CF-9C1C-8286DEB6E616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4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95536" y="116632"/>
            <a:ext cx="8359775" cy="914400"/>
          </a:xfrm>
          <a:prstGeom prst="rect">
            <a:avLst/>
          </a:prstGeom>
          <a:ln w="0"/>
          <a:effectLst/>
        </p:spPr>
        <p:txBody>
          <a:bodyPr wrap="square" lIns="0" tIns="0" rIns="0" bIns="0" anchor="t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 smtClean="0">
                <a:latin typeface="+mj-lt"/>
                <a:ea typeface="+mj-ea"/>
                <a:cs typeface="+mj-cs"/>
              </a:rPr>
              <a:t>Suggestions to trickle multicast forwarding draft</a:t>
            </a: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611560" y="1412776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2" name="TextBox 21"/>
          <p:cNvSpPr txBox="1"/>
          <p:nvPr>
            <p:custDataLst>
              <p:tags r:id="rId5"/>
            </p:custDataLst>
          </p:nvPr>
        </p:nvSpPr>
        <p:spPr>
          <a:xfrm>
            <a:off x="0" y="1556792"/>
            <a:ext cx="780713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Window per sender necessary solution.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Sending ICMP messages reduces overhead with multiple sources</a:t>
            </a:r>
          </a:p>
          <a:p>
            <a:r>
              <a:rPr lang="en-US" dirty="0" smtClean="0"/>
              <a:t>BUT, relation between forwarding and ICMP message not clear</a:t>
            </a:r>
          </a:p>
          <a:p>
            <a:endParaRPr lang="en-US" dirty="0" smtClean="0"/>
          </a:p>
          <a:p>
            <a:r>
              <a:rPr lang="en-US" dirty="0" smtClean="0"/>
              <a:t>With one sender, ICMP message creates unnecessary overhead</a:t>
            </a:r>
          </a:p>
          <a:p>
            <a:r>
              <a:rPr lang="en-US" dirty="0" smtClean="0"/>
              <a:t>Suggestion:</a:t>
            </a:r>
          </a:p>
          <a:p>
            <a:r>
              <a:rPr lang="en-US" dirty="0" smtClean="0"/>
              <a:t>	</a:t>
            </a:r>
            <a:r>
              <a:rPr lang="en-US" dirty="0" smtClean="0"/>
              <a:t>ICMP optional per node</a:t>
            </a:r>
          </a:p>
          <a:p>
            <a:endParaRPr lang="en-US" dirty="0" smtClean="0"/>
          </a:p>
          <a:p>
            <a:r>
              <a:rPr lang="en-US" dirty="0" smtClean="0"/>
              <a:t>Consider receivers which do not forward but send their status</a:t>
            </a:r>
          </a:p>
          <a:p>
            <a:r>
              <a:rPr lang="en-US" dirty="0" smtClean="0"/>
              <a:t>Suggestion:</a:t>
            </a:r>
          </a:p>
          <a:p>
            <a:r>
              <a:rPr lang="en-US" dirty="0" smtClean="0"/>
              <a:t>	</a:t>
            </a:r>
            <a:r>
              <a:rPr lang="en-US" smtClean="0"/>
              <a:t>Forwarding optional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Reduce delay of missing messages</a:t>
            </a:r>
          </a:p>
          <a:p>
            <a:r>
              <a:rPr lang="en-US" dirty="0" smtClean="0"/>
              <a:t>Suggestion:</a:t>
            </a:r>
          </a:p>
          <a:p>
            <a:r>
              <a:rPr lang="en-US" dirty="0" smtClean="0"/>
              <a:t>	c-counter per </a:t>
            </a:r>
            <a:r>
              <a:rPr lang="en-US" i="1" dirty="0" smtClean="0">
                <a:solidFill>
                  <a:srgbClr val="0070C0"/>
                </a:solidFill>
              </a:rPr>
              <a:t>message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and source</a:t>
            </a:r>
            <a:endParaRPr 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I" val="1"/>
  <p:tag name="LAYOUTLANGUAGE" val="1033"/>
  <p:tag name="CFG.LAYOUT" val="Default"/>
  <p:tag name="CFG.CUSTOMERVERSION" val="3"/>
  <p:tag name="CONFIG" val="Default"/>
  <p:tag name="CFG.VERSION" val="1"/>
  <p:tag name="MAPNAME" val="Map1"/>
  <p:tag name="LICENSEKEY" val="6c64627f-c5d4-423c-8804-6e663357a7fe"/>
  <p:tag name="ML_1" val="PHI"/>
  <p:tag name="FIELDS.INITIALIZED" val="1"/>
  <p:tag name="FIELD.AUTHOR.COMBOINDEX" val="-2"/>
  <p:tag name="FIELD.DIVISION.COMBOINDEX" val="-2"/>
  <p:tag name="FIELD.DATE.COMBOINDEX" val="-2"/>
  <p:tag name="FIELD.CONTENTOWNER.COMBOINDEX" val="-2"/>
  <p:tag name="FIELD.ISONUMBER.COMBOINDEX" val="-2"/>
  <p:tag name="TITLEMASTERMASTERNAME" val="TitleSlide"/>
  <p:tag name="TITLEMASTERSHAPESETGROUPCLASSNAME" val="ShapeSetGroup2"/>
  <p:tag name="TITLEMASTERCOLORSETGROUPCLASSNAME" val="ColorSetGroupLight"/>
  <p:tag name="TITLEMASTERFONTSETGROUPCLASSNAME" val="FontSetGroup2"/>
  <p:tag name="TITLEMASTERSTYLESETGROUPCLASSNAME" val="StyleSetGroup1"/>
  <p:tag name="TITLEMASTERMODIFIED" val="1"/>
  <p:tag name="SLIDEMASTERMASTERNAME" val="Slide"/>
  <p:tag name="SLIDEMASTERSHAPESETGROUPCLASSNAME" val="ShapeSetGroup2"/>
  <p:tag name="SLIDEMASTERCOLORSETGROUPCLASSNAME" val="ColorSetGroupLight"/>
  <p:tag name="SLIDEMASTERFONTSETGROUPCLASSNAME" val="FontSetGroup2"/>
  <p:tag name="SLIDEMASTERSTYLESETGROUPCLASSNAME" val="StyleSetGroup1"/>
  <p:tag name="SLIDEMASTERMODIFIED" val="1"/>
  <p:tag name="FIELD.ADDINFO.CONTENT" val=""/>
  <p:tag name="FIELD.ADDINFO.VALUE" val=""/>
  <p:tag name="FIELD.ADDINFO.COMBOINDEX" val="3"/>
  <p:tag name="FIELD.DIVISION.CONTENT" val=""/>
  <p:tag name="FIELD.DIVISION.VALUE" val=""/>
  <p:tag name="FIELD.AUTHOR.CONTENT" val="Peter van der Stok"/>
  <p:tag name="FIELD.AUTHOR.VALUE" val="Peter van der Stok"/>
  <p:tag name="FIELD.ISONUMBER.CONTENT" val="IETF, RoLL"/>
  <p:tag name="FIELD.ISONUMBER.VALUE" val="IETF, RoLL"/>
  <p:tag name="ML_UFSOK" val="de1e51e53e52e54"/>
  <p:tag name="FIELD.DATE.CONTENT" val="August 3,2012"/>
  <p:tag name="FIELD.DATE.VALUE" val="August 3,20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PageNumber"/>
  <p:tag name="SHAPECLASSPROTECTIONTYPE" val="3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SHAPESETGROUPCLASSNAME" val="ShapeSetGroup2"/>
  <p:tag name="SHAPESETCLASSNAME" val="TITLE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TEXT BOX 4_SHAPECLASSPROTECTIONTYPE" val="47"/>
  <p:tag name="TEXT BOX 5_SHAPECLASSPROTECTIONTYPE" val="47"/>
  <p:tag name="TEXT BOX 6_SHAPECLASSPROTECTIONTYPE" val="47"/>
  <p:tag name="RECTANGLE 2_SHAPECLASSPROTECTIONTYPE" val="0"/>
  <p:tag name="TEXTBOX 8_SHAPECLASSPROTECTIONTYPE" val="47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COLORSETGROUPCLASSNAME" val="ColorSetGroupLight"/>
  <p:tag name="FONTSETGROUPCLASSNAME" val="FontSetGroup2"/>
  <p:tag name="SHAPECLASSNAME" val="TitleOnSlide"/>
  <p:tag name="SHAPECLASSPROTECTIONTYPE" val="0"/>
  <p:tag name="SHAPESETCLASSNAME" val="TITLECONTENT"/>
  <p:tag name="COLORS" val="-2;-2;-2;-2;SlideTextFontColor;-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3;-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TitleDescFontColor;-2"/>
  <p:tag name="COLORSETCLASSNAME" val="ColorSet1"/>
  <p:tag name="SCRIPT" val="1"/>
  <p:tag name="FIELDS" val="AUTHOR;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Author"/>
  <p:tag name="SHAPECLASSPROTECTIONTYPE" val="4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TitleDescFontColor;-2"/>
  <p:tag name="COLORSETCLASSNAME" val="ColorSet1"/>
  <p:tag name="SCRIPT" val="1"/>
  <p:tag name="FIELDS" val="DATE;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Date"/>
  <p:tag name="SHAPECLASSPROTECTIONTYPE" val="4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itleFont"/>
  <p:tag name="FONTSETCLASSNAME" val="FontSet1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TitleOnTitleSlide"/>
  <p:tag name="SHAPECLASSPROTECTIONTYPE" val="0"/>
  <p:tag name="COLORS" val="-2;-2;-2;-2;SlideTextFontColor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TitleDescFontColor;-2"/>
  <p:tag name="COLORSETCLASSNAME" val="ColorSet1"/>
  <p:tag name="SCRIPT" val="1"/>
  <p:tag name="FIELDS" val="DIVISION;"/>
  <p:tag name="MLI" val="1"/>
  <p:tag name="SHAPESETGROUPCLASSNAME" val="ShapeSetGroup2"/>
  <p:tag name="SHAPESETCLASSNAME" val="TITLE"/>
  <p:tag name="COLORSETGROUPCLASSNAME" val="ColorSetGroupLight"/>
  <p:tag name="FONTSETGROUPCLASSNAME" val="FontSetGroup2"/>
  <p:tag name="SHAPECLASSNAME" val="Division"/>
  <p:tag name="SHAPECLASSPROTECTIONTYPE" val="4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CONTENT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CONTENT PLACEHOLDER 9_SHAPECLASSPROTECTIONTYPE" val="0"/>
  <p:tag name="RECTANGLE 4_SHAPECLASSPROTECTIONTYPE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COLORSETGROUPCLASSNAME" val="ColorSetGroupLight"/>
  <p:tag name="FONTSETGROUPCLASSNAME" val="FontSetGroup2"/>
  <p:tag name="SHAPECLASSNAME" val="TitleOnSlide"/>
  <p:tag name="SHAPECLASSPROTECTIONTYPE" val="0"/>
  <p:tag name="SHAPESETCLASSNAME" val="TITLECONTENT"/>
  <p:tag name="COLORS" val="-2;-2;-2;-2;SlideTextFontColor;-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3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opliner"/>
  <p:tag name="SHAPECLASSFILE" val="SHLBG2C$C.gif"/>
  <p:tag name="SHAPECLASSPROTECTIONTYPE" val="3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1;Scheme1;-1;-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-1;-1;-1;-1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COLORSETGROUPCLASSNAME" val="ColorSetGroupLight"/>
  <p:tag name="FONTSETGROUPCLASSNAME" val="FontSetGroup2"/>
  <p:tag name="SHAPECLASSNAME" val="TitleOnSlide"/>
  <p:tag name="SHAPECLASSPROTECTIONTYPE" val="0"/>
  <p:tag name="SHAPESETCLASSNAME" val="TITLECONTENT"/>
  <p:tag name="COLORS" val="-2;-2;-2;-2;SlideTextFontColor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COLORSETGROUPCLASSNAME" val="ColorSetGroupLight"/>
  <p:tag name="FONTSETGROUPCLASSNAME" val="FontSetGroup2"/>
  <p:tag name="SHAPECLASSNAME" val="TitleOnSlide"/>
  <p:tag name="SHAPECLASSPROTECTIONTYPE" val="0"/>
  <p:tag name="SHAPESETCLASSNAME" val="TITLECONTENT"/>
  <p:tag name="COLORS" val="-2;-2;-2;-2;SlideTextFontColor;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itleOnSlide"/>
  <p:tag name="SHAPECLASSPROTECTIONTYPE" val="0"/>
  <p:tag name="COLORS" val="-2;-2;-2;-2;SlideTitleFontColor;-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ETCLASSNAME" val="ColorSet1"/>
  <p:tag name="MLI" val="1"/>
  <p:tag name="SHAPESETGROUPCLASSNAME" val="ShapeSetGroup2"/>
  <p:tag name="COLORSETGROUPCLASSNAME" val="ColorSetGroupLight"/>
  <p:tag name="FONTSETGROUPCLASSNAME" val="FontSetGroup2"/>
  <p:tag name="SHAPECLASSPROTECTIONTYPE" val="31"/>
  <p:tag name="SHAPESETCLASSNAME" val="Slide"/>
  <p:tag name="SHAPECLASSNAME" val="PageNumber"/>
  <p:tag name="COLORS" val="-2;-2;-2;-2;SlideFooterFontColor;-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LargeTextBox"/>
  <p:tag name="SHAPECLASSPROTECTIONTYPE" val="0"/>
  <p:tag name="COLORS" val="-2;-2;-2;-2;SlideTextFontColor;-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FooterFontColor;-2"/>
  <p:tag name="COLORSETCLASSNAME" val="ColorSet1"/>
  <p:tag name="SCRIPT" val="1"/>
  <p:tag name="FIELDS" val="DIVISION;CONTENTOWNER;DATE;ISONUMBER;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Footer"/>
  <p:tag name="SHAPECLASSPROTECTIONTYPE" val="4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5;Scheme1;Scheme2;Scheme1;-1;-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2;Scheme1;Scheme1;Scheme1;-1;-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2;Scheme1;Scheme1;Scheme1;-1;-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heme/theme1.xml><?xml version="1.0" encoding="utf-8"?>
<a:theme xmlns:a="http://schemas.openxmlformats.org/drawingml/2006/main" name="PPT_template_Office_2007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9EA1B2"/>
      </a:lt2>
      <a:accent1>
        <a:srgbClr val="C1E3EB"/>
      </a:accent1>
      <a:accent2>
        <a:srgbClr val="69C3DA"/>
      </a:accent2>
      <a:accent3>
        <a:srgbClr val="FFFFFF"/>
      </a:accent3>
      <a:accent4>
        <a:srgbClr val="000000"/>
      </a:accent4>
      <a:accent5>
        <a:srgbClr val="DDEFF3"/>
      </a:accent5>
      <a:accent6>
        <a:srgbClr val="5EB0C5"/>
      </a:accent6>
      <a:hlink>
        <a:srgbClr val="FFBB57"/>
      </a:hlink>
      <a:folHlink>
        <a:srgbClr val="005AFF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C1E3EB"/>
        </a:accent1>
        <a:accent2>
          <a:srgbClr val="69C3DA"/>
        </a:accent2>
        <a:accent3>
          <a:srgbClr val="FFFFFF"/>
        </a:accent3>
        <a:accent4>
          <a:srgbClr val="000000"/>
        </a:accent4>
        <a:accent5>
          <a:srgbClr val="DDEFF3"/>
        </a:accent5>
        <a:accent6>
          <a:srgbClr val="5EB0C5"/>
        </a:accent6>
        <a:hlink>
          <a:srgbClr val="FFBB57"/>
        </a:hlink>
        <a:folHlink>
          <a:srgbClr val="005A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2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3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4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5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6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ppt/theme/themeOverride7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9EA1B2"/>
    </a:lt2>
    <a:accent1>
      <a:srgbClr val="C1E3EB"/>
    </a:accent1>
    <a:accent2>
      <a:srgbClr val="69C3DA"/>
    </a:accent2>
    <a:accent3>
      <a:srgbClr val="FFFFFF"/>
    </a:accent3>
    <a:accent4>
      <a:srgbClr val="000000"/>
    </a:accent4>
    <a:accent5>
      <a:srgbClr val="DDEFF3"/>
    </a:accent5>
    <a:accent6>
      <a:srgbClr val="5EB0C5"/>
    </a:accent6>
    <a:hlink>
      <a:srgbClr val="FFBB57"/>
    </a:hlink>
    <a:folHlink>
      <a:srgbClr val="0B5ED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PPT_template_Office_2007</Template>
  <TotalTime>9518</TotalTime>
  <Words>864</Words>
  <Application>Microsoft Office PowerPoint</Application>
  <PresentationFormat>On-screen Show (4:3)</PresentationFormat>
  <Paragraphs>679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PPT_template_Office_2007</vt:lpstr>
      <vt:lpstr>ROLL working group</vt:lpstr>
      <vt:lpstr>Multicast in Building Control</vt:lpstr>
      <vt:lpstr>Slide 3</vt:lpstr>
      <vt:lpstr>Slide 4</vt:lpstr>
      <vt:lpstr>Slide 5</vt:lpstr>
      <vt:lpstr>Slide 6</vt:lpstr>
      <vt:lpstr>Slide 7</vt:lpstr>
    </vt:vector>
  </TitlesOfParts>
  <Company>Philips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coap utilization for building control</dc:title>
  <dc:creator>Peter van der Stok</dc:creator>
  <cp:lastModifiedBy>nlv16370</cp:lastModifiedBy>
  <cp:revision>172</cp:revision>
  <cp:lastPrinted>2010-11-03T02:10:35Z</cp:lastPrinted>
  <dcterms:created xsi:type="dcterms:W3CDTF">2011-03-25T01:11:10Z</dcterms:created>
  <dcterms:modified xsi:type="dcterms:W3CDTF">2012-08-01T16:57:02Z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CST">
    <vt:lpwstr>Peter van der Stok</vt:lpwstr>
  </property>
  <property fmtid="{D5CDD505-2E9C-101B-9397-08002B2CF9AE}" pid="3" name="Sector">
    <vt:lpwstr/>
  </property>
  <property fmtid="{D5CDD505-2E9C-101B-9397-08002B2CF9AE}" pid="4" name="Date">
    <vt:lpwstr>August 3,2012</vt:lpwstr>
  </property>
  <property fmtid="{D5CDD505-2E9C-101B-9397-08002B2CF9AE}" pid="5" name="Right">
    <vt:lpwstr/>
  </property>
  <property fmtid="{D5CDD505-2E9C-101B-9397-08002B2CF9AE}" pid="6" name="Reference">
    <vt:lpwstr>IETF, RoLL</vt:lpwstr>
  </property>
  <property fmtid="{D5CDD505-2E9C-101B-9397-08002B2CF9AE}" pid="7" name="Confidential">
    <vt:lpwstr/>
  </property>
  <property fmtid="{D5CDD505-2E9C-101B-9397-08002B2CF9AE}" pid="8" name="CSTDocumentType">
    <vt:lpwstr/>
  </property>
</Properties>
</file>