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79" r:id="rId3"/>
    <p:sldId id="262" r:id="rId4"/>
    <p:sldId id="285" r:id="rId5"/>
    <p:sldId id="284" r:id="rId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a:srgbClr val="99CC33"/>
    <a:srgbClr val="800000"/>
    <a:srgbClr val="008000"/>
    <a:srgbClr val="FF0000"/>
    <a:srgbClr val="0000FF"/>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78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BEBD16BD-547F-3C4C-964A-47C869906868}" type="datetime1">
              <a:rPr lang="en-US"/>
              <a:pPr>
                <a:defRPr/>
              </a:pPr>
              <a:t>8/3/12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6E28E7CB-CE41-064E-9AF6-29D860E628F0}" type="slidenum">
              <a:rPr lang="en-US"/>
              <a:pPr>
                <a:defRPr/>
              </a:pPr>
              <a:t>‹#›</a:t>
            </a:fld>
            <a:endParaRPr lang="en-US"/>
          </a:p>
        </p:txBody>
      </p:sp>
    </p:spTree>
    <p:extLst>
      <p:ext uri="{BB962C8B-B14F-4D97-AF65-F5344CB8AC3E}">
        <p14:creationId xmlns:p14="http://schemas.microsoft.com/office/powerpoint/2010/main" val="5788109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08" charset="0"/>
                <a:ea typeface="ＭＳ Ｐゴシック" pitchFamily="-108" charset="-128"/>
                <a:cs typeface="ＭＳ Ｐゴシック" pitchFamily="-108" charset="-128"/>
              </a:defRPr>
            </a:lvl1pPr>
          </a:lstStyle>
          <a:p>
            <a:pPr>
              <a:defRPr/>
            </a:pPr>
            <a:fld id="{0A5A0433-282A-C448-B086-FFF7AA69EDAD}" type="slidenum">
              <a:rPr lang="en-US"/>
              <a:pPr>
                <a:defRPr/>
              </a:pPr>
              <a:t>‹#›</a:t>
            </a:fld>
            <a:endParaRPr lang="en-US"/>
          </a:p>
        </p:txBody>
      </p:sp>
    </p:spTree>
    <p:extLst>
      <p:ext uri="{BB962C8B-B14F-4D97-AF65-F5344CB8AC3E}">
        <p14:creationId xmlns:p14="http://schemas.microsoft.com/office/powerpoint/2010/main" val="180032975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0"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A1EF15B-D286-7043-B03C-C35C710A16A8}" type="slidenum">
              <a:rPr lang="en-US">
                <a:latin typeface="Arial" charset="0"/>
                <a:ea typeface="ＭＳ Ｐゴシック" charset="-128"/>
                <a:cs typeface="ＭＳ Ｐゴシック" charset="-128"/>
              </a:rPr>
              <a:pPr/>
              <a:t>1</a:t>
            </a:fld>
            <a:endParaRPr lang="en-US">
              <a:latin typeface="Arial" charset="0"/>
              <a:ea typeface="ＭＳ Ｐゴシック" charset="-128"/>
              <a:cs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GB" smtClean="0">
                <a:latin typeface="Arial" charset="0"/>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F3AC4F0-9CF1-AF49-9D29-B5FBEEB37986}" type="slidenum">
              <a:rPr lang="en-US">
                <a:latin typeface="Arial" charset="0"/>
                <a:ea typeface="ＭＳ Ｐゴシック" charset="-128"/>
                <a:cs typeface="ＭＳ Ｐゴシック" charset="-128"/>
              </a:rPr>
              <a:pPr/>
              <a:t>3</a:t>
            </a:fld>
            <a:endParaRPr lang="en-US">
              <a:latin typeface="Arial" charset="0"/>
              <a:ea typeface="ＭＳ Ｐゴシック" charset="-128"/>
              <a:cs typeface="ＭＳ Ｐゴシック"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965A91AA-F83C-F646-80D2-6B3345293BE6}" type="slidenum">
              <a:rPr lang="en-US">
                <a:latin typeface="Arial" charset="0"/>
                <a:ea typeface="ＭＳ Ｐゴシック" charset="-128"/>
                <a:cs typeface="ＭＳ Ｐゴシック" charset="-128"/>
              </a:rPr>
              <a:pPr/>
              <a:t>4</a:t>
            </a:fld>
            <a:endParaRPr lang="en-US">
              <a:latin typeface="Arial" charset="0"/>
              <a:ea typeface="ＭＳ Ｐゴシック" charset="-128"/>
              <a:cs typeface="ＭＳ Ｐゴシック"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GB">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xfrm>
            <a:off x="3884356" y="8807253"/>
            <a:ext cx="2972108" cy="212675"/>
          </a:xfrm>
          <a:prstGeom prst="rect">
            <a:avLst/>
          </a:prstGeom>
          <a:noFill/>
        </p:spPr>
        <p:txBody>
          <a:bodyPr lIns="88693" tIns="44347" rIns="88693" bIns="44347"/>
          <a:lstStyle/>
          <a:p>
            <a:fld id="{0571B693-1104-F14F-836D-B47D7DFEA2BA}" type="slidenum">
              <a:rPr lang="en-US">
                <a:latin typeface="Arial" pitchFamily="-65" charset="0"/>
              </a:rPr>
              <a:pPr/>
              <a:t>5</a:t>
            </a:fld>
            <a:endParaRPr lang="en-US">
              <a:latin typeface="Arial" pitchFamily="-65" charset="0"/>
            </a:endParaRPr>
          </a:p>
        </p:txBody>
      </p:sp>
      <p:sp>
        <p:nvSpPr>
          <p:cNvPr id="112643" name="Rectangle 2"/>
          <p:cNvSpPr>
            <a:spLocks noGrp="1" noRot="1" noChangeAspect="1" noChangeArrowheads="1"/>
          </p:cNvSpPr>
          <p:nvPr>
            <p:ph type="sldImg"/>
          </p:nvPr>
        </p:nvSpPr>
        <p:spPr>
          <a:xfrm>
            <a:off x="1144588" y="685800"/>
            <a:ext cx="4570412" cy="3429000"/>
          </a:xfrm>
          <a:solidFill>
            <a:srgbClr val="FFFFFF"/>
          </a:solidFill>
          <a:ln/>
        </p:spPr>
      </p:sp>
      <p:sp>
        <p:nvSpPr>
          <p:cNvPr id="112644" name="Rectangle 3"/>
          <p:cNvSpPr>
            <a:spLocks noGrp="1" noChangeArrowheads="1"/>
          </p:cNvSpPr>
          <p:nvPr>
            <p:ph type="body" idx="1"/>
          </p:nvPr>
        </p:nvSpPr>
        <p:spPr>
          <a:xfrm>
            <a:off x="686109" y="4343132"/>
            <a:ext cx="5485785" cy="4115031"/>
          </a:xfrm>
          <a:solidFill>
            <a:srgbClr val="FFFFFF"/>
          </a:solidFill>
          <a:ln>
            <a:solidFill>
              <a:srgbClr val="000000"/>
            </a:solidFill>
          </a:ln>
        </p:spPr>
        <p:txBody>
          <a:bodyPr lIns="91425" tIns="45713" rIns="91425" bIns="45713"/>
          <a:lstStyle/>
          <a:p>
            <a:endParaRPr lang="en-US">
              <a:latin typeface="Arial" pitchFamily="-65" charset="0"/>
              <a:ea typeface="ＭＳ Ｐゴシック" pitchFamily="-65" charset="-128"/>
              <a:cs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3E6ADCA3-2860-8346-9F09-6CBD8922C6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7088742B-3A27-9E48-8DB9-94A4C6D803F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1B019E7A-B243-2846-B495-0F1860D930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00BE3BE9-9F43-8445-BA4C-35592C017B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6" name="Rectangle 6"/>
          <p:cNvSpPr>
            <a:spLocks noGrp="1" noChangeArrowheads="1"/>
          </p:cNvSpPr>
          <p:nvPr>
            <p:ph type="sldNum" sz="quarter" idx="12"/>
          </p:nvPr>
        </p:nvSpPr>
        <p:spPr>
          <a:ln/>
        </p:spPr>
        <p:txBody>
          <a:bodyPr/>
          <a:lstStyle>
            <a:lvl1pPr>
              <a:defRPr/>
            </a:lvl1pPr>
          </a:lstStyle>
          <a:p>
            <a:pPr>
              <a:defRPr/>
            </a:pPr>
            <a:fld id="{992B9807-D53B-294C-BDF3-5CF6C667210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435E6A24-EFFC-C84F-AEF4-F8268695B02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9" name="Rectangle 6"/>
          <p:cNvSpPr>
            <a:spLocks noGrp="1" noChangeArrowheads="1"/>
          </p:cNvSpPr>
          <p:nvPr>
            <p:ph type="sldNum" sz="quarter" idx="12"/>
          </p:nvPr>
        </p:nvSpPr>
        <p:spPr>
          <a:ln/>
        </p:spPr>
        <p:txBody>
          <a:bodyPr/>
          <a:lstStyle>
            <a:lvl1pPr>
              <a:defRPr/>
            </a:lvl1pPr>
          </a:lstStyle>
          <a:p>
            <a:pPr>
              <a:defRPr/>
            </a:pPr>
            <a:fld id="{1D0D43FF-DFF8-5246-87D3-A5F5D4212A2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5" name="Rectangle 6"/>
          <p:cNvSpPr>
            <a:spLocks noGrp="1" noChangeArrowheads="1"/>
          </p:cNvSpPr>
          <p:nvPr>
            <p:ph type="sldNum" sz="quarter" idx="12"/>
          </p:nvPr>
        </p:nvSpPr>
        <p:spPr>
          <a:ln/>
        </p:spPr>
        <p:txBody>
          <a:bodyPr/>
          <a:lstStyle>
            <a:lvl1pPr>
              <a:defRPr/>
            </a:lvl1pPr>
          </a:lstStyle>
          <a:p>
            <a:pPr>
              <a:defRPr/>
            </a:pPr>
            <a:fld id="{6629C53F-BA81-3842-937E-0C9CF76016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4" name="Rectangle 6"/>
          <p:cNvSpPr>
            <a:spLocks noGrp="1" noChangeArrowheads="1"/>
          </p:cNvSpPr>
          <p:nvPr>
            <p:ph type="sldNum" sz="quarter" idx="12"/>
          </p:nvPr>
        </p:nvSpPr>
        <p:spPr>
          <a:ln/>
        </p:spPr>
        <p:txBody>
          <a:bodyPr/>
          <a:lstStyle>
            <a:lvl1pPr>
              <a:defRPr/>
            </a:lvl1pPr>
          </a:lstStyle>
          <a:p>
            <a:pPr>
              <a:defRPr/>
            </a:pPr>
            <a:fld id="{00ADA48F-3484-384D-B814-45B583E506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C2D8AA19-D306-AD4F-88F7-E751CEADB17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IETF-75, Stockholm, July 2009</a:t>
            </a:r>
          </a:p>
        </p:txBody>
      </p:sp>
      <p:sp>
        <p:nvSpPr>
          <p:cNvPr id="7" name="Rectangle 6"/>
          <p:cNvSpPr>
            <a:spLocks noGrp="1" noChangeArrowheads="1"/>
          </p:cNvSpPr>
          <p:nvPr>
            <p:ph type="sldNum" sz="quarter" idx="12"/>
          </p:nvPr>
        </p:nvSpPr>
        <p:spPr>
          <a:ln/>
        </p:spPr>
        <p:txBody>
          <a:bodyPr/>
          <a:lstStyle>
            <a:lvl1pPr>
              <a:defRPr/>
            </a:lvl1pPr>
          </a:lstStyle>
          <a:p>
            <a:pPr>
              <a:defRPr/>
            </a:pPr>
            <a:fld id="{7831407A-C1C3-B94E-A1FD-E505B47B2EA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08" charset="0"/>
                <a:ea typeface="ＭＳ Ｐゴシック" pitchFamily="-108" charset="-128"/>
                <a:cs typeface="ＭＳ Ｐゴシック" pitchFamily="-108" charset="-128"/>
              </a:defRPr>
            </a:lvl1pPr>
          </a:lstStyle>
          <a:p>
            <a:pPr>
              <a:defRPr/>
            </a:pPr>
            <a:endParaRPr lang="en-US"/>
          </a:p>
        </p:txBody>
      </p:sp>
      <p:sp>
        <p:nvSpPr>
          <p:cNvPr id="1029" name="Rectangle 5"/>
          <p:cNvSpPr>
            <a:spLocks noGrp="1" noChangeArrowheads="1"/>
          </p:cNvSpPr>
          <p:nvPr>
            <p:ph type="ftr" sz="quarter" idx="3"/>
          </p:nvPr>
        </p:nvSpPr>
        <p:spPr bwMode="auto">
          <a:xfrm>
            <a:off x="2590800" y="6477000"/>
            <a:ext cx="3960813" cy="619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latin typeface="Arial" pitchFamily="-108" charset="0"/>
                <a:ea typeface="ＭＳ Ｐゴシック" pitchFamily="-108" charset="-128"/>
                <a:cs typeface="ＭＳ Ｐゴシック" pitchFamily="-108" charset="-128"/>
              </a:defRPr>
            </a:lvl1pPr>
          </a:lstStyle>
          <a:p>
            <a:pPr>
              <a:defRPr/>
            </a:pPr>
            <a:r>
              <a:rPr lang="en-US"/>
              <a:t>IETF-75, Stockholm, July 2009</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08" charset="0"/>
                <a:ea typeface="ＭＳ Ｐゴシック" pitchFamily="-108" charset="-128"/>
                <a:cs typeface="ＭＳ Ｐゴシック" pitchFamily="-108" charset="-128"/>
              </a:defRPr>
            </a:lvl1pPr>
          </a:lstStyle>
          <a:p>
            <a:pPr>
              <a:defRPr/>
            </a:pPr>
            <a:fld id="{136D3A4B-5401-DA43-BDFA-BCA05FF604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pitchFamily="-110"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pitchFamily="-110" charset="0"/>
        </a:defRPr>
      </a:lvl6pPr>
      <a:lvl7pPr marL="914400" algn="ctr" rtl="0" fontAlgn="base">
        <a:spcBef>
          <a:spcPct val="0"/>
        </a:spcBef>
        <a:spcAft>
          <a:spcPct val="0"/>
        </a:spcAft>
        <a:defRPr sz="4400">
          <a:solidFill>
            <a:schemeClr val="tx2"/>
          </a:solidFill>
          <a:latin typeface="Arial" pitchFamily="-110" charset="0"/>
        </a:defRPr>
      </a:lvl7pPr>
      <a:lvl8pPr marL="1371600" algn="ctr" rtl="0" fontAlgn="base">
        <a:spcBef>
          <a:spcPct val="0"/>
        </a:spcBef>
        <a:spcAft>
          <a:spcPct val="0"/>
        </a:spcAft>
        <a:defRPr sz="4400">
          <a:solidFill>
            <a:schemeClr val="tx2"/>
          </a:solidFill>
          <a:latin typeface="Arial" pitchFamily="-110" charset="0"/>
        </a:defRPr>
      </a:lvl8pPr>
      <a:lvl9pPr marL="1828800" algn="ctr" rtl="0" fontAlgn="base">
        <a:spcBef>
          <a:spcPct val="0"/>
        </a:spcBef>
        <a:spcAft>
          <a:spcPct val="0"/>
        </a:spcAft>
        <a:defRPr sz="4400">
          <a:solidFill>
            <a:schemeClr val="tx2"/>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datatracker.ietf.org/cgi-bin/wg/wg_proceedings.cg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0" y="1295400"/>
            <a:ext cx="9144000" cy="1470025"/>
          </a:xfrm>
        </p:spPr>
        <p:txBody>
          <a:bodyPr/>
          <a:lstStyle/>
          <a:p>
            <a:pPr eaLnBrk="1" hangingPunct="1"/>
            <a:r>
              <a:rPr lang="en-US" sz="3600" b="1" dirty="0"/>
              <a:t>ROLL Working Group Meeting</a:t>
            </a:r>
            <a:r>
              <a:rPr lang="en-US" sz="3600" dirty="0"/>
              <a:t/>
            </a:r>
            <a:br>
              <a:rPr lang="en-US" sz="3600" dirty="0"/>
            </a:br>
            <a:r>
              <a:rPr lang="en-US" sz="3600" dirty="0"/>
              <a:t>IETF</a:t>
            </a:r>
            <a:r>
              <a:rPr lang="en-US" sz="3600" dirty="0" smtClean="0"/>
              <a:t>-</a:t>
            </a:r>
            <a:r>
              <a:rPr lang="en-US" sz="3600" dirty="0" smtClean="0"/>
              <a:t>84, Vancouver, July </a:t>
            </a:r>
            <a:r>
              <a:rPr lang="en-US" sz="3600" dirty="0" smtClean="0"/>
              <a:t>2012</a:t>
            </a:r>
            <a:endParaRPr lang="en-US" sz="2400" dirty="0">
              <a:latin typeface="Arial Unicode MS" charset="0"/>
            </a:endParaRPr>
          </a:p>
        </p:txBody>
      </p:sp>
      <p:sp>
        <p:nvSpPr>
          <p:cNvPr id="15363" name="Rectangle 3"/>
          <p:cNvSpPr>
            <a:spLocks noGrp="1" noChangeArrowheads="1"/>
          </p:cNvSpPr>
          <p:nvPr>
            <p:ph type="subTitle" idx="1"/>
          </p:nvPr>
        </p:nvSpPr>
        <p:spPr>
          <a:xfrm>
            <a:off x="457200" y="2971800"/>
            <a:ext cx="8470900" cy="2446338"/>
          </a:xfrm>
        </p:spPr>
        <p:txBody>
          <a:bodyPr/>
          <a:lstStyle/>
          <a:p>
            <a:pPr eaLnBrk="1" hangingPunct="1">
              <a:lnSpc>
                <a:spcPct val="90000"/>
              </a:lnSpc>
            </a:pPr>
            <a:r>
              <a:rPr lang="en-US" sz="2800" dirty="0"/>
              <a:t>Online Agenda and Slides at:</a:t>
            </a:r>
          </a:p>
          <a:p>
            <a:pPr eaLnBrk="1" hangingPunct="1">
              <a:lnSpc>
                <a:spcPct val="90000"/>
              </a:lnSpc>
            </a:pPr>
            <a:r>
              <a:rPr lang="en-US" dirty="0">
                <a:hlinkClick r:id="rId3"/>
              </a:rPr>
              <a:t>https://datatracker.ietf.org/cgi-bin/wg/wg_proceedings.cgi</a:t>
            </a:r>
            <a:endParaRPr lang="en-US" dirty="0"/>
          </a:p>
          <a:p>
            <a:pPr eaLnBrk="1" hangingPunct="1">
              <a:lnSpc>
                <a:spcPct val="90000"/>
              </a:lnSpc>
            </a:pPr>
            <a:endParaRPr lang="en-US" sz="2800" dirty="0"/>
          </a:p>
          <a:p>
            <a:pPr eaLnBrk="1" hangingPunct="1">
              <a:lnSpc>
                <a:spcPct val="90000"/>
              </a:lnSpc>
            </a:pPr>
            <a:r>
              <a:rPr lang="en-US" sz="2400" b="1" dirty="0">
                <a:ea typeface="Times New Roman" charset="0"/>
                <a:cs typeface="Times New Roman" charset="0"/>
              </a:rPr>
              <a:t>Co-chairs: JP Vasseur</a:t>
            </a:r>
            <a:r>
              <a:rPr lang="en-US" sz="2400" b="1" dirty="0" smtClean="0">
                <a:ea typeface="Times New Roman" charset="0"/>
                <a:cs typeface="Times New Roman" charset="0"/>
              </a:rPr>
              <a:t>/Michael </a:t>
            </a:r>
            <a:r>
              <a:rPr lang="en-US" sz="2400" b="1" dirty="0" smtClean="0">
                <a:ea typeface="Times New Roman" charset="0"/>
                <a:cs typeface="Times New Roman" charset="0"/>
              </a:rPr>
              <a:t>Richardson</a:t>
            </a:r>
            <a:endParaRPr lang="en-US" sz="2400" b="1" dirty="0" smtClean="0">
              <a:ea typeface="Times New Roman" charset="0"/>
              <a:cs typeface="Times New Roman" charset="0"/>
            </a:endParaRPr>
          </a:p>
          <a:p>
            <a:pPr eaLnBrk="1" hangingPunct="1">
              <a:lnSpc>
                <a:spcPct val="90000"/>
              </a:lnSpc>
            </a:pPr>
            <a:r>
              <a:rPr lang="en-US" sz="2400" b="1" dirty="0" err="1">
                <a:ea typeface="Times New Roman" charset="0"/>
                <a:cs typeface="Times New Roman" charset="0"/>
              </a:rPr>
              <a:t>ADs</a:t>
            </a:r>
            <a:r>
              <a:rPr lang="en-US" sz="2400" b="1" dirty="0">
                <a:ea typeface="Times New Roman" charset="0"/>
                <a:cs typeface="Times New Roman" charset="0"/>
              </a:rPr>
              <a:t>: Adrian </a:t>
            </a:r>
            <a:r>
              <a:rPr lang="en-US" sz="2400" b="1" dirty="0" err="1">
                <a:ea typeface="Times New Roman" charset="0"/>
                <a:cs typeface="Times New Roman" charset="0"/>
              </a:rPr>
              <a:t>Farrel</a:t>
            </a:r>
            <a:r>
              <a:rPr lang="en-US" sz="2400" b="1" dirty="0">
                <a:ea typeface="Times New Roman" charset="0"/>
                <a:cs typeface="Times New Roman" charset="0"/>
              </a:rPr>
              <a:t> /</a:t>
            </a:r>
            <a:r>
              <a:rPr lang="en-US" sz="2400" b="1" dirty="0" smtClean="0">
                <a:ea typeface="Times New Roman" charset="0"/>
                <a:cs typeface="Times New Roman" charset="0"/>
              </a:rPr>
              <a:t> Stewart Bryant</a:t>
            </a:r>
            <a:endParaRPr lang="en-US" sz="2400" b="1" dirty="0">
              <a:ea typeface="Times New Roman" charset="0"/>
              <a:cs typeface="Times New Roman" charset="0"/>
            </a:endParaRPr>
          </a:p>
        </p:txBody>
      </p:sp>
      <p:sp>
        <p:nvSpPr>
          <p:cNvPr id="15364" name="Rectangle 4"/>
          <p:cNvSpPr>
            <a:spLocks noChangeArrowheads="1"/>
          </p:cNvSpPr>
          <p:nvPr/>
        </p:nvSpPr>
        <p:spPr bwMode="auto">
          <a:xfrm>
            <a:off x="3227388" y="5670550"/>
            <a:ext cx="184150" cy="366713"/>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5" name="Rectangle 6"/>
          <p:cNvSpPr>
            <a:spLocks noChangeArrowheads="1"/>
          </p:cNvSpPr>
          <p:nvPr/>
        </p:nvSpPr>
        <p:spPr bwMode="auto">
          <a:xfrm>
            <a:off x="3548063" y="5872163"/>
            <a:ext cx="184150" cy="366712"/>
          </a:xfrm>
          <a:prstGeom prst="rect">
            <a:avLst/>
          </a:prstGeom>
          <a:noFill/>
          <a:ln w="9525">
            <a:noFill/>
            <a:miter lim="800000"/>
            <a:headEnd/>
            <a:tailEnd/>
          </a:ln>
        </p:spPr>
        <p:txBody>
          <a:bodyPr wrap="none">
            <a:prstTxWarp prst="textNoShape">
              <a:avLst/>
            </a:prstTxWarp>
            <a:spAutoFit/>
          </a:bodyPr>
          <a:lstStyle/>
          <a:p>
            <a:endParaRPr lang="en-GB" sz="1800"/>
          </a:p>
        </p:txBody>
      </p:sp>
      <p:sp>
        <p:nvSpPr>
          <p:cNvPr id="15366" name="Rectangle 7"/>
          <p:cNvSpPr>
            <a:spLocks noChangeArrowheads="1"/>
          </p:cNvSpPr>
          <p:nvPr/>
        </p:nvSpPr>
        <p:spPr bwMode="auto">
          <a:xfrm>
            <a:off x="5272088" y="5886450"/>
            <a:ext cx="184150" cy="366713"/>
          </a:xfrm>
          <a:prstGeom prst="rect">
            <a:avLst/>
          </a:prstGeom>
          <a:noFill/>
          <a:ln w="9525">
            <a:noFill/>
            <a:miter lim="800000"/>
            <a:headEnd/>
            <a:tailEnd/>
          </a:ln>
        </p:spPr>
        <p:txBody>
          <a:bodyPr wrap="none">
            <a:prstTxWarp prst="textNoShape">
              <a:avLst/>
            </a:prstTxWarp>
            <a:spAutoFit/>
          </a:bodyPr>
          <a:lstStyle/>
          <a:p>
            <a:endParaRPr lang="en-US" sz="180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68313" y="46038"/>
            <a:ext cx="8229600" cy="503237"/>
          </a:xfrm>
        </p:spPr>
        <p:txBody>
          <a:bodyPr/>
          <a:lstStyle/>
          <a:p>
            <a:r>
              <a:rPr lang="en-GB" sz="4000"/>
              <a:t>Note Well</a:t>
            </a:r>
          </a:p>
        </p:txBody>
      </p:sp>
      <p:sp>
        <p:nvSpPr>
          <p:cNvPr id="17411" name="Rectangle 3"/>
          <p:cNvSpPr>
            <a:spLocks noGrp="1" noChangeArrowheads="1"/>
          </p:cNvSpPr>
          <p:nvPr>
            <p:ph type="body" idx="1"/>
          </p:nvPr>
        </p:nvSpPr>
        <p:spPr>
          <a:xfrm>
            <a:off x="468313" y="620713"/>
            <a:ext cx="8229600" cy="5688012"/>
          </a:xfrm>
        </p:spPr>
        <p:txBody>
          <a:bodyPr/>
          <a:lstStyle/>
          <a:p>
            <a:pPr>
              <a:lnSpc>
                <a:spcPct val="85000"/>
              </a:lnSpc>
              <a:spcBef>
                <a:spcPct val="5000"/>
              </a:spcBef>
              <a:spcAft>
                <a:spcPct val="5000"/>
              </a:spcAft>
              <a:buFontTx/>
              <a:buNone/>
            </a:pPr>
            <a:r>
              <a:rPr lang="en-US" sz="1200"/>
              <a:t>	</a:t>
            </a:r>
            <a:r>
              <a:rPr lang="en-US" sz="16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a:lnSpc>
                <a:spcPct val="85000"/>
              </a:lnSpc>
              <a:spcBef>
                <a:spcPct val="5000"/>
              </a:spcBef>
              <a:spcAft>
                <a:spcPct val="5000"/>
              </a:spcAft>
            </a:pPr>
            <a:endParaRPr lang="en-US" sz="1400"/>
          </a:p>
          <a:p>
            <a:pPr lvl="1">
              <a:lnSpc>
                <a:spcPct val="85000"/>
              </a:lnSpc>
              <a:spcBef>
                <a:spcPct val="5000"/>
              </a:spcBef>
              <a:spcAft>
                <a:spcPct val="5000"/>
              </a:spcAft>
            </a:pPr>
            <a:r>
              <a:rPr lang="en-US" sz="1400"/>
              <a:t>the IETF plenary session,</a:t>
            </a:r>
          </a:p>
          <a:p>
            <a:pPr lvl="1">
              <a:lnSpc>
                <a:spcPct val="85000"/>
              </a:lnSpc>
              <a:spcBef>
                <a:spcPct val="5000"/>
              </a:spcBef>
              <a:spcAft>
                <a:spcPct val="5000"/>
              </a:spcAft>
            </a:pPr>
            <a:r>
              <a:rPr lang="en-US" sz="1400"/>
              <a:t>any IETF working group or portion thereof,</a:t>
            </a:r>
          </a:p>
          <a:p>
            <a:pPr lvl="1">
              <a:lnSpc>
                <a:spcPct val="85000"/>
              </a:lnSpc>
              <a:spcBef>
                <a:spcPct val="5000"/>
              </a:spcBef>
              <a:spcAft>
                <a:spcPct val="5000"/>
              </a:spcAft>
            </a:pPr>
            <a:r>
              <a:rPr lang="en-US" sz="1400"/>
              <a:t>the IESG or any member thereof on behalf of the IESG,</a:t>
            </a:r>
          </a:p>
          <a:p>
            <a:pPr lvl="1">
              <a:lnSpc>
                <a:spcPct val="85000"/>
              </a:lnSpc>
              <a:spcBef>
                <a:spcPct val="5000"/>
              </a:spcBef>
              <a:spcAft>
                <a:spcPct val="5000"/>
              </a:spcAft>
            </a:pPr>
            <a:r>
              <a:rPr lang="en-US" sz="1400"/>
              <a:t>the IAB or any member thereof on behalf of the IAB,</a:t>
            </a:r>
          </a:p>
          <a:p>
            <a:pPr lvl="1">
              <a:lnSpc>
                <a:spcPct val="85000"/>
              </a:lnSpc>
              <a:spcBef>
                <a:spcPct val="5000"/>
              </a:spcBef>
              <a:spcAft>
                <a:spcPct val="5000"/>
              </a:spcAft>
            </a:pPr>
            <a:r>
              <a:rPr lang="en-US" sz="1400"/>
              <a:t>any IETF mailing list, including the IETF list itself, any working group or design team list, or any other list functioning under IETF auspices,</a:t>
            </a:r>
          </a:p>
          <a:p>
            <a:pPr lvl="1">
              <a:lnSpc>
                <a:spcPct val="85000"/>
              </a:lnSpc>
              <a:spcBef>
                <a:spcPct val="5000"/>
              </a:spcBef>
              <a:spcAft>
                <a:spcPct val="5000"/>
              </a:spcAft>
            </a:pPr>
            <a:r>
              <a:rPr lang="en-US" sz="1400"/>
              <a:t>the RFC Editor or the Internet-Drafts function </a:t>
            </a:r>
          </a:p>
          <a:p>
            <a:pPr>
              <a:lnSpc>
                <a:spcPct val="85000"/>
              </a:lnSpc>
              <a:spcBef>
                <a:spcPct val="5000"/>
              </a:spcBef>
              <a:spcAft>
                <a:spcPct val="5000"/>
              </a:spcAft>
              <a:buFontTx/>
              <a:buNone/>
            </a:pPr>
            <a:endParaRPr lang="en-US" sz="1400">
              <a:solidFill>
                <a:srgbClr val="000000"/>
              </a:solidFill>
              <a:ea typeface="Times New Roman" charset="0"/>
              <a:cs typeface="Times New Roman" charset="0"/>
            </a:endParaRPr>
          </a:p>
          <a:p>
            <a:pPr>
              <a:lnSpc>
                <a:spcPct val="85000"/>
              </a:lnSpc>
              <a:spcBef>
                <a:spcPct val="5000"/>
              </a:spcBef>
              <a:spcAft>
                <a:spcPct val="5000"/>
              </a:spcAft>
              <a:buFontTx/>
              <a:buNone/>
            </a:pPr>
            <a:r>
              <a:rPr lang="en-US" sz="1600"/>
              <a:t>	All IETF Contributions are subject to the rules of RFC 5378 and RFC 3979 (updated by RFC 4879).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Statements made outside of an IETF session, mailing list or other function, that are clearly not intended to be input to an IETF activity, group or function, are not IETF Contributions in the context of this notice.  Please consult RFC 5378 and RFC 3979 for details.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is deemed to accept all IETF rules of process, as documented in Best Current Practices RFCs and IESG Statements. </a:t>
            </a:r>
          </a:p>
          <a:p>
            <a:pPr>
              <a:lnSpc>
                <a:spcPct val="85000"/>
              </a:lnSpc>
              <a:spcBef>
                <a:spcPct val="5000"/>
              </a:spcBef>
              <a:spcAft>
                <a:spcPct val="5000"/>
              </a:spcAft>
            </a:pPr>
            <a:endParaRPr lang="en-US" sz="1200"/>
          </a:p>
          <a:p>
            <a:pPr>
              <a:lnSpc>
                <a:spcPct val="85000"/>
              </a:lnSpc>
              <a:spcBef>
                <a:spcPct val="5000"/>
              </a:spcBef>
              <a:spcAft>
                <a:spcPct val="5000"/>
              </a:spcAft>
              <a:buFontTx/>
              <a:buNone/>
            </a:pPr>
            <a:r>
              <a:rPr lang="en-US" sz="1600"/>
              <a:t>	A participant in any IETF activity acknowledges that written, audio and video records of meetings may be made and may be available to the public.</a:t>
            </a:r>
            <a:endParaRPr lang="en-GB" sz="1600"/>
          </a:p>
        </p:txBody>
      </p:sp>
      <p:sp>
        <p:nvSpPr>
          <p:cNvPr id="6" name="Footer Placeholder 4"/>
          <p:cNvSpPr>
            <a:spLocks noGrp="1"/>
          </p:cNvSpPr>
          <p:nvPr>
            <p:ph type="ftr" sz="quarter" idx="11"/>
          </p:nvPr>
        </p:nvSpPr>
        <p:spPr>
          <a:xfrm>
            <a:off x="2590800" y="6477000"/>
            <a:ext cx="3960813" cy="619125"/>
          </a:xfrm>
          <a:noFill/>
        </p:spPr>
        <p:txBody>
          <a:bodyPr/>
          <a:lstStyle/>
          <a:p>
            <a:r>
              <a:rPr lang="en-US" dirty="0">
                <a:latin typeface="Arial" charset="0"/>
                <a:ea typeface="ＭＳ Ｐゴシック" charset="-128"/>
                <a:cs typeface="ＭＳ Ｐゴシック" charset="-128"/>
              </a:rPr>
              <a:t>IETF-84, Vancouver, July 2012</a:t>
            </a:r>
          </a:p>
          <a:p>
            <a:endParaRPr lang="en-US" dirty="0" smtClean="0">
              <a:latin typeface="Arial" charset="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152400" y="228600"/>
            <a:ext cx="8839200" cy="5486400"/>
          </a:xfrm>
        </p:spPr>
        <p:txBody>
          <a:bodyPr/>
          <a:lstStyle/>
          <a:p>
            <a:pPr marL="533400" indent="-533400" eaLnBrk="1" hangingPunct="1">
              <a:lnSpc>
                <a:spcPct val="90000"/>
              </a:lnSpc>
              <a:buFontTx/>
              <a:buNone/>
            </a:pPr>
            <a:r>
              <a:rPr lang="en-US" sz="1800" b="1" dirty="0" smtClean="0"/>
              <a:t>ROLL Working Group Meeting – IETF-83</a:t>
            </a:r>
          </a:p>
          <a:p>
            <a:pPr marL="533400" indent="-533400" eaLnBrk="1" hangingPunct="1">
              <a:lnSpc>
                <a:spcPct val="90000"/>
              </a:lnSpc>
              <a:buFontTx/>
              <a:buNone/>
            </a:pPr>
            <a:endParaRPr lang="en-US" sz="1800" b="1" dirty="0" smtClean="0"/>
          </a:p>
          <a:p>
            <a:r>
              <a:rPr lang="en-US" sz="1400" dirty="0"/>
              <a:t>Agenda/admin (Chairs - 5mn) [5]</a:t>
            </a:r>
          </a:p>
          <a:p>
            <a:r>
              <a:rPr lang="en-US" sz="1400" dirty="0"/>
              <a:t> </a:t>
            </a:r>
          </a:p>
          <a:p>
            <a:r>
              <a:rPr lang="fr-FR" sz="1400" dirty="0"/>
              <a:t>1) WG </a:t>
            </a:r>
            <a:r>
              <a:rPr lang="fr-FR" sz="1400" dirty="0" err="1"/>
              <a:t>Status</a:t>
            </a:r>
            <a:r>
              <a:rPr lang="fr-FR" sz="1400" dirty="0"/>
              <a:t> (Chairs - 10 mn) [15]</a:t>
            </a:r>
          </a:p>
          <a:p>
            <a:endParaRPr lang="fr-FR" sz="1400" dirty="0"/>
          </a:p>
          <a:p>
            <a:r>
              <a:rPr lang="fr-FR" sz="1400" dirty="0"/>
              <a:t>2) Security Framework plan (Chairs - 5m) [20]</a:t>
            </a:r>
          </a:p>
          <a:p>
            <a:endParaRPr lang="fr-FR" sz="1400" dirty="0"/>
          </a:p>
          <a:p>
            <a:r>
              <a:rPr lang="fr-FR" sz="1400" dirty="0"/>
              <a:t>3) </a:t>
            </a:r>
            <a:r>
              <a:rPr lang="fr-FR" sz="1400" dirty="0" err="1"/>
              <a:t>Applicability</a:t>
            </a:r>
            <a:r>
              <a:rPr lang="fr-FR" sz="1400" dirty="0"/>
              <a:t> </a:t>
            </a:r>
            <a:r>
              <a:rPr lang="fr-FR" sz="1400" dirty="0" err="1"/>
              <a:t>Statement</a:t>
            </a:r>
            <a:r>
              <a:rPr lang="fr-FR" sz="1400" dirty="0"/>
              <a:t> </a:t>
            </a:r>
            <a:r>
              <a:rPr lang="fr-FR" sz="1400" dirty="0" err="1"/>
              <a:t>template</a:t>
            </a:r>
            <a:r>
              <a:rPr lang="fr-FR" sz="1400" dirty="0"/>
              <a:t> (Chairs - 10m) [30]</a:t>
            </a:r>
          </a:p>
          <a:p>
            <a:r>
              <a:rPr lang="fr-FR" sz="1400" dirty="0" err="1"/>
              <a:t>draft</a:t>
            </a:r>
            <a:r>
              <a:rPr lang="fr-FR" sz="1400" dirty="0"/>
              <a:t>=draft-richardson-roll-applicability-template-00</a:t>
            </a:r>
          </a:p>
          <a:p>
            <a:endParaRPr lang="fr-FR" sz="1400" dirty="0"/>
          </a:p>
          <a:p>
            <a:r>
              <a:rPr lang="fr-FR" sz="1400" dirty="0"/>
              <a:t>4) RPL </a:t>
            </a:r>
            <a:r>
              <a:rPr lang="fr-FR" sz="1400" dirty="0" err="1"/>
              <a:t>deployment</a:t>
            </a:r>
            <a:r>
              <a:rPr lang="fr-FR" sz="1400" dirty="0"/>
              <a:t> </a:t>
            </a:r>
            <a:r>
              <a:rPr lang="fr-FR" sz="1400" dirty="0" err="1"/>
              <a:t>experience</a:t>
            </a:r>
            <a:r>
              <a:rPr lang="fr-FR" sz="1400" dirty="0"/>
              <a:t> in large </a:t>
            </a:r>
            <a:r>
              <a:rPr lang="fr-FR" sz="1400" dirty="0" err="1"/>
              <a:t>scale</a:t>
            </a:r>
            <a:r>
              <a:rPr lang="fr-FR" sz="1400" dirty="0"/>
              <a:t> networks (10mn) [40]</a:t>
            </a:r>
          </a:p>
          <a:p>
            <a:r>
              <a:rPr lang="fr-FR" sz="1400" dirty="0" err="1"/>
              <a:t>draft</a:t>
            </a:r>
            <a:r>
              <a:rPr lang="fr-FR" sz="1400" dirty="0"/>
              <a:t>=draft-hui-vasseur-roll-rpl-deployment-01</a:t>
            </a:r>
          </a:p>
          <a:p>
            <a:endParaRPr lang="fr-FR" sz="1400" dirty="0"/>
          </a:p>
          <a:p>
            <a:endParaRPr lang="fr-FR" sz="1400" dirty="0"/>
          </a:p>
          <a:p>
            <a:r>
              <a:rPr lang="fr-FR" sz="1400" dirty="0"/>
              <a:t>5) Multicast </a:t>
            </a:r>
            <a:r>
              <a:rPr lang="fr-FR" sz="1400" dirty="0" err="1"/>
              <a:t>Forwarding</a:t>
            </a:r>
            <a:r>
              <a:rPr lang="fr-FR" sz="1400" dirty="0"/>
              <a:t> </a:t>
            </a:r>
            <a:r>
              <a:rPr lang="fr-FR" sz="1400" dirty="0" err="1"/>
              <a:t>Using</a:t>
            </a:r>
            <a:r>
              <a:rPr lang="fr-FR" sz="1400" dirty="0"/>
              <a:t> </a:t>
            </a:r>
            <a:r>
              <a:rPr lang="fr-FR" sz="1400" dirty="0" err="1"/>
              <a:t>Trickle</a:t>
            </a:r>
            <a:r>
              <a:rPr lang="fr-FR" sz="1400" dirty="0"/>
              <a:t> [50]</a:t>
            </a:r>
          </a:p>
          <a:p>
            <a:r>
              <a:rPr lang="fr-FR" sz="1400" dirty="0" err="1"/>
              <a:t>draft</a:t>
            </a:r>
            <a:r>
              <a:rPr lang="fr-FR" sz="1400" dirty="0"/>
              <a:t>=draft-ietf-roll-trickle-mcast-0</a:t>
            </a:r>
          </a:p>
          <a:p>
            <a:endParaRPr lang="fr-FR" sz="1400" dirty="0"/>
          </a:p>
          <a:p>
            <a:r>
              <a:rPr lang="fr-FR" sz="1400" dirty="0"/>
              <a:t>6) Multicast </a:t>
            </a:r>
            <a:r>
              <a:rPr lang="fr-FR" sz="1400" dirty="0" err="1"/>
              <a:t>requirements</a:t>
            </a:r>
            <a:r>
              <a:rPr lang="fr-FR" sz="1400" dirty="0"/>
              <a:t> for control over LLN (10mn) [60]</a:t>
            </a:r>
          </a:p>
          <a:p>
            <a:r>
              <a:rPr lang="fr-FR" sz="1400" dirty="0" err="1"/>
              <a:t>draft</a:t>
            </a:r>
            <a:r>
              <a:rPr lang="fr-FR" sz="1400" dirty="0"/>
              <a:t>=draft-vanderstok-roll-mcreq-02"</a:t>
            </a:r>
          </a:p>
          <a:p>
            <a:endParaRPr lang="fr-FR" sz="1400" dirty="0"/>
          </a:p>
          <a:p>
            <a:r>
              <a:rPr lang="nl-NL" sz="1400" dirty="0"/>
              <a:t>7) </a:t>
            </a:r>
            <a:r>
              <a:rPr lang="nl-NL" sz="1400" dirty="0" err="1"/>
              <a:t>sbootstrap</a:t>
            </a:r>
            <a:r>
              <a:rPr lang="nl-NL" sz="1400" dirty="0"/>
              <a:t>, </a:t>
            </a:r>
            <a:r>
              <a:rPr lang="nl-NL" sz="1400" dirty="0" err="1"/>
              <a:t>core</a:t>
            </a:r>
            <a:r>
              <a:rPr lang="nl-NL" sz="1400" dirty="0"/>
              <a:t> </a:t>
            </a:r>
            <a:r>
              <a:rPr lang="nl-NL" sz="1400" dirty="0" err="1"/>
              <a:t>and</a:t>
            </a:r>
            <a:r>
              <a:rPr lang="nl-NL" sz="1400" dirty="0"/>
              <a:t> 802.15.9 [70]</a:t>
            </a:r>
          </a:p>
          <a:p>
            <a:r>
              <a:rPr lang="nl-NL" sz="1400" dirty="0" err="1"/>
              <a:t>Carsten</a:t>
            </a:r>
            <a:r>
              <a:rPr lang="nl-NL" sz="1400" dirty="0"/>
              <a:t> </a:t>
            </a:r>
            <a:r>
              <a:rPr lang="nl-NL" sz="1400" dirty="0" err="1"/>
              <a:t>Borman</a:t>
            </a:r>
            <a:r>
              <a:rPr lang="nl-NL" sz="1400" dirty="0"/>
              <a:t> (15min)</a:t>
            </a:r>
            <a:endParaRPr lang="en-US" sz="1400" b="1" dirty="0" smtClean="0"/>
          </a:p>
        </p:txBody>
      </p:sp>
      <p:sp>
        <p:nvSpPr>
          <p:cNvPr id="18435" name="Footer Placeholder 4"/>
          <p:cNvSpPr>
            <a:spLocks noGrp="1"/>
          </p:cNvSpPr>
          <p:nvPr>
            <p:ph type="ftr" sz="quarter" idx="11"/>
          </p:nvPr>
        </p:nvSpPr>
        <p:spPr>
          <a:noFill/>
        </p:spPr>
        <p:txBody>
          <a:bodyPr/>
          <a:lstStyle/>
          <a:p>
            <a:r>
              <a:rPr lang="en-US" dirty="0">
                <a:latin typeface="Arial" charset="0"/>
                <a:ea typeface="ＭＳ Ｐゴシック" charset="-128"/>
                <a:cs typeface="ＭＳ Ｐゴシック" charset="-128"/>
              </a:rPr>
              <a:t>IETF-84, Vancouver, July 2012</a:t>
            </a:r>
          </a:p>
          <a:p>
            <a:endParaRPr lang="en-US" dirty="0" smtClean="0">
              <a:latin typeface="Arial" charset="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8229600" cy="1143000"/>
          </a:xfrm>
        </p:spPr>
        <p:txBody>
          <a:bodyPr/>
          <a:lstStyle/>
          <a:p>
            <a:pPr algn="l" eaLnBrk="1" hangingPunct="1"/>
            <a:r>
              <a:rPr lang="en-US" sz="2800" b="1">
                <a:solidFill>
                  <a:srgbClr val="800000"/>
                </a:solidFill>
              </a:rPr>
              <a:t>Charter Review and Milestones</a:t>
            </a:r>
            <a:endParaRPr lang="en-US" sz="2800" b="1"/>
          </a:p>
        </p:txBody>
      </p:sp>
      <p:sp>
        <p:nvSpPr>
          <p:cNvPr id="20483" name="Rectangle 3"/>
          <p:cNvSpPr>
            <a:spLocks noGrp="1" noChangeArrowheads="1"/>
          </p:cNvSpPr>
          <p:nvPr>
            <p:ph type="body" idx="1"/>
          </p:nvPr>
        </p:nvSpPr>
        <p:spPr>
          <a:xfrm>
            <a:off x="304800" y="762000"/>
            <a:ext cx="8686800" cy="4800600"/>
          </a:xfrm>
        </p:spPr>
        <p:txBody>
          <a:bodyPr/>
          <a:lstStyle/>
          <a:p>
            <a:pPr eaLnBrk="1" hangingPunct="1">
              <a:lnSpc>
                <a:spcPct val="90000"/>
              </a:lnSpc>
            </a:pPr>
            <a:r>
              <a:rPr lang="en-US" sz="2000" i="1" dirty="0" smtClean="0">
                <a:solidFill>
                  <a:srgbClr val="008000"/>
                </a:solidFill>
              </a:rPr>
              <a:t> Cont’</a:t>
            </a:r>
          </a:p>
          <a:p>
            <a:pPr lvl="1" eaLnBrk="1" hangingPunct="1">
              <a:lnSpc>
                <a:spcPct val="90000"/>
              </a:lnSpc>
              <a:buFont typeface="Times" charset="0"/>
              <a:buChar char="•"/>
            </a:pPr>
            <a:r>
              <a:rPr lang="en-US" sz="2000" dirty="0" smtClean="0"/>
              <a:t>draft-</a:t>
            </a:r>
            <a:r>
              <a:rPr lang="en-US" sz="2000" dirty="0" err="1" smtClean="0"/>
              <a:t>ietf</a:t>
            </a:r>
            <a:r>
              <a:rPr lang="en-US" sz="2000" dirty="0" smtClean="0"/>
              <a:t>-roll-</a:t>
            </a:r>
            <a:r>
              <a:rPr lang="en-US" sz="2000" dirty="0" err="1" smtClean="0"/>
              <a:t>minrank</a:t>
            </a:r>
            <a:r>
              <a:rPr lang="en-US" sz="2000" dirty="0" smtClean="0"/>
              <a:t>-hysteresis-of </a:t>
            </a:r>
            <a:r>
              <a:rPr lang="en-US" sz="2000" dirty="0" smtClean="0">
                <a:solidFill>
                  <a:srgbClr val="008000"/>
                </a:solidFill>
              </a:rPr>
              <a:t>=&gt; </a:t>
            </a:r>
            <a:r>
              <a:rPr lang="en-US" sz="2000" dirty="0" smtClean="0">
                <a:solidFill>
                  <a:srgbClr val="008000"/>
                </a:solidFill>
              </a:rPr>
              <a:t>Done</a:t>
            </a:r>
            <a:endParaRPr lang="en-US" sz="2000" dirty="0" smtClean="0"/>
          </a:p>
          <a:p>
            <a:pPr lvl="1" eaLnBrk="1" hangingPunct="1">
              <a:lnSpc>
                <a:spcPct val="90000"/>
              </a:lnSpc>
              <a:buFont typeface="Times" charset="0"/>
              <a:buChar char="•"/>
            </a:pPr>
            <a:r>
              <a:rPr lang="en-US" sz="2000" dirty="0" smtClean="0"/>
              <a:t>draft-ietf-roll-p2p-rpl </a:t>
            </a:r>
            <a:r>
              <a:rPr lang="en-US" sz="2000" dirty="0" smtClean="0">
                <a:solidFill>
                  <a:srgbClr val="008000"/>
                </a:solidFill>
              </a:rPr>
              <a:t>=&gt; Passed WG Last Call</a:t>
            </a:r>
          </a:p>
          <a:p>
            <a:pPr lvl="1" eaLnBrk="1" hangingPunct="1">
              <a:lnSpc>
                <a:spcPct val="90000"/>
              </a:lnSpc>
              <a:buFont typeface="Times" charset="0"/>
              <a:buChar char="•"/>
            </a:pPr>
            <a:r>
              <a:rPr lang="en-US" sz="2000" dirty="0" smtClean="0"/>
              <a:t>No New WG Document </a:t>
            </a:r>
          </a:p>
          <a:p>
            <a:pPr lvl="1" eaLnBrk="1" hangingPunct="1">
              <a:lnSpc>
                <a:spcPct val="90000"/>
              </a:lnSpc>
              <a:buFont typeface="Times" charset="0"/>
              <a:buChar char="•"/>
            </a:pPr>
            <a:r>
              <a:rPr lang="en-US" sz="2000" dirty="0" smtClean="0"/>
              <a:t>Important discussion today on:</a:t>
            </a:r>
          </a:p>
          <a:p>
            <a:pPr lvl="2" eaLnBrk="1" hangingPunct="1">
              <a:lnSpc>
                <a:spcPct val="90000"/>
              </a:lnSpc>
              <a:buFont typeface="Times" charset="0"/>
              <a:buChar char="•"/>
            </a:pPr>
            <a:r>
              <a:rPr lang="en-US" sz="1800" dirty="0" smtClean="0"/>
              <a:t>Applicability </a:t>
            </a:r>
            <a:r>
              <a:rPr lang="en-US" sz="1800" dirty="0" smtClean="0"/>
              <a:t>statement series: “Use of RPL in AMI Networks</a:t>
            </a:r>
            <a:r>
              <a:rPr lang="en-US" sz="1800" dirty="0" smtClean="0"/>
              <a:t>”</a:t>
            </a:r>
          </a:p>
          <a:p>
            <a:pPr lvl="2" eaLnBrk="1" hangingPunct="1">
              <a:lnSpc>
                <a:spcPct val="90000"/>
              </a:lnSpc>
              <a:buFont typeface="Times" charset="0"/>
              <a:buChar char="•"/>
            </a:pPr>
            <a:r>
              <a:rPr lang="en-US" sz="1800" dirty="0" smtClean="0"/>
              <a:t>Security</a:t>
            </a:r>
          </a:p>
          <a:p>
            <a:pPr lvl="2" eaLnBrk="1" hangingPunct="1">
              <a:lnSpc>
                <a:spcPct val="90000"/>
              </a:lnSpc>
              <a:buFont typeface="Times" charset="0"/>
              <a:buChar char="•"/>
            </a:pPr>
            <a:r>
              <a:rPr lang="en-US" sz="1800" dirty="0" smtClean="0"/>
              <a:t>Trickle Multicast</a:t>
            </a:r>
          </a:p>
          <a:p>
            <a:pPr lvl="2" eaLnBrk="1" hangingPunct="1">
              <a:lnSpc>
                <a:spcPct val="90000"/>
              </a:lnSpc>
              <a:buFont typeface="Times" charset="0"/>
              <a:buChar char="•"/>
            </a:pPr>
            <a:r>
              <a:rPr lang="en-US" sz="1800" dirty="0" smtClean="0"/>
              <a:t>Some deployment feed-back </a:t>
            </a:r>
            <a:r>
              <a:rPr lang="en-US" sz="1800" dirty="0" smtClean="0">
                <a:sym typeface="Wingdings"/>
              </a:rPr>
              <a:t></a:t>
            </a:r>
            <a:endParaRPr lang="en-US" sz="1800" dirty="0" smtClean="0"/>
          </a:p>
          <a:p>
            <a:pPr lvl="1" eaLnBrk="1" hangingPunct="1">
              <a:lnSpc>
                <a:spcPct val="90000"/>
              </a:lnSpc>
              <a:buFontTx/>
              <a:buNone/>
            </a:pPr>
            <a:endParaRPr lang="en-US" sz="2400" dirty="0" smtClean="0"/>
          </a:p>
        </p:txBody>
      </p:sp>
      <p:sp>
        <p:nvSpPr>
          <p:cNvPr id="6" name="Footer Placeholder 4"/>
          <p:cNvSpPr>
            <a:spLocks noGrp="1"/>
          </p:cNvSpPr>
          <p:nvPr>
            <p:ph type="ftr" sz="quarter" idx="11"/>
          </p:nvPr>
        </p:nvSpPr>
        <p:spPr>
          <a:xfrm>
            <a:off x="2590800" y="6477000"/>
            <a:ext cx="3960813" cy="619125"/>
          </a:xfrm>
          <a:noFill/>
        </p:spPr>
        <p:txBody>
          <a:bodyPr/>
          <a:lstStyle/>
          <a:p>
            <a:r>
              <a:rPr lang="en-US" dirty="0">
                <a:latin typeface="Arial" charset="0"/>
                <a:ea typeface="ＭＳ Ｐゴシック" charset="-128"/>
                <a:cs typeface="ＭＳ Ｐゴシック" charset="-128"/>
              </a:rPr>
              <a:t>IETF-84, Vancouver, July 2012</a:t>
            </a:r>
          </a:p>
          <a:p>
            <a:endParaRPr lang="en-US" dirty="0" smtClean="0">
              <a:latin typeface="Arial" charset="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48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48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48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2"/>
          <p:cNvSpPr>
            <a:spLocks noGrp="1" noChangeArrowheads="1"/>
          </p:cNvSpPr>
          <p:nvPr>
            <p:ph type="title"/>
          </p:nvPr>
        </p:nvSpPr>
        <p:spPr>
          <a:xfrm>
            <a:off x="160174" y="57209"/>
            <a:ext cx="8788400" cy="323791"/>
          </a:xfrm>
        </p:spPr>
        <p:txBody>
          <a:bodyPr/>
          <a:lstStyle/>
          <a:p>
            <a:pPr eaLnBrk="1" hangingPunct="1"/>
            <a:r>
              <a:rPr lang="en-US" sz="2800" b="1" dirty="0" smtClean="0">
                <a:solidFill>
                  <a:srgbClr val="FF0000"/>
                </a:solidFill>
                <a:ea typeface="ＭＳ Ｐゴシック" pitchFamily="-65" charset="-128"/>
                <a:cs typeface="ＭＳ Ｐゴシック" pitchFamily="-65" charset="-128"/>
              </a:rPr>
              <a:t>IETF WG ROLL status as of today</a:t>
            </a:r>
          </a:p>
        </p:txBody>
      </p:sp>
      <p:sp>
        <p:nvSpPr>
          <p:cNvPr id="111620" name="Rectangle 3"/>
          <p:cNvSpPr>
            <a:spLocks noChangeArrowheads="1"/>
          </p:cNvSpPr>
          <p:nvPr/>
        </p:nvSpPr>
        <p:spPr bwMode="auto">
          <a:xfrm>
            <a:off x="0" y="0"/>
            <a:ext cx="9144000" cy="2590800"/>
          </a:xfrm>
          <a:prstGeom prst="rect">
            <a:avLst/>
          </a:prstGeom>
          <a:noFill/>
          <a:ln w="9525">
            <a:noFill/>
            <a:miter lim="800000"/>
            <a:headEnd/>
            <a:tailEnd/>
          </a:ln>
        </p:spPr>
        <p:txBody>
          <a:bodyPr lIns="82124" tIns="41061" rIns="82124" bIns="41061">
            <a:prstTxWarp prst="textNoShape">
              <a:avLst/>
            </a:prstTxWarp>
          </a:bodyPr>
          <a:lstStyle/>
          <a:p>
            <a:pPr marL="236538" indent="-236538" algn="l" defTabSz="814388">
              <a:lnSpc>
                <a:spcPct val="95000"/>
              </a:lnSpc>
              <a:spcBef>
                <a:spcPct val="50000"/>
              </a:spcBef>
              <a:buClr>
                <a:schemeClr val="tx2"/>
              </a:buClr>
              <a:buSzPct val="100000"/>
              <a:buFont typeface="Wingdings" pitchFamily="-65" charset="2"/>
              <a:buNone/>
            </a:pPr>
            <a:endParaRPr lang="en-US" sz="3200" i="1" dirty="0" smtClean="0"/>
          </a:p>
          <a:p>
            <a:r>
              <a:rPr lang="en-US" sz="1400" dirty="0" smtClean="0">
                <a:solidFill>
                  <a:srgbClr val="008000"/>
                </a:solidFill>
              </a:rPr>
              <a:t>Done	Submit Routing requirements for Industrial applications to the IESG to be considered as an Informational RFC.	</a:t>
            </a:r>
          </a:p>
          <a:p>
            <a:r>
              <a:rPr lang="en-US" sz="1400" dirty="0" smtClean="0">
                <a:solidFill>
                  <a:srgbClr val="008000"/>
                </a:solidFill>
              </a:rPr>
              <a:t>Done	Submit Routing requirements for Connected Home networks applications to the IESG to be considered as an Informational RFC.	</a:t>
            </a:r>
          </a:p>
          <a:p>
            <a:r>
              <a:rPr lang="en-US" sz="1400" dirty="0" smtClean="0">
                <a:solidFill>
                  <a:srgbClr val="008000"/>
                </a:solidFill>
              </a:rPr>
              <a:t>Done	Submit Routing requirements for Building applications to the IESG to be considered as an Informational RFC.	</a:t>
            </a:r>
          </a:p>
          <a:p>
            <a:r>
              <a:rPr lang="en-US" sz="1400" dirty="0" smtClean="0">
                <a:solidFill>
                  <a:srgbClr val="008000"/>
                </a:solidFill>
              </a:rPr>
              <a:t>Done	Submit Routing requirements for Urban networks applications to the IESG to be considered as an Informational RFC.	</a:t>
            </a:r>
          </a:p>
          <a:p>
            <a:r>
              <a:rPr lang="en-US" sz="1400" dirty="0" smtClean="0">
                <a:solidFill>
                  <a:srgbClr val="008000"/>
                </a:solidFill>
              </a:rPr>
              <a:t>Done	Submit Security Framework to the IESG to be considered as an Informational RFC	</a:t>
            </a:r>
          </a:p>
          <a:p>
            <a:r>
              <a:rPr lang="en-US" sz="1400" dirty="0" smtClean="0">
                <a:solidFill>
                  <a:srgbClr val="008000"/>
                </a:solidFill>
              </a:rPr>
              <a:t>Done	Submit Routing metrics for </a:t>
            </a:r>
            <a:r>
              <a:rPr lang="en-US" sz="1400" dirty="0" err="1" smtClean="0">
                <a:solidFill>
                  <a:srgbClr val="008000"/>
                </a:solidFill>
              </a:rPr>
              <a:t>LLNs</a:t>
            </a:r>
            <a:r>
              <a:rPr lang="en-US" sz="1400" dirty="0" smtClean="0">
                <a:solidFill>
                  <a:srgbClr val="008000"/>
                </a:solidFill>
              </a:rPr>
              <a:t> document to the IESG to be considered as a Proposed Standard.</a:t>
            </a:r>
            <a:endParaRPr lang="en-US" sz="800" dirty="0" smtClean="0">
              <a:solidFill>
                <a:srgbClr val="008000"/>
              </a:solidFill>
            </a:endParaRPr>
          </a:p>
          <a:p>
            <a:r>
              <a:rPr lang="en-US" sz="1400" dirty="0" smtClean="0">
                <a:solidFill>
                  <a:srgbClr val="008000"/>
                </a:solidFill>
              </a:rPr>
              <a:t>Done	Submit first draft of ROLL routing protocol specification as Proposed Standard.	</a:t>
            </a:r>
          </a:p>
          <a:p>
            <a:r>
              <a:rPr lang="en-US" sz="1400" dirty="0" smtClean="0">
                <a:solidFill>
                  <a:srgbClr val="008000"/>
                </a:solidFill>
              </a:rPr>
              <a:t>Done	Submit the ROLL routing protocol specification to the IESG as Proposed Standard.	</a:t>
            </a:r>
          </a:p>
          <a:p>
            <a:r>
              <a:rPr lang="en-US" sz="1400" dirty="0" smtClean="0">
                <a:solidFill>
                  <a:srgbClr val="FF6600"/>
                </a:solidFill>
              </a:rPr>
              <a:t>Jun 2011	Submit first draft of RPL applicability statement for Industrial applications to the IESG to be considered as an Informational RFC.	</a:t>
            </a:r>
          </a:p>
          <a:p>
            <a:r>
              <a:rPr lang="en-US" sz="1400" dirty="0" smtClean="0">
                <a:solidFill>
                  <a:srgbClr val="FF6600"/>
                </a:solidFill>
              </a:rPr>
              <a:t>Jun 2011	Submit first draft of RPL applicability statement for Building Automation applications to the IESG to be considered as an Informational RFC.	</a:t>
            </a:r>
          </a:p>
          <a:p>
            <a:r>
              <a:rPr lang="en-US" sz="1400" dirty="0" smtClean="0">
                <a:solidFill>
                  <a:srgbClr val="FF6600"/>
                </a:solidFill>
              </a:rPr>
              <a:t>Jul 2011	Submit first draft of RPL applicability statement for Home Automation applications to the IESG to be considered as an Informational RFC.</a:t>
            </a:r>
            <a:r>
              <a:rPr lang="en-US" sz="1400" dirty="0" smtClean="0"/>
              <a:t>	</a:t>
            </a:r>
          </a:p>
          <a:p>
            <a:r>
              <a:rPr lang="en-US" sz="1400" dirty="0" smtClean="0">
                <a:solidFill>
                  <a:srgbClr val="FF6600"/>
                </a:solidFill>
              </a:rPr>
              <a:t>Jul 2011	Submit first draft of RPL applicability statement for Urban applications to the IESG to be considered as an Informational RFC.	</a:t>
            </a:r>
          </a:p>
          <a:p>
            <a:r>
              <a:rPr lang="en-US" sz="1400" dirty="0" smtClean="0">
                <a:solidFill>
                  <a:srgbClr val="FF6600"/>
                </a:solidFill>
              </a:rPr>
              <a:t>Oct 2011	Submit RPL applicability statement for Industrial applications to the IESG to be considered as an Informational RFC.	</a:t>
            </a:r>
          </a:p>
          <a:p>
            <a:r>
              <a:rPr lang="en-US" sz="1400" dirty="0" smtClean="0">
                <a:solidFill>
                  <a:srgbClr val="FF6600"/>
                </a:solidFill>
              </a:rPr>
              <a:t>Oct 2011	Submit RPL applicability statement for Building Automation applications to the IESG to be considered as an Informational RFC.	</a:t>
            </a:r>
          </a:p>
          <a:p>
            <a:r>
              <a:rPr lang="en-US" sz="1400" dirty="0" smtClean="0">
                <a:solidFill>
                  <a:srgbClr val="FF6600"/>
                </a:solidFill>
              </a:rPr>
              <a:t>Nov 2011	Submit RPL applicability statement for Home Automation applications to the IESG to be considered as an Informational RFC.	</a:t>
            </a:r>
          </a:p>
          <a:p>
            <a:r>
              <a:rPr lang="en-US" sz="1400" dirty="0" smtClean="0">
                <a:solidFill>
                  <a:srgbClr val="FF6600"/>
                </a:solidFill>
              </a:rPr>
              <a:t>Nov 2011	Submit RPL applicability statement for urban applications to the IESG to be considered as an Informational RFC.</a:t>
            </a:r>
            <a:r>
              <a:rPr lang="en-US" sz="1400" dirty="0" smtClean="0"/>
              <a:t>	</a:t>
            </a:r>
          </a:p>
          <a:p>
            <a:r>
              <a:rPr lang="en-US" sz="1400" dirty="0" smtClean="0"/>
              <a:t>Dec 2012	Evaluate WG progress, </a:t>
            </a:r>
            <a:r>
              <a:rPr lang="en-US" sz="1400" dirty="0" err="1" smtClean="0"/>
              <a:t>recharter</a:t>
            </a:r>
            <a:r>
              <a:rPr lang="en-US" sz="1400" dirty="0" smtClean="0"/>
              <a:t> or close.</a:t>
            </a:r>
            <a:r>
              <a:rPr lang="en-US" sz="2000" dirty="0" smtClean="0"/>
              <a:t>	</a:t>
            </a:r>
          </a:p>
          <a:p>
            <a:pPr marL="236538" indent="-236538" algn="l" defTabSz="814388">
              <a:lnSpc>
                <a:spcPct val="95000"/>
              </a:lnSpc>
              <a:spcBef>
                <a:spcPct val="50000"/>
              </a:spcBef>
              <a:spcAft>
                <a:spcPts val="600"/>
              </a:spcAft>
              <a:buClr>
                <a:schemeClr val="accent1"/>
              </a:buClr>
              <a:buSzPct val="100000"/>
              <a:buFont typeface="Wingdings" charset="2"/>
              <a:buChar char="§"/>
            </a:pPr>
            <a:endParaRPr lang="en-US" sz="2200" dirty="0" smtClean="0"/>
          </a:p>
        </p:txBody>
      </p:sp>
      <p:sp>
        <p:nvSpPr>
          <p:cNvPr id="8" name="Oval 7"/>
          <p:cNvSpPr/>
          <p:nvPr/>
        </p:nvSpPr>
        <p:spPr>
          <a:xfrm>
            <a:off x="3657600" y="685800"/>
            <a:ext cx="5486400" cy="2514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Close of security </a:t>
            </a:r>
            <a:r>
              <a:rPr lang="en-US" dirty="0" smtClean="0">
                <a:solidFill>
                  <a:srgbClr val="FF0000"/>
                </a:solidFill>
              </a:rPr>
              <a:t>Framework</a:t>
            </a:r>
            <a:r>
              <a:rPr lang="en-US" dirty="0" smtClean="0"/>
              <a:t> + move forward on protocols - Producing applicability statements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42217</TotalTime>
  <Words>322</Words>
  <Application>Microsoft Macintosh PowerPoint</Application>
  <PresentationFormat>On-screen Show (4:3)</PresentationFormat>
  <Paragraphs>84</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ROLL Working Group Meeting IETF-84, Vancouver, July 2012</vt:lpstr>
      <vt:lpstr>Note Well</vt:lpstr>
      <vt:lpstr>PowerPoint Presentation</vt:lpstr>
      <vt:lpstr>Charter Review and Milestones</vt:lpstr>
      <vt:lpstr>IETF WG ROLL status as of today</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PCE Working Group Meeting IETF-66, July 2006, Montreal</dc:title>
  <cp:lastModifiedBy>JP Vasseur</cp:lastModifiedBy>
  <cp:revision>95</cp:revision>
  <dcterms:created xsi:type="dcterms:W3CDTF">2012-03-27T10:07:38Z</dcterms:created>
  <dcterms:modified xsi:type="dcterms:W3CDTF">2012-08-03T17:20:36Z</dcterms:modified>
</cp:coreProperties>
</file>