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notesMasterIdLst>
    <p:notesMasterId r:id="rId9"/>
  </p:notesMasterIdLst>
  <p:sldIdLst>
    <p:sldId id="260" r:id="rId2"/>
    <p:sldId id="328" r:id="rId3"/>
    <p:sldId id="326" r:id="rId4"/>
    <p:sldId id="329" r:id="rId5"/>
    <p:sldId id="331" r:id="rId6"/>
    <p:sldId id="330" r:id="rId7"/>
    <p:sldId id="332" r:id="rId8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68B1F"/>
    <a:srgbClr val="6DB344"/>
    <a:srgbClr val="08252E"/>
    <a:srgbClr val="96CA4B"/>
    <a:srgbClr val="000000"/>
    <a:srgbClr val="4775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9" autoAdjust="0"/>
    <p:restoredTop sz="96774" autoAdjust="0"/>
  </p:normalViewPr>
  <p:slideViewPr>
    <p:cSldViewPr snapToGrid="0">
      <p:cViewPr varScale="1">
        <p:scale>
          <a:sx n="95" d="100"/>
          <a:sy n="95" d="100"/>
        </p:scale>
        <p:origin x="-680" y="-120"/>
      </p:cViewPr>
      <p:guideLst>
        <p:guide orient="horz" pos="277"/>
        <p:guide pos="35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-2016" y="-120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2991DF-A874-4F5C-A721-50B151303617}" type="datetimeFigureOut">
              <a:rPr lang="en-US" smtClean="0"/>
              <a:pPr/>
              <a:t>8/2/12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9F5B05-CD88-491B-B9B7-7F8FF3C727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872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F5B05-CD88-491B-B9B7-7F8FF3C7275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ounded Rectangle 42"/>
          <p:cNvSpPr/>
          <p:nvPr userDrawn="1"/>
        </p:nvSpPr>
        <p:spPr>
          <a:xfrm rot="10800000" flipH="1">
            <a:off x="2856506" y="831272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 rot="10800000" flipH="1">
            <a:off x="821966" y="4716780"/>
            <a:ext cx="656314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 rot="10800000" flipH="1">
            <a:off x="13325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Rounded Rectangle 50"/>
          <p:cNvSpPr/>
          <p:nvPr userDrawn="1"/>
        </p:nvSpPr>
        <p:spPr>
          <a:xfrm rot="10800000" flipH="1">
            <a:off x="4920834" y="1025236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 rot="10800000" flipH="1">
            <a:off x="539188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Rounded Rectangle 53"/>
          <p:cNvSpPr/>
          <p:nvPr userDrawn="1"/>
        </p:nvSpPr>
        <p:spPr>
          <a:xfrm rot="10800000" flipH="1">
            <a:off x="8038251" y="8318268"/>
            <a:ext cx="780312" cy="3319549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 rot="10800000" flipH="1">
            <a:off x="816224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6" name="Rounded Rectangle 55"/>
          <p:cNvSpPr/>
          <p:nvPr userDrawn="1"/>
        </p:nvSpPr>
        <p:spPr>
          <a:xfrm rot="10800000" flipH="1">
            <a:off x="37709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0" y="0"/>
            <a:ext cx="9129008" cy="6378315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8" name="Rectangle 87"/>
          <p:cNvSpPr/>
          <p:nvPr userDrawn="1"/>
        </p:nvSpPr>
        <p:spPr>
          <a:xfrm>
            <a:off x="1" y="6541294"/>
            <a:ext cx="9129008" cy="316706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89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8"/>
            <a:ext cx="8112126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768852"/>
            <a:ext cx="8097838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236538" y="5232770"/>
            <a:ext cx="8112125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0" dur="10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12" dur="19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14" dur="8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6" dur="7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18" dur="15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5" grpId="0" animBg="1"/>
      <p:bldP spid="46" grpId="0" animBg="1"/>
      <p:bldP spid="51" grpId="0" animBg="1"/>
      <p:bldP spid="52" grpId="0" animBg="1"/>
      <p:bldP spid="54" grpId="0" animBg="1"/>
      <p:bldP spid="55" grpId="0" animBg="1"/>
      <p:bldP spid="56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5" y="1600200"/>
            <a:ext cx="2622550" cy="4391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2pPr>
            <a:lvl3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3pPr>
            <a:lvl4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4pPr>
            <a:lvl5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74" y="1600200"/>
            <a:ext cx="2593975" cy="43624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2pPr>
            <a:lvl3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3pPr>
            <a:lvl4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4pPr>
            <a:lvl5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88" y="1600200"/>
            <a:ext cx="2633662" cy="433387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2pPr>
            <a:lvl3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3pPr>
            <a:lvl4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4pPr>
            <a:lvl5pPr>
              <a:defRPr>
                <a:solidFill>
                  <a:schemeClr val="bg1"/>
                </a:solidFill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19456" y="100584"/>
            <a:ext cx="2670048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3000" b="0" kern="1200" spc="0" baseline="0" dirty="0" smtClean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3255264" y="100584"/>
            <a:ext cx="2670048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3000" b="0" kern="1200" spc="0" baseline="0" smtClean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6273302" y="100584"/>
            <a:ext cx="2670048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3000" b="0" kern="1200" spc="0" baseline="0" smtClean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439710"/>
            <a:ext cx="8567244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64" y="1476375"/>
            <a:ext cx="8439461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6" y="6062114"/>
            <a:ext cx="7461250" cy="276999"/>
          </a:xfrm>
        </p:spPr>
        <p:txBody>
          <a:bodyPr wrap="square" anchor="b" anchorCtr="0">
            <a:no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chemeClr val="bg2">
                    <a:lumMod val="85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600200"/>
            <a:ext cx="4005072" cy="3749040"/>
          </a:xfrm>
        </p:spPr>
        <p:txBody>
          <a:bodyPr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FontTx/>
              <a:buNone/>
              <a:defRPr lang="en-US" sz="2400" b="0" kern="1200" spc="0" baseline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947672"/>
            <a:ext cx="3429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5201" y="5842635"/>
            <a:ext cx="8112126" cy="384175"/>
          </a:xfrm>
        </p:spPr>
        <p:txBody>
          <a:bodyPr anchor="b" anchorCtr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56" y="649224"/>
            <a:ext cx="8112125" cy="448056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None/>
              <a:defRPr lang="en-US" sz="54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</a:t>
            </a:r>
            <a:br>
              <a:rPr lang="en-US" dirty="0" smtClean="0"/>
            </a:br>
            <a:r>
              <a:rPr lang="en-US" dirty="0" smtClean="0"/>
              <a:t>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08252E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918741"/>
            <a:ext cx="4117446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310896"/>
            <a:ext cx="3895344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12" name="Picture 11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1927" y="777667"/>
            <a:ext cx="89319" cy="528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918741"/>
            <a:ext cx="4117446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310896"/>
            <a:ext cx="3895344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279392"/>
            <a:ext cx="4684867" cy="384175"/>
          </a:xfr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341313" y="311150"/>
            <a:ext cx="908367" cy="480227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2"/>
                </a:solidFill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693" y="3282696"/>
            <a:ext cx="4712557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75" y="1917700"/>
            <a:ext cx="2676525" cy="2889250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310896"/>
            <a:ext cx="8476488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75" y="310896"/>
            <a:ext cx="8474869" cy="6054185"/>
          </a:xfrm>
          <a:ln>
            <a:solidFill>
              <a:srgbClr val="08252E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pic>
        <p:nvPicPr>
          <p:cNvPr id="3" name="Picture 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3375" y="6374862"/>
            <a:ext cx="8477250" cy="171450"/>
          </a:xfrm>
          <a:prstGeom prst="rect">
            <a:avLst/>
          </a:prstGeom>
        </p:spPr>
      </p:pic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 userDrawn="1"/>
        </p:nvSpPr>
        <p:spPr>
          <a:xfrm>
            <a:off x="0" y="0"/>
            <a:ext cx="9129008" cy="6378315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8" name="Rectangle 87"/>
          <p:cNvSpPr/>
          <p:nvPr userDrawn="1"/>
        </p:nvSpPr>
        <p:spPr>
          <a:xfrm>
            <a:off x="1" y="6541294"/>
            <a:ext cx="9129008" cy="316706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89"/>
            <a:ext cx="8112125" cy="29187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8"/>
            <a:ext cx="8112126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768852"/>
            <a:ext cx="8097838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236538" y="5232770"/>
            <a:ext cx="8112125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3102726"/>
            <a:ext cx="847725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17357" y="3020518"/>
            <a:ext cx="8694295" cy="3357797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3"/>
            <a:ext cx="8112125" cy="2407042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54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08252E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3102726"/>
            <a:ext cx="847725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17357" y="3020519"/>
            <a:ext cx="8694295" cy="1757670"/>
          </a:xfrm>
          <a:prstGeom prst="rect">
            <a:avLst/>
          </a:prstGeom>
          <a:solidFill>
            <a:srgbClr val="082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967967"/>
            <a:ext cx="8112125" cy="2407042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54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rgbClr val="08252E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j-lt"/>
            </a:endParaRP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44168"/>
            <a:ext cx="8578850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chemeClr val="bg1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 noChangeAspect="1"/>
          </p:cNvSpPr>
          <p:nvPr>
            <p:ph type="body" sz="quarter" idx="10"/>
          </p:nvPr>
        </p:nvSpPr>
        <p:spPr>
          <a:xfrm>
            <a:off x="239713" y="1339745"/>
            <a:ext cx="4122425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chemeClr val="bg1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chemeClr val="bg1"/>
                </a:solidFill>
                <a:latin typeface="+mj-lt"/>
              </a:defRPr>
            </a:lvl2pPr>
            <a:lvl3pPr>
              <a:defRPr sz="1200">
                <a:solidFill>
                  <a:schemeClr val="bg1"/>
                </a:solidFill>
                <a:latin typeface="+mj-lt"/>
              </a:defRPr>
            </a:lvl3pPr>
            <a:lvl4pPr>
              <a:defRPr sz="1100">
                <a:solidFill>
                  <a:schemeClr val="bg1"/>
                </a:solidFill>
                <a:latin typeface="+mj-lt"/>
              </a:defRPr>
            </a:lvl4pPr>
            <a:lvl5pPr>
              <a:defRPr sz="11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06781" y="1339745"/>
            <a:ext cx="4122425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chemeClr val="bg1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chemeClr val="bg1"/>
                </a:solidFill>
                <a:latin typeface="+mj-lt"/>
              </a:defRPr>
            </a:lvl2pPr>
            <a:lvl3pPr>
              <a:defRPr sz="1200">
                <a:solidFill>
                  <a:schemeClr val="bg1"/>
                </a:solidFill>
                <a:latin typeface="+mj-lt"/>
              </a:defRPr>
            </a:lvl3pPr>
            <a:lvl4pPr>
              <a:defRPr sz="1100">
                <a:solidFill>
                  <a:schemeClr val="bg1"/>
                </a:solidFill>
                <a:latin typeface="+mj-lt"/>
              </a:defRPr>
            </a:lvl4pPr>
            <a:lvl5pPr>
              <a:defRPr sz="11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39745"/>
            <a:ext cx="4103687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chemeClr val="bg1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747683"/>
            <a:ext cx="3236976" cy="646331"/>
          </a:xfrm>
        </p:spPr>
        <p:txBody>
          <a:bodyPr>
            <a:noAutofit/>
          </a:bodyPr>
          <a:lstStyle>
            <a:lvl1pPr marL="114300" indent="-11430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000" b="0" kern="1200" spc="0" baseline="0" dirty="0" smtClean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3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5334000" y="4876800"/>
            <a:ext cx="3200400" cy="457200"/>
          </a:xfr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bg2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295275"/>
            <a:ext cx="4123944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600200"/>
            <a:ext cx="4142232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  <a:lvl2pPr marL="635000" indent="-228600">
              <a:buClr>
                <a:srgbClr val="96CA4B"/>
              </a:buClr>
              <a:buFont typeface="Arial" pitchFamily="34" charset="0"/>
              <a:buChar char="•"/>
              <a:tabLst/>
              <a:defRPr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600200"/>
            <a:ext cx="4005072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  <a:lvl2pPr marL="635000" indent="-228600">
              <a:buClr>
                <a:srgbClr val="96CA4B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24413" y="295275"/>
            <a:ext cx="4122737" cy="838200"/>
          </a:xfrm>
        </p:spPr>
        <p:txBody>
          <a:bodyPr lIns="82296" rIns="82296"/>
          <a:lstStyle>
            <a:lvl1pPr marL="0" indent="0">
              <a:lnSpc>
                <a:spcPct val="80000"/>
              </a:lnSpc>
              <a:spcBef>
                <a:spcPts val="0"/>
              </a:spcBef>
              <a:buFontTx/>
              <a:buNone/>
              <a:defRPr lang="en-US" sz="3600" b="0" kern="1200" spc="0" baseline="0" dirty="0" smtClean="0"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Two Column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00B2F0"/>
                    </a:gs>
                    <a:gs pos="44000">
                      <a:srgbClr val="40FFFE"/>
                    </a:gs>
                    <a:gs pos="100000">
                      <a:srgbClr val="96CA4B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Title Right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825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339745"/>
            <a:ext cx="8551441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542198" y="6488075"/>
            <a:ext cx="358212" cy="2675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12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2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8" name="Picture 7" descr="bottom bar.jpg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3616" y="6378339"/>
            <a:ext cx="8436769" cy="1629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35" r:id="rId2"/>
    <p:sldLayoutId id="2147483900" r:id="rId3"/>
    <p:sldLayoutId id="214748393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  <p:sldLayoutId id="2147483908" r:id="rId12"/>
    <p:sldLayoutId id="2147483909" r:id="rId13"/>
    <p:sldLayoutId id="2147483910" r:id="rId14"/>
    <p:sldLayoutId id="2147483911" r:id="rId15"/>
    <p:sldLayoutId id="2147483931" r:id="rId16"/>
    <p:sldLayoutId id="2147483912" r:id="rId17"/>
    <p:sldLayoutId id="2147483918" r:id="rId18"/>
    <p:sldLayoutId id="2147483919" r:id="rId19"/>
    <p:sldLayoutId id="2147483923" r:id="rId20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0" baseline="0" dirty="0">
          <a:gradFill>
            <a:gsLst>
              <a:gs pos="0">
                <a:srgbClr val="00B2F0"/>
              </a:gs>
              <a:gs pos="44000">
                <a:srgbClr val="40FFFE"/>
              </a:gs>
              <a:gs pos="100000">
                <a:srgbClr val="96CA4B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rgbClr val="96CA4B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chemeClr val="bg1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chemeClr val="bg1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chemeClr val="bg1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chemeClr val="bg1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chemeClr val="bg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1393" y="1236689"/>
            <a:ext cx="8428418" cy="2918779"/>
          </a:xfrm>
        </p:spPr>
        <p:txBody>
          <a:bodyPr/>
          <a:lstStyle/>
          <a:p>
            <a:r>
              <a:rPr lang="en-US" sz="4400" dirty="0"/>
              <a:t>DSCP </a:t>
            </a:r>
            <a:r>
              <a:rPr lang="en-US" sz="4400" dirty="0" smtClean="0"/>
              <a:t>markings </a:t>
            </a:r>
            <a:r>
              <a:rPr lang="en-US" sz="4400" dirty="0"/>
              <a:t>for 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RTCWeb </a:t>
            </a:r>
            <a:r>
              <a:rPr lang="en-US" sz="4400" dirty="0" err="1"/>
              <a:t>QoS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/>
              <a:t>draft-jennings-rtcweb-qos-00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36383" y="4464068"/>
            <a:ext cx="8575376" cy="1464941"/>
          </a:xfrm>
        </p:spPr>
        <p:txBody>
          <a:bodyPr/>
          <a:lstStyle/>
          <a:p>
            <a:r>
              <a:rPr lang="en-US" dirty="0" smtClean="0"/>
              <a:t>IETF 84</a:t>
            </a:r>
          </a:p>
          <a:p>
            <a:r>
              <a:rPr lang="en-US" dirty="0" err="1"/>
              <a:t>Subha</a:t>
            </a:r>
            <a:r>
              <a:rPr lang="en-US" dirty="0"/>
              <a:t> </a:t>
            </a:r>
            <a:r>
              <a:rPr lang="en-US" dirty="0" err="1" smtClean="0"/>
              <a:t>Dhesikan</a:t>
            </a:r>
            <a:r>
              <a:rPr lang="en-US" dirty="0"/>
              <a:t>, Dan </a:t>
            </a:r>
            <a:r>
              <a:rPr lang="en-US" dirty="0" err="1" smtClean="0"/>
              <a:t>Druta</a:t>
            </a:r>
            <a:r>
              <a:rPr lang="en-US" dirty="0"/>
              <a:t>, Cullen Jennings, Paul Jones, James Polk</a:t>
            </a: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are talking about 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RTCWeb browsers are sending audio / video in RTP</a:t>
            </a:r>
          </a:p>
          <a:p>
            <a:r>
              <a:rPr lang="en-US" dirty="0" smtClean="0"/>
              <a:t>The RTP packet has some bits that get set with DSCP </a:t>
            </a:r>
          </a:p>
          <a:p>
            <a:r>
              <a:rPr lang="en-US" dirty="0" smtClean="0"/>
              <a:t>Some times we might have explicit information on how to set this, but in other cases, the browsers need a default value to use</a:t>
            </a:r>
          </a:p>
          <a:p>
            <a:endParaRPr lang="en-US" dirty="0"/>
          </a:p>
          <a:p>
            <a:r>
              <a:rPr lang="en-US" dirty="0" smtClean="0"/>
              <a:t>Just doing what existing RFC say …</a:t>
            </a:r>
          </a:p>
          <a:p>
            <a:pPr lvl="1"/>
            <a:r>
              <a:rPr lang="en-US" dirty="0"/>
              <a:t>Consistent with </a:t>
            </a:r>
            <a:r>
              <a:rPr lang="en-US" dirty="0" smtClean="0"/>
              <a:t>RFC 4594, draft</a:t>
            </a:r>
            <a:r>
              <a:rPr lang="en-US" dirty="0"/>
              <a:t>-polk-tsvwg-rfc4594-</a:t>
            </a:r>
            <a:r>
              <a:rPr lang="en-US" dirty="0" smtClean="0"/>
              <a:t>update, other SDO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Not trying to change anything other than give clear guidance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633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this helps 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Does not help everywhere or all the time</a:t>
            </a:r>
          </a:p>
          <a:p>
            <a:r>
              <a:rPr lang="en-US" dirty="0" smtClean="0"/>
              <a:t>Does not break things</a:t>
            </a:r>
          </a:p>
          <a:p>
            <a:endParaRPr lang="en-US" dirty="0"/>
          </a:p>
          <a:p>
            <a:r>
              <a:rPr lang="en-US" dirty="0" smtClean="0"/>
              <a:t>Seen to help for congestion on broadband (DLS, Cable ) uplink</a:t>
            </a:r>
          </a:p>
          <a:p>
            <a:r>
              <a:rPr lang="en-US" dirty="0" smtClean="0"/>
              <a:t>Seen to help for congestion on local WIFI wireless </a:t>
            </a:r>
          </a:p>
          <a:p>
            <a:r>
              <a:rPr lang="en-US" dirty="0" smtClean="0"/>
              <a:t>Been told it helps on LTE </a:t>
            </a:r>
            <a:r>
              <a:rPr lang="en-US" dirty="0"/>
              <a:t>( see draft-</a:t>
            </a:r>
            <a:r>
              <a:rPr lang="en-US" dirty="0" err="1"/>
              <a:t>ejzak</a:t>
            </a:r>
            <a:r>
              <a:rPr lang="en-US" dirty="0"/>
              <a:t>-</a:t>
            </a:r>
            <a:r>
              <a:rPr lang="en-US" dirty="0" err="1"/>
              <a:t>avtcore-rtp-</a:t>
            </a:r>
            <a:r>
              <a:rPr lang="en-US" dirty="0" err="1" smtClean="0"/>
              <a:t>subsessions</a:t>
            </a:r>
            <a:r>
              <a:rPr lang="en-US" dirty="0"/>
              <a:t>  </a:t>
            </a:r>
            <a:r>
              <a:rPr lang="en-US" dirty="0" smtClean="0"/>
              <a:t>- </a:t>
            </a:r>
            <a:r>
              <a:rPr lang="en-US" smtClean="0"/>
              <a:t>3pm today AVTCORE ) </a:t>
            </a:r>
            <a:endParaRPr lang="en-US" dirty="0" smtClean="0"/>
          </a:p>
          <a:p>
            <a:r>
              <a:rPr lang="en-US" dirty="0" smtClean="0"/>
              <a:t>Some enterprise networks </a:t>
            </a:r>
          </a:p>
          <a:p>
            <a:endParaRPr lang="en-US" dirty="0"/>
          </a:p>
          <a:p>
            <a:r>
              <a:rPr lang="en-US" dirty="0" smtClean="0"/>
              <a:t>Unlikely to help on broadband (DSL, Cable) downlink but possible that could change over time if endpoints did this</a:t>
            </a:r>
          </a:p>
          <a:p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the DSCP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Browser (not the Java Script) sets the media type</a:t>
            </a:r>
          </a:p>
          <a:p>
            <a:r>
              <a:rPr lang="en-US" dirty="0" smtClean="0"/>
              <a:t>Java Script provides the relative importance </a:t>
            </a:r>
          </a:p>
          <a:p>
            <a:r>
              <a:rPr lang="en-US" dirty="0" smtClean="0"/>
              <a:t>These are used to pick default DSCP</a:t>
            </a:r>
          </a:p>
          <a:p>
            <a:endParaRPr lang="en-US" dirty="0" smtClean="0"/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 smtClean="0">
                <a:latin typeface="Courier"/>
                <a:cs typeface="Courier"/>
              </a:rPr>
              <a:t>    </a:t>
            </a:r>
            <a:r>
              <a:rPr lang="en-US" sz="1600" dirty="0">
                <a:latin typeface="Courier"/>
                <a:cs typeface="Courier"/>
              </a:rPr>
              <a:t>|                       |    Low    |   Medium  |    High   |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>
                <a:latin typeface="Courier"/>
                <a:cs typeface="Courier"/>
              </a:rPr>
              <a:t>  </a:t>
            </a:r>
            <a:r>
              <a:rPr lang="en-US" sz="1600" dirty="0" smtClean="0">
                <a:latin typeface="Courier"/>
                <a:cs typeface="Courier"/>
              </a:rPr>
              <a:t>  </a:t>
            </a:r>
            <a:r>
              <a:rPr lang="en-US" sz="1600" dirty="0">
                <a:latin typeface="Courier"/>
                <a:cs typeface="Courier"/>
              </a:rPr>
              <a:t>+-----------------------+-----------+-----------+-----------+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>
                <a:latin typeface="Courier"/>
                <a:cs typeface="Courier"/>
              </a:rPr>
              <a:t>  </a:t>
            </a:r>
            <a:r>
              <a:rPr lang="en-US" sz="1600" dirty="0" smtClean="0">
                <a:latin typeface="Courier"/>
                <a:cs typeface="Courier"/>
              </a:rPr>
              <a:t>  </a:t>
            </a:r>
            <a:r>
              <a:rPr lang="en-US" sz="1600" dirty="0">
                <a:latin typeface="Courier"/>
                <a:cs typeface="Courier"/>
              </a:rPr>
              <a:t>| Interactive Audio     |  46 (EF)  |  46 (EF)  |  46 (EF)  |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>
                <a:latin typeface="Courier"/>
                <a:cs typeface="Courier"/>
              </a:rPr>
              <a:t> </a:t>
            </a:r>
            <a:r>
              <a:rPr lang="en-US" sz="1600" dirty="0" smtClean="0">
                <a:latin typeface="Courier"/>
                <a:cs typeface="Courier"/>
              </a:rPr>
              <a:t>   </a:t>
            </a:r>
            <a:r>
              <a:rPr lang="en-US" sz="1600" dirty="0">
                <a:latin typeface="Courier"/>
                <a:cs typeface="Courier"/>
              </a:rPr>
              <a:t>| Interactive Video     | 38 (AF43) | 36 (AF42) | 34 (AF41) |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>
                <a:latin typeface="Courier"/>
                <a:cs typeface="Courier"/>
              </a:rPr>
              <a:t>   </a:t>
            </a:r>
            <a:r>
              <a:rPr lang="en-US" sz="1600" dirty="0" smtClean="0">
                <a:latin typeface="Courier"/>
                <a:cs typeface="Courier"/>
              </a:rPr>
              <a:t> </a:t>
            </a:r>
            <a:r>
              <a:rPr lang="en-US" sz="1600" dirty="0">
                <a:latin typeface="Courier"/>
                <a:cs typeface="Courier"/>
              </a:rPr>
              <a:t>| Data                  |  8 (CS1)  |   0 (BE)  | 10 (AF11) |</a:t>
            </a:r>
            <a:endParaRPr lang="en-US" sz="16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32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three levels?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Not enough DSCP per hop behaviors defined for more than 3 </a:t>
            </a:r>
          </a:p>
          <a:p>
            <a:r>
              <a:rPr lang="en-US" dirty="0" smtClean="0"/>
              <a:t>Need at least two for existing use cases</a:t>
            </a:r>
          </a:p>
          <a:p>
            <a:endParaRPr lang="en-US" dirty="0"/>
          </a:p>
          <a:p>
            <a:r>
              <a:rPr lang="en-US" dirty="0" smtClean="0"/>
              <a:t>Some people want three so can do cool measurement based </a:t>
            </a:r>
            <a:r>
              <a:rPr lang="en-US" dirty="0" err="1" smtClean="0"/>
              <a:t>QoS</a:t>
            </a:r>
            <a:r>
              <a:rPr lang="en-US" dirty="0" smtClean="0"/>
              <a:t> things. Some people want three for other reasons. Some people think is more is better than less. </a:t>
            </a:r>
          </a:p>
          <a:p>
            <a:r>
              <a:rPr lang="en-US" dirty="0" smtClean="0"/>
              <a:t>Some people think 2 is enough. </a:t>
            </a:r>
          </a:p>
          <a:p>
            <a:r>
              <a:rPr lang="en-US" dirty="0" smtClean="0"/>
              <a:t>Have not heard any argument that 2 would be better than 3.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076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this draft is suggesting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browser should set the DSCP as described in RFC 4594 (4594update is same for these parts)</a:t>
            </a:r>
          </a:p>
          <a:p>
            <a:r>
              <a:rPr lang="en-US" dirty="0" smtClean="0"/>
              <a:t>The input to set the DSCP in the browser is split between the Java Script application and browser media engine. </a:t>
            </a:r>
            <a:r>
              <a:rPr lang="en-US" dirty="0"/>
              <a:t>E</a:t>
            </a:r>
            <a:r>
              <a:rPr lang="en-US" dirty="0" smtClean="0"/>
              <a:t>ach contributes to the part they know </a:t>
            </a:r>
          </a:p>
          <a:p>
            <a:endParaRPr lang="en-US" dirty="0"/>
          </a:p>
          <a:p>
            <a:r>
              <a:rPr lang="en-US" dirty="0" smtClean="0"/>
              <a:t>Implication to W3C API would be that there needed to be a way to for API to indicate relative priorities of  media</a:t>
            </a:r>
          </a:p>
          <a:p>
            <a:r>
              <a:rPr lang="en-US" dirty="0" smtClean="0"/>
              <a:t>Also want a way for JS to find out markings being used when media is sent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3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When I am chairing WGs, I really hate that every presentation seems to end with </a:t>
            </a:r>
          </a:p>
          <a:p>
            <a:pPr lvl="1"/>
            <a:r>
              <a:rPr lang="en-US" sz="3600" dirty="0" smtClean="0"/>
              <a:t>CAN WE ADOPT THIS AS WG ITEM</a:t>
            </a:r>
          </a:p>
          <a:p>
            <a:pPr marL="0" indent="0">
              <a:buNone/>
            </a:pPr>
            <a:r>
              <a:rPr lang="en-US" dirty="0" smtClean="0"/>
              <a:t>As an individual contributor, I really hate when we get 100 people in a room, spend 20 minutes discussing something, then make no decisions and say </a:t>
            </a:r>
          </a:p>
          <a:p>
            <a:pPr lvl="1"/>
            <a:r>
              <a:rPr lang="en-US" sz="3600" dirty="0" smtClean="0"/>
              <a:t>Take It To The List</a:t>
            </a:r>
          </a:p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here absolutely nothing will happen until the next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95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isco Arial 4x3 template_dark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4x3 template_dark.potx</Template>
  <TotalTime>7508</TotalTime>
  <Words>582</Words>
  <Application>Microsoft Macintosh PowerPoint</Application>
  <PresentationFormat>On-screen Show (4:3)</PresentationFormat>
  <Paragraphs>56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Cisco Arial 4x3 template_dark</vt:lpstr>
      <vt:lpstr>DSCP markings for  RTCWeb QoS  draft-jennings-rtcweb-qos-00</vt:lpstr>
      <vt:lpstr>What we are talking about …</vt:lpstr>
      <vt:lpstr>Where this helps …</vt:lpstr>
      <vt:lpstr>Setting the DSCP</vt:lpstr>
      <vt:lpstr>Why three levels?</vt:lpstr>
      <vt:lpstr>What this draft is suggesting </vt:lpstr>
      <vt:lpstr>Next Steps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Installing Chart Templates</dc:title>
  <dc:creator>Steve Donovan (stdonova)</dc:creator>
  <cp:lastModifiedBy>Cullen Jennings</cp:lastModifiedBy>
  <cp:revision>93</cp:revision>
  <dcterms:created xsi:type="dcterms:W3CDTF">2011-11-17T04:10:04Z</dcterms:created>
  <dcterms:modified xsi:type="dcterms:W3CDTF">2012-08-02T15:40:37Z</dcterms:modified>
</cp:coreProperties>
</file>