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8" r:id="rId3"/>
    <p:sldId id="305" r:id="rId4"/>
    <p:sldId id="306" r:id="rId5"/>
    <p:sldId id="315" r:id="rId6"/>
    <p:sldId id="316" r:id="rId7"/>
    <p:sldId id="310" r:id="rId8"/>
    <p:sldId id="311" r:id="rId9"/>
    <p:sldId id="312" r:id="rId10"/>
    <p:sldId id="313" r:id="rId11"/>
    <p:sldId id="31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A525"/>
    <a:srgbClr val="02A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2652" autoAdjust="0"/>
  </p:normalViewPr>
  <p:slideViewPr>
    <p:cSldViewPr>
      <p:cViewPr varScale="1">
        <p:scale>
          <a:sx n="151" d="100"/>
          <a:sy n="151" d="100"/>
        </p:scale>
        <p:origin x="-13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7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8/1/12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961B-78AC-4945-9FA3-CED6D5503A11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AE626-6EE7-48C8-A299-06F2E14C2E1A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1C647-CF41-4859-892F-FC36B115AA52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4E1E-69F8-461D-BB33-E661A6FD6008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0C180-3FAC-42DD-A5C9-AD92B50EEC7D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F01E6-CE65-42D3-900F-4A545328A387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0589-ED90-4684-B2F2-411942EACCFA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74C03-1928-441C-868F-B60887B89BF4}" type="datetime1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5400F-9767-43D1-832E-F3FA29FC4ECD}" type="datetime1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EF30-DD50-46C8-B0F6-4C0AB49B0747}" type="datetime1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F446-EEED-4BB8-A95B-9E3502C8572E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4ED78-E46B-44C5-B895-F3B189639C7B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EBF25-3321-4D1D-9EC6-0C7237B8FA8A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F88B-E5F8-4D6C-8FD6-42520FDDE721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7AFAF-C5A0-47BF-981B-294154F4D77F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DCC0C-5DE9-4EE1-BFC4-CED43955D752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CFC9-B7E7-40B8-B072-0B3859565A62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F9ECC-F4F4-4A96-B72E-CC835423DFE5}" type="datetime1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9FC4C-2111-4092-905D-0DB75E1BF7FE}" type="datetime1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CC499-49B8-43B8-973A-AEED54FFB80C}" type="datetime1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04F6B-408A-490F-9627-98EE6DC9E044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355F9-C91B-4778-AAEE-F44D01E750E5}" type="datetime1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208583-34F5-402F-B216-4E7A0EE9A75D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A4DC4C-B6EB-48A5-BAC5-376DB378D166}" type="datetime1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229600" cy="2895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/>
              <a:t>RTCWEB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Encrypted Key Transport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draft-</a:t>
            </a:r>
            <a:r>
              <a:rPr lang="en-US" sz="2800" dirty="0" err="1" smtClean="0"/>
              <a:t>ietf</a:t>
            </a:r>
            <a:r>
              <a:rPr lang="en-US" sz="2800" dirty="0" smtClean="0"/>
              <a:t>-</a:t>
            </a:r>
            <a:r>
              <a:rPr lang="en-US" sz="2800" dirty="0" err="1" smtClean="0"/>
              <a:t>avtcore</a:t>
            </a:r>
            <a:r>
              <a:rPr lang="en-US" sz="2800" dirty="0" smtClean="0"/>
              <a:t>-srtp-</a:t>
            </a:r>
            <a:r>
              <a:rPr lang="en-US" sz="2800" dirty="0" err="1" smtClean="0"/>
              <a:t>ekt</a:t>
            </a:r>
            <a:r>
              <a:rPr lang="en-US" sz="2800" dirty="0" smtClean="0"/>
              <a:t>-00</a:t>
            </a:r>
            <a:br>
              <a:rPr lang="en-US" sz="2800" dirty="0" smtClean="0"/>
            </a:br>
            <a:r>
              <a:rPr lang="en-US" sz="2800" dirty="0" smtClean="0"/>
              <a:t>(previously draft-</a:t>
            </a:r>
            <a:r>
              <a:rPr lang="en-US" sz="2800" dirty="0" err="1" smtClean="0"/>
              <a:t>ietf</a:t>
            </a:r>
            <a:r>
              <a:rPr lang="en-US" sz="2800" dirty="0" smtClean="0"/>
              <a:t>-</a:t>
            </a:r>
            <a:r>
              <a:rPr lang="en-US" sz="2800" dirty="0" err="1" smtClean="0"/>
              <a:t>avt</a:t>
            </a:r>
            <a:r>
              <a:rPr lang="en-US" sz="2800" dirty="0" smtClean="0"/>
              <a:t>-srtp-</a:t>
            </a:r>
            <a:r>
              <a:rPr lang="en-US" sz="2800" dirty="0" err="1" smtClean="0"/>
              <a:t>ekt</a:t>
            </a:r>
            <a:r>
              <a:rPr lang="en-US" sz="2800" dirty="0" smtClean="0"/>
              <a:t>-03)</a:t>
            </a:r>
            <a:endParaRPr lang="en-US" sz="2800" u="sng" dirty="0" smtClean="0"/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0" y="4781550"/>
            <a:ext cx="91440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400" dirty="0" smtClean="0">
                <a:solidFill>
                  <a:srgbClr val="898989"/>
                </a:solidFill>
                <a:latin typeface="+mn-lt"/>
              </a:rPr>
              <a:t>Authors: David McGrew, Flemming Andreasen, Dan Wing, Kai Fischer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000125" y="3962400"/>
            <a:ext cx="7215188" cy="1752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898989"/>
                </a:solidFill>
              </a:rPr>
              <a:t>August 2, 2012</a:t>
            </a:r>
          </a:p>
          <a:p>
            <a:pPr eaLnBrk="1" hangingPunct="1"/>
            <a:r>
              <a:rPr lang="en-US" sz="2800" dirty="0" smtClean="0">
                <a:solidFill>
                  <a:srgbClr val="898989"/>
                </a:solidFill>
              </a:rPr>
              <a:t>IETF-84, Vancouver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E3F04-23BA-456C-9304-2B9F1BBAAED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EKT</a:t>
            </a:r>
            <a:r>
              <a:rPr lang="en-US" dirty="0" smtClean="0"/>
              <a:t> for </a:t>
            </a:r>
            <a:r>
              <a:rPr lang="en-US" dirty="0" err="1" smtClean="0"/>
              <a:t>Interop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Interoperate between Security Descriptions and </a:t>
            </a:r>
            <a:r>
              <a:rPr lang="en-US" dirty="0" err="1" smtClean="0"/>
              <a:t>EKT</a:t>
            </a:r>
            <a:r>
              <a:rPr lang="en-US" dirty="0" smtClean="0"/>
              <a:t> (e.g., </a:t>
            </a:r>
            <a:r>
              <a:rPr lang="en-US" dirty="0" err="1" smtClean="0"/>
              <a:t>DTLS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Avoids per-packet SRTP cryptographic </a:t>
            </a:r>
            <a:r>
              <a:rPr lang="en-US" dirty="0" smtClean="0"/>
              <a:t>operations on gateway</a:t>
            </a:r>
            <a:endParaRPr lang="en-US" dirty="0" smtClean="0"/>
          </a:p>
          <a:p>
            <a:r>
              <a:rPr lang="en-US" dirty="0" smtClean="0"/>
              <a:t>EKT tag now independent of SRTP packet</a:t>
            </a:r>
            <a:endParaRPr lang="en-US" dirty="0" smtClean="0"/>
          </a:p>
          <a:p>
            <a:pPr lvl="1"/>
            <a:r>
              <a:rPr lang="en-US" dirty="0" smtClean="0"/>
              <a:t>Media gateway can </a:t>
            </a:r>
            <a:r>
              <a:rPr lang="en-US" dirty="0" smtClean="0"/>
              <a:t>add/remove </a:t>
            </a:r>
            <a:r>
              <a:rPr lang="en-US" dirty="0" smtClean="0"/>
              <a:t>EKT </a:t>
            </a:r>
            <a:r>
              <a:rPr lang="en-US" dirty="0" smtClean="0"/>
              <a:t>tag to/from SRTP packet, </a:t>
            </a:r>
            <a:r>
              <a:rPr lang="en-US" dirty="0" smtClean="0"/>
              <a:t>resulting in normal SRTP </a:t>
            </a:r>
            <a:r>
              <a:rPr lang="en-US" dirty="0" smtClean="0"/>
              <a:t>packet</a:t>
            </a:r>
          </a:p>
          <a:p>
            <a:pPr lvl="1"/>
            <a:r>
              <a:rPr lang="en-US" dirty="0" smtClean="0"/>
              <a:t>Implementation and security analysis simpler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191000" y="1524000"/>
            <a:ext cx="4800600" cy="4953000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situation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1C2E-268B-458B-A469-90700D96B1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SIP Proxy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IP phone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Browser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Web Server</a:t>
            </a:r>
          </a:p>
          <a:p>
            <a:pPr algn="ctr"/>
            <a:endParaRPr lang="en-US" dirty="0"/>
          </a:p>
        </p:txBody>
      </p:sp>
      <p:cxnSp>
        <p:nvCxnSpPr>
          <p:cNvPr id="14" name="Straight Connector 13"/>
          <p:cNvCxnSpPr>
            <a:stCxn id="11" idx="3"/>
            <a:endCxn id="8" idx="1"/>
          </p:cNvCxnSpPr>
          <p:nvPr/>
        </p:nvCxnSpPr>
        <p:spPr>
          <a:xfrm>
            <a:off x="2514600" y="3052465"/>
            <a:ext cx="4343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17" idx="1"/>
          </p:cNvCxnSpPr>
          <p:nvPr/>
        </p:nvCxnSpPr>
        <p:spPr>
          <a:xfrm flipV="1">
            <a:off x="2514600" y="3190965"/>
            <a:ext cx="1828800" cy="16051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2"/>
            <a:endCxn id="9" idx="0"/>
          </p:cNvCxnSpPr>
          <p:nvPr/>
        </p:nvCxnSpPr>
        <p:spPr>
          <a:xfrm>
            <a:off x="76581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0" y="3733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 + </a:t>
            </a:r>
            <a:r>
              <a:rPr lang="en-US" dirty="0" err="1" smtClean="0"/>
              <a:t>SDESC</a:t>
            </a:r>
            <a:r>
              <a:rPr lang="en-US" dirty="0" smtClean="0"/>
              <a:t> keys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819400" y="4267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DTLS</a:t>
            </a:r>
            <a:r>
              <a:rPr lang="en-US" dirty="0" smtClean="0"/>
              <a:t> handshake, SRTP</a:t>
            </a:r>
            <a:endParaRPr lang="en-US" dirty="0"/>
          </a:p>
        </p:txBody>
      </p:sp>
      <p:cxnSp>
        <p:nvCxnSpPr>
          <p:cNvPr id="25" name="Straight Connector 24"/>
          <p:cNvCxnSpPr>
            <a:stCxn id="11" idx="2"/>
            <a:endCxn id="10" idx="0"/>
          </p:cNvCxnSpPr>
          <p:nvPr/>
        </p:nvCxnSpPr>
        <p:spPr>
          <a:xfrm>
            <a:off x="17145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00200" y="3657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JSEP</a:t>
            </a:r>
            <a:r>
              <a:rPr lang="en-US" dirty="0" smtClean="0"/>
              <a:t> + a=fingerprint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2590800"/>
            <a:ext cx="16002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Media gateway</a:t>
            </a:r>
          </a:p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stCxn id="17" idx="3"/>
            <a:endCxn id="9" idx="1"/>
          </p:cNvCxnSpPr>
          <p:nvPr/>
        </p:nvCxnSpPr>
        <p:spPr>
          <a:xfrm>
            <a:off x="5943600" y="3190965"/>
            <a:ext cx="914400" cy="16051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3880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SRTP</a:t>
            </a:r>
            <a:endParaRPr lang="en-US" dirty="0"/>
          </a:p>
        </p:txBody>
      </p:sp>
      <p:pic>
        <p:nvPicPr>
          <p:cNvPr id="1026" name="Picture 2" descr="C:\Users\dwing\AppData\Local\Microsoft\Windows\Temporary Internet Files\Content.IE5\HCY3T7YG\MC90043481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1828572" cy="137137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362200" y="55626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Media Gateway decrypts and re-encrypts SRTP going from Security Descriptions to </a:t>
            </a:r>
            <a:r>
              <a:rPr lang="en-US" dirty="0" err="1" smtClean="0">
                <a:solidFill>
                  <a:srgbClr val="FF0000"/>
                </a:solidFill>
              </a:rPr>
              <a:t>DTLS</a:t>
            </a:r>
            <a:r>
              <a:rPr lang="en-US" dirty="0" smtClean="0">
                <a:solidFill>
                  <a:srgbClr val="FF0000"/>
                </a:solidFill>
              </a:rPr>
              <a:t>-SRTP.  Ouch!!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26" idx="0"/>
            <a:endCxn id="17" idx="2"/>
          </p:cNvCxnSpPr>
          <p:nvPr/>
        </p:nvCxnSpPr>
        <p:spPr>
          <a:xfrm flipV="1">
            <a:off x="4457700" y="3791129"/>
            <a:ext cx="685800" cy="17714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>
            <a:off x="2848708" y="3083169"/>
            <a:ext cx="4091354" cy="1348154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1354" h="1348154">
                <a:moveTo>
                  <a:pt x="4091354" y="1101969"/>
                </a:moveTo>
                <a:cubicBezTo>
                  <a:pt x="3752361" y="530469"/>
                  <a:pt x="3014784" y="0"/>
                  <a:pt x="2332892" y="41031"/>
                </a:cubicBezTo>
                <a:cubicBezTo>
                  <a:pt x="1651000" y="82062"/>
                  <a:pt x="1024792" y="694592"/>
                  <a:pt x="0" y="1348154"/>
                </a:cubicBezTo>
              </a:path>
            </a:pathLst>
          </a:custGeom>
          <a:ln w="101600">
            <a:solidFill>
              <a:srgbClr val="92D0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3001108" y="3312746"/>
            <a:ext cx="3933092" cy="1270977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3933092 w 3933092"/>
              <a:gd name="connsiteY0" fmla="*/ 1106854 h 1347177"/>
              <a:gd name="connsiteX1" fmla="*/ 2332892 w 3933092"/>
              <a:gd name="connsiteY1" fmla="*/ 40054 h 1347177"/>
              <a:gd name="connsiteX2" fmla="*/ 0 w 3933092"/>
              <a:gd name="connsiteY2" fmla="*/ 1347177 h 1347177"/>
              <a:gd name="connsiteX0" fmla="*/ 3933092 w 3933092"/>
              <a:gd name="connsiteY0" fmla="*/ 1030654 h 1270977"/>
              <a:gd name="connsiteX1" fmla="*/ 2104292 w 3933092"/>
              <a:gd name="connsiteY1" fmla="*/ 40054 h 1270977"/>
              <a:gd name="connsiteX2" fmla="*/ 0 w 3933092"/>
              <a:gd name="connsiteY2" fmla="*/ 1270977 h 1270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33092" h="1270977">
                <a:moveTo>
                  <a:pt x="3933092" y="1030654"/>
                </a:moveTo>
                <a:cubicBezTo>
                  <a:pt x="3594099" y="459154"/>
                  <a:pt x="2759807" y="0"/>
                  <a:pt x="2104292" y="40054"/>
                </a:cubicBezTo>
                <a:cubicBezTo>
                  <a:pt x="1448777" y="80108"/>
                  <a:pt x="1024792" y="617415"/>
                  <a:pt x="0" y="1270977"/>
                </a:cubicBezTo>
              </a:path>
            </a:pathLst>
          </a:custGeom>
          <a:ln w="1016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draft-ietf-avtcore-srtp-ekt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733800" y="2209800"/>
            <a:ext cx="1676400" cy="838200"/>
          </a:xfrm>
          <a:prstGeom prst="rect">
            <a:avLst/>
          </a:prstGeom>
          <a:gradFill flip="none" rotWithShape="1">
            <a:gsLst>
              <a:gs pos="4900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228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</a:t>
            </a:r>
            <a:r>
              <a:rPr lang="en-US" dirty="0" err="1" smtClean="0"/>
              <a:t>Authentication,Decrypt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SRTP decryption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0863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avtcore-srtp-ekt</a:t>
            </a:r>
            <a:endParaRPr lang="en-US" dirty="0"/>
          </a:p>
        </p:txBody>
      </p:sp>
      <p:grpSp>
        <p:nvGrpSpPr>
          <p:cNvPr id="29" name="Group 96"/>
          <p:cNvGrpSpPr>
            <a:grpSpLocks/>
          </p:cNvGrpSpPr>
          <p:nvPr/>
        </p:nvGrpSpPr>
        <p:grpSpPr bwMode="auto">
          <a:xfrm>
            <a:off x="4419600" y="3505200"/>
            <a:ext cx="381000" cy="152400"/>
            <a:chOff x="4960" y="2192"/>
            <a:chExt cx="240" cy="96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30" name="Oval 97"/>
            <p:cNvSpPr>
              <a:spLocks noChangeArrowheads="1"/>
            </p:cNvSpPr>
            <p:nvPr/>
          </p:nvSpPr>
          <p:spPr bwMode="auto">
            <a:xfrm>
              <a:off x="4960" y="2192"/>
              <a:ext cx="88" cy="88"/>
            </a:xfrm>
            <a:prstGeom prst="ellips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98"/>
            <p:cNvSpPr>
              <a:spLocks noChangeShapeType="1"/>
            </p:cNvSpPr>
            <p:nvPr/>
          </p:nvSpPr>
          <p:spPr bwMode="auto">
            <a:xfrm flipV="1">
              <a:off x="5056" y="2232"/>
              <a:ext cx="144" cy="0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99"/>
            <p:cNvSpPr>
              <a:spLocks noChangeShapeType="1"/>
            </p:cNvSpPr>
            <p:nvPr/>
          </p:nvSpPr>
          <p:spPr bwMode="auto">
            <a:xfrm>
              <a:off x="5192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00"/>
            <p:cNvSpPr>
              <a:spLocks noChangeShapeType="1"/>
            </p:cNvSpPr>
            <p:nvPr/>
          </p:nvSpPr>
          <p:spPr bwMode="auto">
            <a:xfrm>
              <a:off x="5144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01"/>
            <p:cNvSpPr>
              <a:spLocks noChangeShapeType="1"/>
            </p:cNvSpPr>
            <p:nvPr/>
          </p:nvSpPr>
          <p:spPr bwMode="auto">
            <a:xfrm>
              <a:off x="5168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5" name="Straight Arrow Connector 14"/>
          <p:cNvCxnSpPr>
            <a:endCxn id="35" idx="1"/>
          </p:cNvCxnSpPr>
          <p:nvPr/>
        </p:nvCxnSpPr>
        <p:spPr>
          <a:xfrm>
            <a:off x="3357807" y="2623066"/>
            <a:ext cx="375993" cy="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85800" y="1447800"/>
            <a:ext cx="2667000" cy="2590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SRTP Payload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85800" y="4114800"/>
            <a:ext cx="2667000" cy="45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SRTP authentication tag</a:t>
            </a:r>
            <a:endParaRPr lang="en-US" dirty="0"/>
          </a:p>
        </p:txBody>
      </p:sp>
      <p:cxnSp>
        <p:nvCxnSpPr>
          <p:cNvPr id="61" name="Straight Arrow Connector 60"/>
          <p:cNvCxnSpPr>
            <a:stCxn id="58" idx="3"/>
            <a:endCxn id="35" idx="1"/>
          </p:cNvCxnSpPr>
          <p:nvPr/>
        </p:nvCxnSpPr>
        <p:spPr>
          <a:xfrm flipV="1">
            <a:off x="3352800" y="2628900"/>
            <a:ext cx="381000" cy="171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572000" y="3048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429000" y="3733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SRTP master key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791200" y="1447800"/>
            <a:ext cx="2667000" cy="2590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RTP Payload</a:t>
            </a:r>
            <a:endParaRPr lang="en-US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410200" y="2667000"/>
            <a:ext cx="375993" cy="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2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733800" y="2209800"/>
            <a:ext cx="1676400" cy="838200"/>
          </a:xfrm>
          <a:prstGeom prst="rect">
            <a:avLst/>
          </a:prstGeom>
          <a:gradFill flip="none" rotWithShape="1">
            <a:gsLst>
              <a:gs pos="4900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228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</a:t>
            </a:r>
            <a:r>
              <a:rPr lang="en-US" dirty="0" err="1" smtClean="0"/>
              <a:t>Authentication,Decrypt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EKT decryption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0863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avtcore-srtp-ekt</a:t>
            </a:r>
            <a:endParaRPr lang="en-US" dirty="0"/>
          </a:p>
        </p:txBody>
      </p:sp>
      <p:grpSp>
        <p:nvGrpSpPr>
          <p:cNvPr id="20" name="Group 96"/>
          <p:cNvGrpSpPr>
            <a:grpSpLocks/>
          </p:cNvGrpSpPr>
          <p:nvPr/>
        </p:nvGrpSpPr>
        <p:grpSpPr bwMode="auto">
          <a:xfrm>
            <a:off x="4343400" y="5791200"/>
            <a:ext cx="381000" cy="152400"/>
            <a:chOff x="4960" y="2192"/>
            <a:chExt cx="240" cy="96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1" name="Oval 97"/>
            <p:cNvSpPr>
              <a:spLocks noChangeArrowheads="1"/>
            </p:cNvSpPr>
            <p:nvPr/>
          </p:nvSpPr>
          <p:spPr bwMode="auto">
            <a:xfrm>
              <a:off x="4960" y="2192"/>
              <a:ext cx="88" cy="88"/>
            </a:xfrm>
            <a:prstGeom prst="ellipse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98"/>
            <p:cNvSpPr>
              <a:spLocks noChangeShapeType="1"/>
            </p:cNvSpPr>
            <p:nvPr/>
          </p:nvSpPr>
          <p:spPr bwMode="auto">
            <a:xfrm flipV="1">
              <a:off x="5056" y="2232"/>
              <a:ext cx="144" cy="0"/>
            </a:xfrm>
            <a:prstGeom prst="line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99"/>
            <p:cNvSpPr>
              <a:spLocks noChangeShapeType="1"/>
            </p:cNvSpPr>
            <p:nvPr/>
          </p:nvSpPr>
          <p:spPr bwMode="auto">
            <a:xfrm>
              <a:off x="5192" y="2224"/>
              <a:ext cx="0" cy="64"/>
            </a:xfrm>
            <a:prstGeom prst="line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00"/>
            <p:cNvSpPr>
              <a:spLocks noChangeShapeType="1"/>
            </p:cNvSpPr>
            <p:nvPr/>
          </p:nvSpPr>
          <p:spPr bwMode="auto">
            <a:xfrm>
              <a:off x="5144" y="2224"/>
              <a:ext cx="0" cy="64"/>
            </a:xfrm>
            <a:prstGeom prst="line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01"/>
            <p:cNvSpPr>
              <a:spLocks noChangeShapeType="1"/>
            </p:cNvSpPr>
            <p:nvPr/>
          </p:nvSpPr>
          <p:spPr bwMode="auto">
            <a:xfrm>
              <a:off x="5168" y="2224"/>
              <a:ext cx="0" cy="64"/>
            </a:xfrm>
            <a:prstGeom prst="line">
              <a:avLst/>
            </a:prstGeom>
            <a:noFill/>
            <a:ln w="31750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96"/>
          <p:cNvGrpSpPr>
            <a:grpSpLocks/>
          </p:cNvGrpSpPr>
          <p:nvPr/>
        </p:nvGrpSpPr>
        <p:grpSpPr bwMode="auto">
          <a:xfrm>
            <a:off x="4419600" y="3505200"/>
            <a:ext cx="381000" cy="152400"/>
            <a:chOff x="4960" y="2192"/>
            <a:chExt cx="240" cy="96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30" name="Oval 97"/>
            <p:cNvSpPr>
              <a:spLocks noChangeArrowheads="1"/>
            </p:cNvSpPr>
            <p:nvPr/>
          </p:nvSpPr>
          <p:spPr bwMode="auto">
            <a:xfrm>
              <a:off x="4960" y="2192"/>
              <a:ext cx="88" cy="88"/>
            </a:xfrm>
            <a:prstGeom prst="ellips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98"/>
            <p:cNvSpPr>
              <a:spLocks noChangeShapeType="1"/>
            </p:cNvSpPr>
            <p:nvPr/>
          </p:nvSpPr>
          <p:spPr bwMode="auto">
            <a:xfrm flipV="1">
              <a:off x="5056" y="2232"/>
              <a:ext cx="144" cy="0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99"/>
            <p:cNvSpPr>
              <a:spLocks noChangeShapeType="1"/>
            </p:cNvSpPr>
            <p:nvPr/>
          </p:nvSpPr>
          <p:spPr bwMode="auto">
            <a:xfrm>
              <a:off x="5192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00"/>
            <p:cNvSpPr>
              <a:spLocks noChangeShapeType="1"/>
            </p:cNvSpPr>
            <p:nvPr/>
          </p:nvSpPr>
          <p:spPr bwMode="auto">
            <a:xfrm>
              <a:off x="5144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01"/>
            <p:cNvSpPr>
              <a:spLocks noChangeShapeType="1"/>
            </p:cNvSpPr>
            <p:nvPr/>
          </p:nvSpPr>
          <p:spPr bwMode="auto">
            <a:xfrm>
              <a:off x="5168" y="2224"/>
              <a:ext cx="0" cy="64"/>
            </a:xfrm>
            <a:prstGeom prst="line">
              <a:avLst/>
            </a:prstGeom>
            <a:noFill/>
            <a:ln w="3175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>
              <a:outerShdw blurRad="63500" dist="17961" dir="2700000" algn="ctr" rotWithShape="0">
                <a:schemeClr val="bg2"/>
              </a:outerShdw>
            </a:effectLst>
          </p:spPr>
          <p:txBody>
            <a:bodyPr wrap="none" lIns="82124" tIns="41061" rIns="82124" bIns="41061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5" name="Straight Arrow Connector 14"/>
          <p:cNvCxnSpPr>
            <a:endCxn id="35" idx="1"/>
          </p:cNvCxnSpPr>
          <p:nvPr/>
        </p:nvCxnSpPr>
        <p:spPr>
          <a:xfrm>
            <a:off x="3357807" y="2623066"/>
            <a:ext cx="375993" cy="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85800" y="1447800"/>
            <a:ext cx="2667000" cy="2590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SRTP Payload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85800" y="4114800"/>
            <a:ext cx="2667000" cy="45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SRTP authentication tag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685800" y="4648200"/>
            <a:ext cx="2667000" cy="45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EKT tag</a:t>
            </a:r>
            <a:endParaRPr lang="en-US" dirty="0"/>
          </a:p>
        </p:txBody>
      </p:sp>
      <p:cxnSp>
        <p:nvCxnSpPr>
          <p:cNvPr id="61" name="Straight Arrow Connector 60"/>
          <p:cNvCxnSpPr>
            <a:stCxn id="58" idx="3"/>
            <a:endCxn id="35" idx="1"/>
          </p:cNvCxnSpPr>
          <p:nvPr/>
        </p:nvCxnSpPr>
        <p:spPr>
          <a:xfrm flipV="1">
            <a:off x="3352800" y="2628900"/>
            <a:ext cx="381000" cy="171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572000" y="3048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429000" y="3733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SRTP master key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33800" y="4495800"/>
            <a:ext cx="1676400" cy="838200"/>
          </a:xfrm>
          <a:prstGeom prst="rect">
            <a:avLst/>
          </a:prstGeom>
          <a:gradFill flip="none" rotWithShape="1">
            <a:gsLst>
              <a:gs pos="49000">
                <a:schemeClr val="tx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228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</a:t>
            </a:r>
            <a:r>
              <a:rPr lang="en-US" dirty="0" err="1" smtClean="0"/>
              <a:t>Authentication,Decrypt</a:t>
            </a:r>
            <a:endParaRPr lang="en-US" dirty="0" smtClean="0"/>
          </a:p>
        </p:txBody>
      </p:sp>
      <p:cxnSp>
        <p:nvCxnSpPr>
          <p:cNvPr id="76" name="Straight Arrow Connector 75"/>
          <p:cNvCxnSpPr>
            <a:endCxn id="69" idx="1"/>
          </p:cNvCxnSpPr>
          <p:nvPr/>
        </p:nvCxnSpPr>
        <p:spPr>
          <a:xfrm>
            <a:off x="3357807" y="4909066"/>
            <a:ext cx="375993" cy="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4572000" y="5334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810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EKT key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4572000" y="4114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5791200" y="1447800"/>
            <a:ext cx="2667000" cy="2590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RTP Payload</a:t>
            </a:r>
            <a:endParaRPr lang="en-US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410200" y="2667000"/>
            <a:ext cx="375993" cy="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400300"/>
            <a:ext cx="1866900" cy="1866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Enhancement to </a:t>
            </a:r>
            <a:r>
              <a:rPr lang="en-US" dirty="0" err="1" smtClean="0"/>
              <a:t>EKT</a:t>
            </a:r>
            <a:r>
              <a:rPr lang="en-US" dirty="0" smtClean="0"/>
              <a:t> for </a:t>
            </a:r>
            <a:r>
              <a:rPr lang="en-US" dirty="0" err="1" smtClean="0"/>
              <a:t>Interop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Adds to SRTP without changing SRTP format or processing rules</a:t>
            </a:r>
          </a:p>
          <a:p>
            <a:pPr lvl="1"/>
            <a:r>
              <a:rPr lang="en-US" b="1" dirty="0" smtClean="0"/>
              <a:t>EKT tag is now removable</a:t>
            </a:r>
            <a:endParaRPr lang="en-US" b="1" dirty="0" smtClean="0"/>
          </a:p>
          <a:p>
            <a:r>
              <a:rPr lang="en-US" dirty="0" smtClean="0"/>
              <a:t>Benefit: Easy for media gateway interoperation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62940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draft-ietf-avtcore-srtp-ekt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169932"/>
            <a:ext cx="266700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SRTP payload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556766"/>
            <a:ext cx="2677015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SRTP authentication tag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943600"/>
            <a:ext cx="266700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EKT</a:t>
            </a:r>
            <a:r>
              <a:rPr lang="en-US" dirty="0" smtClean="0">
                <a:solidFill>
                  <a:schemeClr val="bg1"/>
                </a:solidFill>
              </a:rPr>
              <a:t> tag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0" y="5093732"/>
            <a:ext cx="266700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SRTP payload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5486400"/>
            <a:ext cx="2677015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SRTP authentication tag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4971871"/>
            <a:ext cx="16002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Media gateway</a:t>
            </a:r>
          </a:p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 flipV="1">
            <a:off x="3124200" y="5562600"/>
            <a:ext cx="685800" cy="94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7" idx="3"/>
          </p:cNvCxnSpPr>
          <p:nvPr/>
        </p:nvCxnSpPr>
        <p:spPr>
          <a:xfrm flipV="1">
            <a:off x="5410200" y="5562600"/>
            <a:ext cx="533400" cy="94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43600" y="46482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Security Descriptions leg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800" y="4648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B0F0"/>
                </a:solidFill>
              </a:rPr>
              <a:t>DTLS</a:t>
            </a:r>
            <a:r>
              <a:rPr lang="en-US" b="1" dirty="0" smtClean="0">
                <a:solidFill>
                  <a:srgbClr val="00B0F0"/>
                </a:solidFill>
              </a:rPr>
              <a:t>-SRTP-</a:t>
            </a:r>
            <a:r>
              <a:rPr lang="en-US" b="1" dirty="0" err="1" smtClean="0">
                <a:solidFill>
                  <a:srgbClr val="00B0F0"/>
                </a:solidFill>
              </a:rPr>
              <a:t>EKT</a:t>
            </a:r>
            <a:r>
              <a:rPr lang="en-US" b="1" dirty="0" smtClean="0">
                <a:solidFill>
                  <a:srgbClr val="00B0F0"/>
                </a:solidFill>
              </a:rPr>
              <a:t> leg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0" name="&quot;No&quot; Symbol 9"/>
          <p:cNvSpPr/>
          <p:nvPr/>
        </p:nvSpPr>
        <p:spPr>
          <a:xfrm>
            <a:off x="6858000" y="2667000"/>
            <a:ext cx="1600200" cy="1600200"/>
          </a:xfrm>
          <a:prstGeom prst="noSmoking">
            <a:avLst>
              <a:gd name="adj" fmla="val 11576"/>
            </a:avLst>
          </a:prstGeom>
          <a:gradFill flip="none" rotWithShape="1">
            <a:gsLst>
              <a:gs pos="100000">
                <a:srgbClr val="FFFFFF">
                  <a:alpha val="74000"/>
                </a:srgbClr>
              </a:gs>
              <a:gs pos="76000">
                <a:srgbClr val="FF0000">
                  <a:alpha val="79000"/>
                </a:srgbClr>
              </a:gs>
            </a:gsLst>
            <a:lin ang="198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191000" y="1524000"/>
            <a:ext cx="4800600" cy="4953000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DTLS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Security Descriptions </a:t>
            </a:r>
            <a:r>
              <a:rPr lang="en-US" dirty="0" err="1" smtClean="0"/>
              <a:t>Interop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1C2E-268B-458B-A469-90700D96B1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0080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SIP Proxy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IP phone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Browser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Web Server</a:t>
            </a:r>
          </a:p>
          <a:p>
            <a:pPr algn="ctr"/>
            <a:endParaRPr lang="en-US" dirty="0"/>
          </a:p>
        </p:txBody>
      </p:sp>
      <p:cxnSp>
        <p:nvCxnSpPr>
          <p:cNvPr id="14" name="Straight Connector 13"/>
          <p:cNvCxnSpPr>
            <a:stCxn id="11" idx="3"/>
            <a:endCxn id="8" idx="1"/>
          </p:cNvCxnSpPr>
          <p:nvPr/>
        </p:nvCxnSpPr>
        <p:spPr>
          <a:xfrm>
            <a:off x="2514600" y="3052465"/>
            <a:ext cx="4343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17" idx="1"/>
          </p:cNvCxnSpPr>
          <p:nvPr/>
        </p:nvCxnSpPr>
        <p:spPr>
          <a:xfrm flipV="1">
            <a:off x="2514600" y="3190965"/>
            <a:ext cx="18288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2"/>
            <a:endCxn id="9" idx="0"/>
          </p:cNvCxnSpPr>
          <p:nvPr/>
        </p:nvCxnSpPr>
        <p:spPr>
          <a:xfrm>
            <a:off x="76581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0" y="3733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 + </a:t>
            </a:r>
            <a:r>
              <a:rPr lang="en-US" dirty="0" err="1" smtClean="0"/>
              <a:t>SDESC</a:t>
            </a:r>
            <a:r>
              <a:rPr lang="en-US" dirty="0" smtClean="0"/>
              <a:t> keys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819400" y="4267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DTLS</a:t>
            </a:r>
            <a:r>
              <a:rPr lang="en-US" dirty="0" smtClean="0"/>
              <a:t> –SRTP-</a:t>
            </a:r>
            <a:r>
              <a:rPr lang="en-US" dirty="0" err="1" smtClean="0"/>
              <a:t>EKT</a:t>
            </a:r>
            <a:r>
              <a:rPr lang="en-US" dirty="0" smtClean="0"/>
              <a:t>, SRTP</a:t>
            </a:r>
            <a:endParaRPr lang="en-US" dirty="0"/>
          </a:p>
        </p:txBody>
      </p:sp>
      <p:cxnSp>
        <p:nvCxnSpPr>
          <p:cNvPr id="25" name="Straight Connector 24"/>
          <p:cNvCxnSpPr>
            <a:stCxn id="11" idx="2"/>
            <a:endCxn id="10" idx="0"/>
          </p:cNvCxnSpPr>
          <p:nvPr/>
        </p:nvCxnSpPr>
        <p:spPr>
          <a:xfrm>
            <a:off x="17145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00200" y="3657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JSEP</a:t>
            </a:r>
            <a:r>
              <a:rPr lang="en-US" dirty="0" smtClean="0"/>
              <a:t> + a=fingerprint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2590800"/>
            <a:ext cx="16002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Media gateway</a:t>
            </a:r>
          </a:p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stCxn id="17" idx="3"/>
            <a:endCxn id="9" idx="1"/>
          </p:cNvCxnSpPr>
          <p:nvPr/>
        </p:nvCxnSpPr>
        <p:spPr>
          <a:xfrm>
            <a:off x="5943600" y="3190965"/>
            <a:ext cx="9144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3880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SRTP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2848708" y="3083169"/>
            <a:ext cx="4091354" cy="1348154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1354" h="1348154">
                <a:moveTo>
                  <a:pt x="4091354" y="1101969"/>
                </a:moveTo>
                <a:cubicBezTo>
                  <a:pt x="3752361" y="530469"/>
                  <a:pt x="3014784" y="0"/>
                  <a:pt x="2332892" y="41031"/>
                </a:cubicBezTo>
                <a:cubicBezTo>
                  <a:pt x="1651000" y="82062"/>
                  <a:pt x="1024792" y="694592"/>
                  <a:pt x="0" y="1348154"/>
                </a:cubicBezTo>
              </a:path>
            </a:pathLst>
          </a:custGeom>
          <a:ln w="1016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95800" y="1828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Security Descriptions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1828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DTLS</a:t>
            </a:r>
            <a:r>
              <a:rPr lang="en-US" sz="2800" dirty="0" smtClean="0"/>
              <a:t>-SRTP-</a:t>
            </a:r>
            <a:r>
              <a:rPr lang="en-US" sz="2800" dirty="0" err="1" smtClean="0"/>
              <a:t>EKT</a:t>
            </a:r>
            <a:endParaRPr lang="en-US" sz="2800" dirty="0"/>
          </a:p>
        </p:txBody>
      </p:sp>
      <p:sp>
        <p:nvSpPr>
          <p:cNvPr id="26" name="Oval 25"/>
          <p:cNvSpPr/>
          <p:nvPr/>
        </p:nvSpPr>
        <p:spPr>
          <a:xfrm rot="20906228">
            <a:off x="4169688" y="2438400"/>
            <a:ext cx="2133600" cy="1524000"/>
          </a:xfrm>
          <a:prstGeom prst="ellipse">
            <a:avLst/>
          </a:prstGeom>
          <a:noFill/>
          <a:ln>
            <a:solidFill>
              <a:srgbClr val="0BA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20906228">
            <a:off x="4093488" y="2484369"/>
            <a:ext cx="2133600" cy="1524000"/>
          </a:xfrm>
          <a:prstGeom prst="ellipse">
            <a:avLst/>
          </a:prstGeom>
          <a:noFill/>
          <a:ln>
            <a:solidFill>
              <a:srgbClr val="0BA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191000" y="1524000"/>
            <a:ext cx="4800600" cy="4953000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Changes from </a:t>
            </a:r>
            <a:r>
              <a:rPr lang="en-US" dirty="0" err="1" smtClean="0"/>
              <a:t>EKT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1C2E-268B-458B-A469-90700D96B1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7700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SIP Proxy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IP phone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Browser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Web Server</a:t>
            </a:r>
          </a:p>
          <a:p>
            <a:pPr algn="ctr"/>
            <a:endParaRPr lang="en-US" dirty="0"/>
          </a:p>
        </p:txBody>
      </p:sp>
      <p:cxnSp>
        <p:nvCxnSpPr>
          <p:cNvPr id="14" name="Straight Connector 13"/>
          <p:cNvCxnSpPr>
            <a:stCxn id="11" idx="3"/>
            <a:endCxn id="8" idx="1"/>
          </p:cNvCxnSpPr>
          <p:nvPr/>
        </p:nvCxnSpPr>
        <p:spPr>
          <a:xfrm>
            <a:off x="2514600" y="3052465"/>
            <a:ext cx="4343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17" idx="1"/>
          </p:cNvCxnSpPr>
          <p:nvPr/>
        </p:nvCxnSpPr>
        <p:spPr>
          <a:xfrm flipV="1">
            <a:off x="2514600" y="3190965"/>
            <a:ext cx="18288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2"/>
            <a:endCxn id="9" idx="0"/>
          </p:cNvCxnSpPr>
          <p:nvPr/>
        </p:nvCxnSpPr>
        <p:spPr>
          <a:xfrm>
            <a:off x="76581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</a:t>
            </a:r>
            <a:endParaRPr lang="en-US" dirty="0"/>
          </a:p>
        </p:txBody>
      </p:sp>
      <p:cxnSp>
        <p:nvCxnSpPr>
          <p:cNvPr id="25" name="Straight Connector 24"/>
          <p:cNvCxnSpPr>
            <a:stCxn id="11" idx="2"/>
            <a:endCxn id="10" idx="0"/>
          </p:cNvCxnSpPr>
          <p:nvPr/>
        </p:nvCxnSpPr>
        <p:spPr>
          <a:xfrm>
            <a:off x="17145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00200" y="3657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JSEP</a:t>
            </a:r>
            <a:r>
              <a:rPr lang="en-US" dirty="0" smtClean="0"/>
              <a:t> + a=fingerprint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2590800"/>
            <a:ext cx="16002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Media gateway</a:t>
            </a:r>
          </a:p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stCxn id="17" idx="3"/>
            <a:endCxn id="9" idx="1"/>
          </p:cNvCxnSpPr>
          <p:nvPr/>
        </p:nvCxnSpPr>
        <p:spPr>
          <a:xfrm>
            <a:off x="5943600" y="3190965"/>
            <a:ext cx="9144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3880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SRTP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2514600" y="3124201"/>
            <a:ext cx="2667000" cy="1676400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0" h="1676400">
                <a:moveTo>
                  <a:pt x="2667000" y="0"/>
                </a:moveTo>
                <a:cubicBezTo>
                  <a:pt x="1985108" y="41031"/>
                  <a:pt x="1024792" y="1022838"/>
                  <a:pt x="0" y="1676400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95800" y="1828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Security Descriptions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1828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DTLS</a:t>
            </a:r>
            <a:r>
              <a:rPr lang="en-US" sz="2800" dirty="0" smtClean="0"/>
              <a:t>-SRTP-</a:t>
            </a:r>
            <a:r>
              <a:rPr lang="en-US" sz="2800" dirty="0" err="1" smtClean="0"/>
              <a:t>EKT</a:t>
            </a:r>
            <a:endParaRPr lang="en-US" sz="2800" dirty="0"/>
          </a:p>
        </p:txBody>
      </p:sp>
      <p:sp>
        <p:nvSpPr>
          <p:cNvPr id="33" name="Freeform 32"/>
          <p:cNvSpPr/>
          <p:nvPr/>
        </p:nvSpPr>
        <p:spPr>
          <a:xfrm flipV="1">
            <a:off x="5410199" y="3124201"/>
            <a:ext cx="1846385" cy="87922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  <a:gd name="connsiteX0" fmla="*/ 2667000 w 2667000"/>
              <a:gd name="connsiteY0" fmla="*/ 257884 h 1934284"/>
              <a:gd name="connsiteX1" fmla="*/ 2393462 w 2667000"/>
              <a:gd name="connsiteY1" fmla="*/ 0 h 1934284"/>
              <a:gd name="connsiteX2" fmla="*/ 0 w 2667000"/>
              <a:gd name="connsiteY2" fmla="*/ 1934284 h 1934284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6880778"/>
              <a:gd name="connsiteX1" fmla="*/ 2393462 w 2963333"/>
              <a:gd name="connsiteY1" fmla="*/ 34946494 h 36880778"/>
              <a:gd name="connsiteX2" fmla="*/ 0 w 2963333"/>
              <a:gd name="connsiteY2" fmla="*/ 36880778 h 36880778"/>
              <a:gd name="connsiteX0" fmla="*/ 2393462 w 2393462"/>
              <a:gd name="connsiteY0" fmla="*/ 0 h 1934284"/>
              <a:gd name="connsiteX1" fmla="*/ 0 w 2393462"/>
              <a:gd name="connsiteY1" fmla="*/ 1934284 h 193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93462" h="1934284">
                <a:moveTo>
                  <a:pt x="2393462" y="0"/>
                </a:moveTo>
                <a:cubicBezTo>
                  <a:pt x="1985108" y="298915"/>
                  <a:pt x="1024792" y="1280722"/>
                  <a:pt x="0" y="1934284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71800" y="4267200"/>
            <a:ext cx="14478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EKT</a:t>
            </a:r>
            <a:r>
              <a:rPr lang="en-US" dirty="0" smtClean="0"/>
              <a:t> Key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715000" y="2362200"/>
            <a:ext cx="14478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Re-INVITE, </a:t>
            </a:r>
            <a:br>
              <a:rPr lang="en-US" dirty="0" smtClean="0"/>
            </a:br>
            <a:r>
              <a:rPr lang="en-US" dirty="0" smtClean="0"/>
              <a:t>a=crypto</a:t>
            </a:r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 flipV="1">
            <a:off x="7315200" y="3200399"/>
            <a:ext cx="381000" cy="1524001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  <a:gd name="connsiteX0" fmla="*/ 2667000 w 2667000"/>
              <a:gd name="connsiteY0" fmla="*/ 257884 h 1934284"/>
              <a:gd name="connsiteX1" fmla="*/ 2393462 w 2667000"/>
              <a:gd name="connsiteY1" fmla="*/ 0 h 1934284"/>
              <a:gd name="connsiteX2" fmla="*/ 0 w 2667000"/>
              <a:gd name="connsiteY2" fmla="*/ 1934284 h 1934284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6880778"/>
              <a:gd name="connsiteX1" fmla="*/ 2393462 w 2963333"/>
              <a:gd name="connsiteY1" fmla="*/ 34946494 h 36880778"/>
              <a:gd name="connsiteX2" fmla="*/ 0 w 2963333"/>
              <a:gd name="connsiteY2" fmla="*/ 36880778 h 36880778"/>
              <a:gd name="connsiteX0" fmla="*/ 2393462 w 2393462"/>
              <a:gd name="connsiteY0" fmla="*/ 0 h 1934284"/>
              <a:gd name="connsiteX1" fmla="*/ 0 w 2393462"/>
              <a:gd name="connsiteY1" fmla="*/ 1934284 h 1934284"/>
              <a:gd name="connsiteX0" fmla="*/ 2991827 w 2991827"/>
              <a:gd name="connsiteY0" fmla="*/ 0 h 2275631"/>
              <a:gd name="connsiteX1" fmla="*/ 0 w 2991827"/>
              <a:gd name="connsiteY1" fmla="*/ 2275631 h 227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91827" h="2275631">
                <a:moveTo>
                  <a:pt x="2991827" y="0"/>
                </a:moveTo>
                <a:cubicBezTo>
                  <a:pt x="2583473" y="298915"/>
                  <a:pt x="1024792" y="1622069"/>
                  <a:pt x="0" y="2275631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620000" y="3581400"/>
            <a:ext cx="14478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Re-INVITE, </a:t>
            </a:r>
            <a:br>
              <a:rPr lang="en-US" dirty="0" smtClean="0"/>
            </a:br>
            <a:r>
              <a:rPr lang="en-US" dirty="0" smtClean="0"/>
              <a:t>a=crypto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6" grpId="0" animBg="1"/>
      <p:bldP spid="35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191000" y="1524000"/>
            <a:ext cx="4800600" cy="4953000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Change from </a:t>
            </a:r>
            <a:r>
              <a:rPr lang="en-US" dirty="0" err="1" smtClean="0"/>
              <a:t>SDES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1C2E-268B-458B-A469-90700D96B1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19400" y="6477000"/>
            <a:ext cx="34290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avtcore</a:t>
            </a:r>
            <a:r>
              <a:rPr lang="en-US" dirty="0" smtClean="0"/>
              <a:t>-srtp-</a:t>
            </a:r>
            <a:r>
              <a:rPr lang="en-US" dirty="0" err="1" smtClean="0"/>
              <a:t>ekt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SIP Proxy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IP phone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33447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Browser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90800"/>
            <a:ext cx="160020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Web Server</a:t>
            </a:r>
          </a:p>
          <a:p>
            <a:pPr algn="ctr"/>
            <a:endParaRPr lang="en-US" dirty="0"/>
          </a:p>
        </p:txBody>
      </p:sp>
      <p:cxnSp>
        <p:nvCxnSpPr>
          <p:cNvPr id="14" name="Straight Connector 13"/>
          <p:cNvCxnSpPr>
            <a:stCxn id="11" idx="3"/>
            <a:endCxn id="8" idx="1"/>
          </p:cNvCxnSpPr>
          <p:nvPr/>
        </p:nvCxnSpPr>
        <p:spPr>
          <a:xfrm>
            <a:off x="2514600" y="3052465"/>
            <a:ext cx="4343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17" idx="1"/>
          </p:cNvCxnSpPr>
          <p:nvPr/>
        </p:nvCxnSpPr>
        <p:spPr>
          <a:xfrm flipV="1">
            <a:off x="2514600" y="3190965"/>
            <a:ext cx="18288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2"/>
            <a:endCxn id="9" idx="0"/>
          </p:cNvCxnSpPr>
          <p:nvPr/>
        </p:nvCxnSpPr>
        <p:spPr>
          <a:xfrm>
            <a:off x="76581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SIP</a:t>
            </a:r>
            <a:endParaRPr lang="en-US" dirty="0"/>
          </a:p>
        </p:txBody>
      </p:sp>
      <p:cxnSp>
        <p:nvCxnSpPr>
          <p:cNvPr id="25" name="Straight Connector 24"/>
          <p:cNvCxnSpPr>
            <a:stCxn id="11" idx="2"/>
            <a:endCxn id="10" idx="0"/>
          </p:cNvCxnSpPr>
          <p:nvPr/>
        </p:nvCxnSpPr>
        <p:spPr>
          <a:xfrm>
            <a:off x="1714500" y="3514130"/>
            <a:ext cx="0" cy="820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00200" y="3657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JSEP</a:t>
            </a:r>
            <a:r>
              <a:rPr lang="en-US" dirty="0" smtClean="0"/>
              <a:t> + a=fingerprint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2590800"/>
            <a:ext cx="16002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Media gateway</a:t>
            </a:r>
          </a:p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stCxn id="17" idx="3"/>
            <a:endCxn id="9" idx="1"/>
          </p:cNvCxnSpPr>
          <p:nvPr/>
        </p:nvCxnSpPr>
        <p:spPr>
          <a:xfrm>
            <a:off x="5943600" y="3190965"/>
            <a:ext cx="914400" cy="16051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3880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SRTP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2514600" y="3124201"/>
            <a:ext cx="2667000" cy="1676400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0" h="1676400">
                <a:moveTo>
                  <a:pt x="2667000" y="0"/>
                </a:moveTo>
                <a:cubicBezTo>
                  <a:pt x="1985108" y="41031"/>
                  <a:pt x="1024792" y="1022838"/>
                  <a:pt x="0" y="1676400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95800" y="1828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Security Descriptions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1828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DTLS</a:t>
            </a:r>
            <a:r>
              <a:rPr lang="en-US" sz="2800" dirty="0" smtClean="0"/>
              <a:t>-SRTP-</a:t>
            </a:r>
            <a:r>
              <a:rPr lang="en-US" sz="2800" dirty="0" err="1" smtClean="0"/>
              <a:t>EKT</a:t>
            </a:r>
            <a:endParaRPr lang="en-US" sz="2800" dirty="0"/>
          </a:p>
        </p:txBody>
      </p:sp>
      <p:sp>
        <p:nvSpPr>
          <p:cNvPr id="33" name="Freeform 32"/>
          <p:cNvSpPr/>
          <p:nvPr/>
        </p:nvSpPr>
        <p:spPr>
          <a:xfrm flipV="1">
            <a:off x="5410199" y="3124201"/>
            <a:ext cx="1846385" cy="87922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  <a:gd name="connsiteX0" fmla="*/ 2667000 w 2667000"/>
              <a:gd name="connsiteY0" fmla="*/ 257884 h 1934284"/>
              <a:gd name="connsiteX1" fmla="*/ 2393462 w 2667000"/>
              <a:gd name="connsiteY1" fmla="*/ 0 h 1934284"/>
              <a:gd name="connsiteX2" fmla="*/ 0 w 2667000"/>
              <a:gd name="connsiteY2" fmla="*/ 1934284 h 1934284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6880778"/>
              <a:gd name="connsiteX1" fmla="*/ 2393462 w 2963333"/>
              <a:gd name="connsiteY1" fmla="*/ 34946494 h 36880778"/>
              <a:gd name="connsiteX2" fmla="*/ 0 w 2963333"/>
              <a:gd name="connsiteY2" fmla="*/ 36880778 h 36880778"/>
              <a:gd name="connsiteX0" fmla="*/ 2393462 w 2393462"/>
              <a:gd name="connsiteY0" fmla="*/ 0 h 1934284"/>
              <a:gd name="connsiteX1" fmla="*/ 0 w 2393462"/>
              <a:gd name="connsiteY1" fmla="*/ 1934284 h 193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93462" h="1934284">
                <a:moveTo>
                  <a:pt x="2393462" y="0"/>
                </a:moveTo>
                <a:cubicBezTo>
                  <a:pt x="1985108" y="298915"/>
                  <a:pt x="1024792" y="1280722"/>
                  <a:pt x="0" y="1934284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71800" y="4267200"/>
            <a:ext cx="14478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EKT</a:t>
            </a:r>
            <a:r>
              <a:rPr lang="en-US" dirty="0" smtClean="0"/>
              <a:t> Key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715000" y="2362200"/>
            <a:ext cx="14478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Re-INVITE, </a:t>
            </a:r>
            <a:br>
              <a:rPr lang="en-US" dirty="0" smtClean="0"/>
            </a:br>
            <a:r>
              <a:rPr lang="en-US" dirty="0" smtClean="0"/>
              <a:t>a=crypto</a:t>
            </a:r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 flipV="1">
            <a:off x="7315200" y="3200399"/>
            <a:ext cx="381000" cy="1524001"/>
          </a:xfrm>
          <a:custGeom>
            <a:avLst/>
            <a:gdLst>
              <a:gd name="connsiteX0" fmla="*/ 4091354 w 4091354"/>
              <a:gd name="connsiteY0" fmla="*/ 1143000 h 1389185"/>
              <a:gd name="connsiteX1" fmla="*/ 2731477 w 4091354"/>
              <a:gd name="connsiteY1" fmla="*/ 41031 h 1389185"/>
              <a:gd name="connsiteX2" fmla="*/ 0 w 4091354"/>
              <a:gd name="connsiteY2" fmla="*/ 1389185 h 1389185"/>
              <a:gd name="connsiteX0" fmla="*/ 4091354 w 4091354"/>
              <a:gd name="connsiteY0" fmla="*/ 1178169 h 1424354"/>
              <a:gd name="connsiteX1" fmla="*/ 2332892 w 4091354"/>
              <a:gd name="connsiteY1" fmla="*/ 41031 h 1424354"/>
              <a:gd name="connsiteX2" fmla="*/ 0 w 4091354"/>
              <a:gd name="connsiteY2" fmla="*/ 1424354 h 1424354"/>
              <a:gd name="connsiteX0" fmla="*/ 4091354 w 4091354"/>
              <a:gd name="connsiteY0" fmla="*/ 1101969 h 1348154"/>
              <a:gd name="connsiteX1" fmla="*/ 2332892 w 4091354"/>
              <a:gd name="connsiteY1" fmla="*/ 41031 h 1348154"/>
              <a:gd name="connsiteX2" fmla="*/ 0 w 4091354"/>
              <a:gd name="connsiteY2" fmla="*/ 1348154 h 1348154"/>
              <a:gd name="connsiteX0" fmla="*/ 2332892 w 2332892"/>
              <a:gd name="connsiteY0" fmla="*/ 0 h 1307123"/>
              <a:gd name="connsiteX1" fmla="*/ 0 w 2332892"/>
              <a:gd name="connsiteY1" fmla="*/ 1307123 h 1307123"/>
              <a:gd name="connsiteX0" fmla="*/ 2667000 w 2667000"/>
              <a:gd name="connsiteY0" fmla="*/ 0 h 1676400"/>
              <a:gd name="connsiteX1" fmla="*/ 0 w 2667000"/>
              <a:gd name="connsiteY1" fmla="*/ 1676400 h 1676400"/>
              <a:gd name="connsiteX0" fmla="*/ 2667000 w 2667000"/>
              <a:gd name="connsiteY0" fmla="*/ 257884 h 1934284"/>
              <a:gd name="connsiteX1" fmla="*/ 2393462 w 2667000"/>
              <a:gd name="connsiteY1" fmla="*/ 0 h 1934284"/>
              <a:gd name="connsiteX2" fmla="*/ 0 w 2667000"/>
              <a:gd name="connsiteY2" fmla="*/ 1934284 h 1934284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0175178"/>
              <a:gd name="connsiteX1" fmla="*/ 2393462 w 2963333"/>
              <a:gd name="connsiteY1" fmla="*/ 28240894 h 30175178"/>
              <a:gd name="connsiteX2" fmla="*/ 0 w 2963333"/>
              <a:gd name="connsiteY2" fmla="*/ 30175178 h 30175178"/>
              <a:gd name="connsiteX0" fmla="*/ 2963333 w 2963333"/>
              <a:gd name="connsiteY0" fmla="*/ 0 h 36880778"/>
              <a:gd name="connsiteX1" fmla="*/ 2393462 w 2963333"/>
              <a:gd name="connsiteY1" fmla="*/ 34946494 h 36880778"/>
              <a:gd name="connsiteX2" fmla="*/ 0 w 2963333"/>
              <a:gd name="connsiteY2" fmla="*/ 36880778 h 36880778"/>
              <a:gd name="connsiteX0" fmla="*/ 2393462 w 2393462"/>
              <a:gd name="connsiteY0" fmla="*/ 0 h 1934284"/>
              <a:gd name="connsiteX1" fmla="*/ 0 w 2393462"/>
              <a:gd name="connsiteY1" fmla="*/ 1934284 h 1934284"/>
              <a:gd name="connsiteX0" fmla="*/ 2991827 w 2991827"/>
              <a:gd name="connsiteY0" fmla="*/ 0 h 2275631"/>
              <a:gd name="connsiteX1" fmla="*/ 0 w 2991827"/>
              <a:gd name="connsiteY1" fmla="*/ 2275631 h 227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91827" h="2275631">
                <a:moveTo>
                  <a:pt x="2991827" y="0"/>
                </a:moveTo>
                <a:cubicBezTo>
                  <a:pt x="2583473" y="298915"/>
                  <a:pt x="1024792" y="1622069"/>
                  <a:pt x="0" y="2275631"/>
                </a:cubicBezTo>
              </a:path>
            </a:pathLst>
          </a:custGeom>
          <a:ln w="101600">
            <a:solidFill>
              <a:schemeClr val="accent2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543800" y="3581400"/>
            <a:ext cx="14478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Re-INVITE, </a:t>
            </a:r>
            <a:br>
              <a:rPr lang="en-US" dirty="0" smtClean="0"/>
            </a:br>
            <a:r>
              <a:rPr lang="en-US" dirty="0" smtClean="0"/>
              <a:t>a=crypto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15713</TotalTime>
  <Words>439</Words>
  <Application>Microsoft Macintosh PowerPoint</Application>
  <PresentationFormat>On-screen Show (4:3)</PresentationFormat>
  <Paragraphs>133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RTCWEB  Encrypted Key Transport  draft-ietf-avtcore-srtp-ekt-00 (previously draft-ietf-avt-srtp-ekt-03)</vt:lpstr>
      <vt:lpstr>EKT for Interop</vt:lpstr>
      <vt:lpstr>Previous situation</vt:lpstr>
      <vt:lpstr>How SRTP decryption works</vt:lpstr>
      <vt:lpstr>How EKT decryption works</vt:lpstr>
      <vt:lpstr>Enhancement to EKT for Interop</vt:lpstr>
      <vt:lpstr>DTLS-SRTP-EKT and  Security Descriptions Interop</vt:lpstr>
      <vt:lpstr>Key Changes from EKT</vt:lpstr>
      <vt:lpstr>Key Change from SDES</vt:lpstr>
      <vt:lpstr>End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Cisco Employee</cp:lastModifiedBy>
  <cp:revision>669</cp:revision>
  <dcterms:created xsi:type="dcterms:W3CDTF">2010-10-26T11:43:01Z</dcterms:created>
  <dcterms:modified xsi:type="dcterms:W3CDTF">2012-08-01T22:58:23Z</dcterms:modified>
</cp:coreProperties>
</file>