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58" r:id="rId3"/>
    <p:sldId id="288" r:id="rId4"/>
    <p:sldId id="286" r:id="rId5"/>
    <p:sldId id="296" r:id="rId6"/>
    <p:sldId id="294" r:id="rId7"/>
    <p:sldId id="289" r:id="rId8"/>
    <p:sldId id="290" r:id="rId9"/>
    <p:sldId id="291" r:id="rId10"/>
    <p:sldId id="302" r:id="rId11"/>
    <p:sldId id="285" r:id="rId12"/>
    <p:sldId id="292" r:id="rId13"/>
    <p:sldId id="303" r:id="rId14"/>
    <p:sldId id="280" r:id="rId15"/>
    <p:sldId id="301" r:id="rId16"/>
    <p:sldId id="304" r:id="rId17"/>
    <p:sldId id="297" r:id="rId18"/>
    <p:sldId id="298" r:id="rId19"/>
    <p:sldId id="299" r:id="rId20"/>
    <p:sldId id="283" r:id="rId21"/>
    <p:sldId id="300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35" autoAdjust="0"/>
    <p:restoredTop sz="92652" autoAdjust="0"/>
  </p:normalViewPr>
  <p:slideViewPr>
    <p:cSldViewPr>
      <p:cViewPr>
        <p:scale>
          <a:sx n="70" d="100"/>
          <a:sy n="70" d="100"/>
        </p:scale>
        <p:origin x="-2082" y="-5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71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628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43A22D6-1EE7-42E4-BE92-CB1AD489B653}" type="datetimeFigureOut">
              <a:rPr lang="en-US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0E673FD-DFE6-4CB5-94AC-D4CDFE4BA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50496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7BD0C-2C07-49D8-B220-351E6DF16748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E3F04-23BA-456C-9304-2B9F1BBAAE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5DC08-B591-41AB-BAE5-6B08DDBCADC5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5C984-3540-4AC2-945B-E3BB921C4C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4059E-44FE-49BE-8001-FC658913DC2A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2F5C7-9454-481D-88BD-C75804F24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03E93-5B49-4FE2-97A8-868D8C83BD22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563A5-DCC7-4D1C-BBC2-B63255CD4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89728-7FB7-454B-B582-BCB496D5924D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05801-E90F-4E36-AC93-2AFCEA66F6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5CE3D-6524-4014-A67E-2B103753AEA6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1A880-BD32-440E-841D-508FE19563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C40D3-3925-40AD-AB6F-E43287B353E5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D94FA-3033-40D3-8E39-36444E6DA5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A48B1-15C8-4275-908B-C080AAC8F23C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6A341-5366-416E-8BFA-BCAE32BBAA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4AB9C-9188-4530-BED4-02B9E4437C47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98F40-B296-40F1-BF7F-15684F1657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C1B7-2426-43EF-9AF1-FFCD17502726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CEF5-E765-43F9-846B-FE1DE52004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0798E-38B9-46D3-86C5-B1CA089E1EF6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C1928-823D-4215-A49A-F67EA6AC7B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59751-95C8-4C8A-A6B4-ADE925987289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B4280-DB23-4E29-9278-1D727518F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3D608-7C3E-4326-B245-0F777BD7F6C5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FF1A4-9D78-47DD-A409-22FF60C195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30E87-6F3D-4460-BF3E-B61973193923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6556-C316-4160-8A40-FC8C893F9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7D2B5-71AF-4AA2-9906-AD5ECABDE537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041D8-AEBA-4741-93BE-619FF9CD5E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7C878-2CF0-4842-9BC9-05E949491039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1E2E9-5C69-4718-B25D-8E78F9631C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C1585-6FCA-4E9D-82DB-3F8D51DE0511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4EA47-6D23-4775-B3EF-C2BB3B88A4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22CE8-5A98-4219-ABD3-15214F43138D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1B321-EE73-4DCB-826F-C40E972CD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E4608-89C6-4102-866C-B47050112FAD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25EAB-CCE1-410F-8EB2-BFCBBE774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F56C3-4A04-4833-943E-2426CA540D79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826BF-8972-4369-BBCB-B30BA79BDD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45C55-B6FB-4A26-8B95-923DE0B7839D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9BA83-2312-457E-A76E-45B9D82596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70D3F-1C51-43B2-84A7-61076D18485E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5FBD5-FA1D-4D51-B03B-269C05187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733E070-6BFA-4918-907A-3C685F150B38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draft-</a:t>
            </a:r>
            <a:r>
              <a:rPr lang="en-US" dirty="0" err="1" smtClean="0"/>
              <a:t>muthu</a:t>
            </a:r>
            <a:r>
              <a:rPr lang="en-US" dirty="0" smtClean="0"/>
              <a:t>-behave-consent-freshness-01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1C821B-8C68-4799-8100-863B4149E8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9774D1E-C4DB-4F48-9E72-4C96703E2F82}" type="datetime1">
              <a:rPr lang="en-US" smtClean="0"/>
              <a:pPr>
                <a:defRPr/>
              </a:pPr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22E36BD-2A0D-46EB-82A6-32A0558778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1"/>
          <p:cNvSpPr>
            <a:spLocks noGrp="1"/>
          </p:cNvSpPr>
          <p:nvPr>
            <p:ph type="ctrTitle"/>
          </p:nvPr>
        </p:nvSpPr>
        <p:spPr>
          <a:xfrm>
            <a:off x="457200" y="685800"/>
            <a:ext cx="8229600" cy="2286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err="1" smtClean="0"/>
              <a:t>RTCWEB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STUN Usage for Consent Freshness and </a:t>
            </a:r>
            <a:br>
              <a:rPr lang="en-US" sz="3200" dirty="0" smtClean="0"/>
            </a:br>
            <a:r>
              <a:rPr lang="en-US" sz="3200" dirty="0" smtClean="0"/>
              <a:t>Session </a:t>
            </a:r>
            <a:r>
              <a:rPr lang="en-US" sz="3200" dirty="0" err="1" smtClean="0"/>
              <a:t>Liveness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800" dirty="0" smtClean="0"/>
              <a:t>draft-</a:t>
            </a:r>
            <a:r>
              <a:rPr lang="en-US" sz="2800" dirty="0" err="1" smtClean="0"/>
              <a:t>muthu</a:t>
            </a:r>
            <a:r>
              <a:rPr lang="en-US" sz="2800" dirty="0" smtClean="0"/>
              <a:t>-behave-consent-freshness-01</a:t>
            </a:r>
            <a:endParaRPr lang="en-US" sz="2800" u="sng" dirty="0" smtClean="0"/>
          </a:p>
        </p:txBody>
      </p:sp>
      <p:sp>
        <p:nvSpPr>
          <p:cNvPr id="26628" name="Content Placeholder 2"/>
          <p:cNvSpPr>
            <a:spLocks/>
          </p:cNvSpPr>
          <p:nvPr/>
        </p:nvSpPr>
        <p:spPr bwMode="auto">
          <a:xfrm>
            <a:off x="381000" y="4781550"/>
            <a:ext cx="857250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n-US" sz="2400" dirty="0">
              <a:latin typeface="Calibri" pitchFamily="34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-US" sz="2400" dirty="0" smtClean="0">
                <a:solidFill>
                  <a:srgbClr val="898989"/>
                </a:solidFill>
                <a:latin typeface="+mn-lt"/>
              </a:rPr>
              <a:t>Authors: D. Wing, </a:t>
            </a:r>
            <a:r>
              <a:rPr lang="en-US" sz="2400" dirty="0" smtClean="0">
                <a:solidFill>
                  <a:srgbClr val="898989"/>
                </a:solidFill>
              </a:rPr>
              <a:t>Muthu A M. Perumal, </a:t>
            </a:r>
            <a:r>
              <a:rPr lang="en-US" sz="2400" dirty="0" smtClean="0">
                <a:solidFill>
                  <a:srgbClr val="898989"/>
                </a:solidFill>
                <a:latin typeface="+mn-lt"/>
              </a:rPr>
              <a:t>R. Ram Mohan, H. Kaplan</a:t>
            </a:r>
            <a:endParaRPr lang="en-US" sz="2400" dirty="0">
              <a:solidFill>
                <a:srgbClr val="898989"/>
              </a:solidFill>
              <a:latin typeface="+mn-lt"/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n-US" sz="2400" dirty="0">
              <a:latin typeface="Calibri" pitchFamily="34" charset="0"/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000125" y="3962400"/>
            <a:ext cx="7215188" cy="1752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898989"/>
                </a:solidFill>
              </a:rPr>
              <a:t>July 30, 2012</a:t>
            </a:r>
          </a:p>
          <a:p>
            <a:pPr eaLnBrk="1" hangingPunct="1"/>
            <a:r>
              <a:rPr lang="en-US" sz="2800" dirty="0" err="1" smtClean="0">
                <a:solidFill>
                  <a:srgbClr val="898989"/>
                </a:solidFill>
              </a:rPr>
              <a:t>IETF</a:t>
            </a:r>
            <a:r>
              <a:rPr lang="en-US" sz="2800" dirty="0" smtClean="0">
                <a:solidFill>
                  <a:srgbClr val="898989"/>
                </a:solidFill>
              </a:rPr>
              <a:t>-84 Vancouver, BC, Canada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EE3F04-23BA-456C-9304-2B9F1BBAAED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427038"/>
            <a:ext cx="8229600" cy="944562"/>
          </a:xfrm>
        </p:spPr>
        <p:txBody>
          <a:bodyPr/>
          <a:lstStyle/>
          <a:p>
            <a:r>
              <a:rPr lang="en-US" dirty="0" smtClean="0"/>
              <a:t>5</a:t>
            </a:r>
            <a:r>
              <a:rPr lang="en-US" dirty="0" smtClean="0"/>
              <a:t>. </a:t>
            </a:r>
            <a:r>
              <a:rPr lang="en-US" dirty="0" err="1" smtClean="0"/>
              <a:t>RTCP</a:t>
            </a:r>
            <a:endParaRPr lang="en-US" dirty="0" smtClean="0"/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 marL="342900" lvl="1" indent="-342900">
              <a:buNone/>
            </a:pPr>
            <a:r>
              <a:rPr lang="en-US" u="sng" dirty="0" smtClean="0">
                <a:solidFill>
                  <a:prstClr val="black"/>
                </a:solidFill>
              </a:rPr>
              <a:t>Need </a:t>
            </a:r>
            <a:r>
              <a:rPr lang="en-US" u="sng" dirty="0" err="1" smtClean="0">
                <a:solidFill>
                  <a:prstClr val="black"/>
                </a:solidFill>
              </a:rPr>
              <a:t>WG</a:t>
            </a:r>
            <a:r>
              <a:rPr lang="en-US" u="sng" dirty="0" smtClean="0">
                <a:solidFill>
                  <a:prstClr val="black"/>
                </a:solidFill>
              </a:rPr>
              <a:t> feedback</a:t>
            </a:r>
          </a:p>
          <a:p>
            <a:pPr marL="342900" lvl="1" indent="-342900">
              <a:buNone/>
            </a:pPr>
            <a:r>
              <a:rPr lang="en-US" sz="2400" dirty="0" smtClean="0"/>
              <a:t>Get consent for </a:t>
            </a:r>
            <a:r>
              <a:rPr lang="en-US" sz="2400" dirty="0" err="1" smtClean="0"/>
              <a:t>RTCP</a:t>
            </a:r>
            <a:r>
              <a:rPr lang="en-US" sz="2400" dirty="0" smtClean="0"/>
              <a:t> if on different port?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err="1" smtClean="0"/>
              <a:t>RTCP</a:t>
            </a:r>
            <a:r>
              <a:rPr lang="en-US" sz="2000" dirty="0" smtClean="0"/>
              <a:t> is typically rate limited</a:t>
            </a:r>
          </a:p>
          <a:p>
            <a:pPr lvl="1">
              <a:buNone/>
            </a:pP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endParaRPr lang="en-US" sz="2000" dirty="0" smtClean="0"/>
          </a:p>
          <a:p>
            <a:pPr>
              <a:buFont typeface="Wingdings" pitchFamily="2" charset="2"/>
              <a:buChar char="Ø"/>
            </a:pPr>
            <a:endParaRPr lang="en-US" sz="2000" dirty="0" smtClean="0"/>
          </a:p>
          <a:p>
            <a:pPr>
              <a:buFont typeface="Courier New" pitchFamily="49" charset="0"/>
              <a:buChar char="o"/>
            </a:pP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endParaRPr lang="en-US" sz="2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B4280-DB23-4E29-9278-1D727518FEC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427038"/>
            <a:ext cx="8229600" cy="944562"/>
          </a:xfrm>
        </p:spPr>
        <p:txBody>
          <a:bodyPr/>
          <a:lstStyle/>
          <a:p>
            <a:r>
              <a:rPr lang="en-US" dirty="0" smtClean="0"/>
              <a:t>6</a:t>
            </a:r>
            <a:r>
              <a:rPr lang="en-US" dirty="0" smtClean="0"/>
              <a:t>. APIs</a:t>
            </a:r>
            <a:endParaRPr lang="en-US" dirty="0" smtClean="0"/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 marL="342900" lvl="1" indent="-342900">
              <a:buNone/>
            </a:pPr>
            <a:r>
              <a:rPr lang="en-US" u="sng" dirty="0" smtClean="0">
                <a:solidFill>
                  <a:prstClr val="black"/>
                </a:solidFill>
              </a:rPr>
              <a:t>Need WG feedback</a:t>
            </a:r>
          </a:p>
          <a:p>
            <a:pPr marL="342900" lvl="1" indent="-342900">
              <a:buNone/>
            </a:pPr>
            <a:r>
              <a:rPr lang="en-US" sz="2400" dirty="0" smtClean="0"/>
              <a:t>What APIs do we need?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Consent transaction failed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Set consent frequency (?)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Others?</a:t>
            </a:r>
          </a:p>
          <a:p>
            <a:pPr lvl="1">
              <a:buNone/>
            </a:pP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endParaRPr lang="en-US" sz="2000" dirty="0" smtClean="0"/>
          </a:p>
          <a:p>
            <a:pPr>
              <a:buFont typeface="Wingdings" pitchFamily="2" charset="2"/>
              <a:buChar char="Ø"/>
            </a:pPr>
            <a:endParaRPr lang="en-US" sz="2000" dirty="0" smtClean="0"/>
          </a:p>
          <a:p>
            <a:pPr>
              <a:buFont typeface="Courier New" pitchFamily="49" charset="0"/>
              <a:buChar char="o"/>
            </a:pP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endParaRPr lang="en-US" sz="2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draft-</a:t>
            </a:r>
            <a:r>
              <a:rPr lang="en-US" dirty="0" err="1" smtClean="0"/>
              <a:t>muthu</a:t>
            </a:r>
            <a:r>
              <a:rPr lang="en-US" dirty="0" smtClean="0"/>
              <a:t>-behave-consent-freshness-01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B4280-DB23-4E29-9278-1D727518FEC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WG Feedback: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Consent with authentication? 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When to stop sending after no consent?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Consent frequency when </a:t>
            </a:r>
            <a:r>
              <a:rPr lang="en-US" dirty="0" smtClean="0"/>
              <a:t>sending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Consent frequency when not sending</a:t>
            </a:r>
          </a:p>
          <a:p>
            <a:pPr marL="914400" lvl="1" indent="-514350"/>
            <a:r>
              <a:rPr lang="en-US" dirty="0" smtClean="0"/>
              <a:t>(liveliness / </a:t>
            </a:r>
            <a:r>
              <a:rPr lang="en-US" dirty="0" err="1" smtClean="0"/>
              <a:t>keepalive</a:t>
            </a:r>
            <a:r>
              <a:rPr lang="en-US" dirty="0" smtClean="0"/>
              <a:t>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RTCP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APIs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B4280-DB23-4E29-9278-1D727518FEC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0" y="427038"/>
            <a:ext cx="9144000" cy="944562"/>
          </a:xfrm>
        </p:spPr>
        <p:txBody>
          <a:bodyPr/>
          <a:lstStyle/>
          <a:p>
            <a:r>
              <a:rPr lang="en-US" dirty="0" smtClean="0"/>
              <a:t>draft-</a:t>
            </a:r>
            <a:r>
              <a:rPr lang="en-US" dirty="0" err="1" smtClean="0"/>
              <a:t>muthu</a:t>
            </a:r>
            <a:r>
              <a:rPr lang="en-US" dirty="0" smtClean="0"/>
              <a:t>-behave-consent-freshness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Interest in </a:t>
            </a:r>
            <a:r>
              <a:rPr lang="en-US" sz="2800" dirty="0" smtClean="0"/>
              <a:t>Consent and Liveliness?</a:t>
            </a: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Is document </a:t>
            </a:r>
            <a:r>
              <a:rPr lang="en-US" sz="2800" dirty="0" smtClean="0"/>
              <a:t>going in the proper direction?</a:t>
            </a:r>
          </a:p>
          <a:p>
            <a:pPr lvl="1">
              <a:buFont typeface="Courier New" pitchFamily="49" charset="0"/>
              <a:buChar char="o"/>
            </a:pPr>
            <a:endParaRPr lang="en-US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B4280-DB23-4E29-9278-1D727518FEC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End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B4280-DB23-4E29-9278-1D727518FEC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B4280-DB23-4E29-9278-1D727518FEC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427038"/>
            <a:ext cx="8229600" cy="944562"/>
          </a:xfrm>
        </p:spPr>
        <p:txBody>
          <a:bodyPr/>
          <a:lstStyle/>
          <a:p>
            <a:r>
              <a:rPr lang="en-US" dirty="0" smtClean="0"/>
              <a:t>Problem Description (2/3)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ICE connectivity checks verify consent only at session establishment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Existing ICE </a:t>
            </a:r>
            <a:r>
              <a:rPr lang="en-US" sz="2800" dirty="0" err="1" smtClean="0"/>
              <a:t>keepalives</a:t>
            </a:r>
            <a:r>
              <a:rPr lang="en-US" sz="2800" dirty="0" smtClean="0"/>
              <a:t> are one-way 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STUN “Indication”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Not confirmed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Not authenticated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draft-</a:t>
            </a:r>
            <a:r>
              <a:rPr lang="en-US" dirty="0" err="1" smtClean="0"/>
              <a:t>muthu</a:t>
            </a:r>
            <a:r>
              <a:rPr lang="en-US" dirty="0" smtClean="0"/>
              <a:t>-behave-consent-freshness-01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B4280-DB23-4E29-9278-1D727518FEC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427038"/>
            <a:ext cx="8229600" cy="944562"/>
          </a:xfrm>
        </p:spPr>
        <p:txBody>
          <a:bodyPr/>
          <a:lstStyle/>
          <a:p>
            <a:r>
              <a:rPr lang="en-US" dirty="0" smtClean="0"/>
              <a:t>Problem Description (3/3)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Related problem: Session </a:t>
            </a:r>
            <a:r>
              <a:rPr lang="en-US" sz="2800" dirty="0" err="1" smtClean="0"/>
              <a:t>liveness</a:t>
            </a:r>
            <a:endParaRPr lang="en-US" sz="28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Detect connection failure after session establishment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Optimize consent freshness and </a:t>
            </a:r>
            <a:r>
              <a:rPr lang="en-US" sz="2400" dirty="0" err="1" smtClean="0"/>
              <a:t>liveness</a:t>
            </a:r>
            <a:r>
              <a:rPr lang="en-US" sz="2400" dirty="0" smtClean="0"/>
              <a:t> tests to avoid sending recurring messages</a:t>
            </a:r>
          </a:p>
          <a:p>
            <a:pPr lvl="1">
              <a:buFont typeface="Courier New" pitchFamily="49" charset="0"/>
              <a:buChar char="o"/>
            </a:pP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B4280-DB23-4E29-9278-1D727518FEC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427038"/>
            <a:ext cx="8229600" cy="944562"/>
          </a:xfrm>
        </p:spPr>
        <p:txBody>
          <a:bodyPr/>
          <a:lstStyle/>
          <a:p>
            <a:r>
              <a:rPr lang="en-US" dirty="0" smtClean="0"/>
              <a:t>Design Considerations (1/8)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STUN Binding Request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/>
              <a:t>ICE says MUST use short term authentication 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/>
              <a:t>But </a:t>
            </a:r>
            <a:r>
              <a:rPr lang="en-US" sz="2000" dirty="0" err="1" smtClean="0"/>
              <a:t>SHA</a:t>
            </a:r>
            <a:r>
              <a:rPr lang="en-US" sz="2000" dirty="0" smtClean="0"/>
              <a:t>-1 impacts performance of aggregation equipment (e.g., </a:t>
            </a:r>
            <a:r>
              <a:rPr lang="en-US" sz="2000" dirty="0" err="1" smtClean="0"/>
              <a:t>PSTN</a:t>
            </a:r>
            <a:r>
              <a:rPr lang="en-US" sz="2000" dirty="0" smtClean="0"/>
              <a:t> gateways, mixers, </a:t>
            </a:r>
            <a:r>
              <a:rPr lang="en-US" sz="2000" dirty="0" err="1" smtClean="0"/>
              <a:t>SBCs</a:t>
            </a:r>
            <a:r>
              <a:rPr lang="en-US" sz="2000" dirty="0" smtClean="0"/>
              <a:t>)</a:t>
            </a:r>
          </a:p>
          <a:p>
            <a:pPr lvl="1">
              <a:buFont typeface="Courier New" pitchFamily="49" charset="0"/>
              <a:buChar char="o"/>
            </a:pPr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STUN transaction ID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/>
              <a:t>Uniformly and randomly chosen from the interval 0 .. 2^</a:t>
            </a:r>
            <a:r>
              <a:rPr lang="en-US" sz="2000" baseline="30000" dirty="0" smtClean="0"/>
              <a:t>96-1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/>
              <a:t>Good enough for preventing off-path attacks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/>
              <a:t>MUST NOT be chosen or controlled by </a:t>
            </a:r>
            <a:r>
              <a:rPr lang="en-US" sz="2000" dirty="0" err="1" smtClean="0"/>
              <a:t>Javascript</a:t>
            </a:r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endParaRPr lang="en-US" sz="2000" dirty="0" smtClean="0"/>
          </a:p>
          <a:p>
            <a:pPr>
              <a:buFont typeface="Wingdings" pitchFamily="2" charset="2"/>
              <a:buChar char="Ø"/>
            </a:pPr>
            <a:endParaRPr lang="en-US" sz="2000" dirty="0" smtClean="0"/>
          </a:p>
          <a:p>
            <a:pPr>
              <a:buFont typeface="Courier New" pitchFamily="49" charset="0"/>
              <a:buChar char="o"/>
            </a:pP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endParaRPr lang="en-US" sz="2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B4280-DB23-4E29-9278-1D727518FEC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427038"/>
            <a:ext cx="8229600" cy="944562"/>
          </a:xfrm>
        </p:spPr>
        <p:txBody>
          <a:bodyPr/>
          <a:lstStyle/>
          <a:p>
            <a:r>
              <a:rPr lang="en-US" dirty="0" smtClean="0"/>
              <a:t>Design Considerations (3/8)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 marL="342900" lvl="1" indent="-342900">
              <a:buFont typeface="Wingdings" pitchFamily="2" charset="2"/>
              <a:buChar char="Ø"/>
            </a:pPr>
            <a:r>
              <a:rPr lang="en-US" dirty="0" smtClean="0"/>
              <a:t>Only obtain Consent when sending traffic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Reduces bandwidth usage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Conserves batteries</a:t>
            </a:r>
          </a:p>
          <a:p>
            <a:pPr marL="342900" lvl="1" indent="-342900">
              <a:buNone/>
            </a:pPr>
            <a:endParaRPr lang="en-US" sz="3200" dirty="0" smtClean="0"/>
          </a:p>
          <a:p>
            <a:pPr marL="342900" lvl="1" indent="-342900">
              <a:buFont typeface="Wingdings" pitchFamily="2" charset="2"/>
              <a:buChar char="Ø"/>
            </a:pPr>
            <a:endParaRPr lang="en-US" dirty="0" smtClean="0"/>
          </a:p>
          <a:p>
            <a:pPr marL="342900" lvl="1" indent="-342900">
              <a:buFont typeface="Wingdings" pitchFamily="2" charset="2"/>
              <a:buChar char="Ø"/>
            </a:pPr>
            <a:endParaRPr lang="en-US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Courier New" pitchFamily="49" charset="0"/>
              <a:buChar char="o"/>
            </a:pPr>
            <a:endParaRPr lang="en-US" sz="2800" dirty="0" smtClean="0"/>
          </a:p>
          <a:p>
            <a:pPr lvl="1">
              <a:buFont typeface="Courier New" pitchFamily="49" charset="0"/>
              <a:buChar char="o"/>
            </a:pPr>
            <a:endParaRPr lang="en-US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B4280-DB23-4E29-9278-1D727518FEC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427038"/>
            <a:ext cx="8229600" cy="944562"/>
          </a:xfrm>
        </p:spPr>
        <p:txBody>
          <a:bodyPr/>
          <a:lstStyle/>
          <a:p>
            <a:r>
              <a:rPr lang="en-US" dirty="0" smtClean="0"/>
              <a:t>What is “Consent”</a:t>
            </a:r>
            <a:endParaRPr lang="en-US" dirty="0" smtClean="0"/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Purpose of Consent:  avoid denial of service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Consent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/>
              <a:t>Permission to send traffic</a:t>
            </a:r>
          </a:p>
          <a:p>
            <a:pPr lvl="1">
              <a:buNone/>
            </a:pPr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Consent freshness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/>
              <a:t>Permission to continue sending traffic</a:t>
            </a:r>
          </a:p>
          <a:p>
            <a:pPr lvl="1">
              <a:buFont typeface="Courier New" pitchFamily="49" charset="0"/>
              <a:buChar char="o"/>
            </a:pPr>
            <a:endParaRPr lang="en-US" sz="2000" dirty="0" smtClean="0"/>
          </a:p>
          <a:p>
            <a:pPr marL="342900" lvl="1" indent="-342900">
              <a:buFont typeface="Wingdings" pitchFamily="2" charset="2"/>
              <a:buChar char="Ø"/>
            </a:pPr>
            <a:endParaRPr lang="en-US" sz="2400" dirty="0" smtClean="0"/>
          </a:p>
          <a:p>
            <a:pPr marL="342900" lvl="1" indent="-342900">
              <a:buFont typeface="Wingdings" pitchFamily="2" charset="2"/>
              <a:buChar char="Ø"/>
            </a:pPr>
            <a:r>
              <a:rPr lang="en-US" sz="2400" dirty="0" smtClean="0"/>
              <a:t>Traffic sender requests consent of the receiver</a:t>
            </a: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B4280-DB23-4E29-9278-1D727518FEC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427038"/>
            <a:ext cx="8229600" cy="944562"/>
          </a:xfrm>
        </p:spPr>
        <p:txBody>
          <a:bodyPr/>
          <a:lstStyle/>
          <a:p>
            <a:r>
              <a:rPr lang="en-US" dirty="0" smtClean="0"/>
              <a:t>Design Considerations (2/8)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 marL="342900" lvl="1" indent="-342900">
              <a:buFont typeface="Wingdings" pitchFamily="2" charset="2"/>
              <a:buChar char="Ø"/>
            </a:pPr>
            <a:r>
              <a:rPr lang="en-US" dirty="0" smtClean="0"/>
              <a:t>ICE  requires an agent to be prepared to receive connectivity checks after ICE concludes</a:t>
            </a:r>
          </a:p>
          <a:p>
            <a:pPr marL="742950" lvl="2" indent="-342900">
              <a:buFont typeface="Wingdings" pitchFamily="2" charset="2"/>
              <a:buChar char="Ø"/>
            </a:pPr>
            <a:r>
              <a:rPr lang="en-US" dirty="0" smtClean="0"/>
              <a:t>So, let’s do ICE connectivity checks for ‘Consent’</a:t>
            </a:r>
            <a:endParaRPr lang="en-US" sz="2800" dirty="0" smtClean="0"/>
          </a:p>
          <a:p>
            <a:pPr marL="742950" lvl="2" indent="-342900">
              <a:buFont typeface="Wingdings" pitchFamily="2" charset="2"/>
              <a:buChar char="Ø"/>
            </a:pPr>
            <a:r>
              <a:rPr lang="en-US" dirty="0" smtClean="0"/>
              <a:t>Reusing STUN Binding method allows to interoperate with existing ICE/ICE-</a:t>
            </a:r>
            <a:r>
              <a:rPr lang="en-US" dirty="0" err="1" smtClean="0"/>
              <a:t>lite</a:t>
            </a:r>
            <a:r>
              <a:rPr lang="en-US" dirty="0" smtClean="0"/>
              <a:t> implementations</a:t>
            </a:r>
          </a:p>
          <a:p>
            <a:pPr marL="742950" lvl="2" indent="-342900">
              <a:buFont typeface="Wingdings" pitchFamily="2" charset="2"/>
              <a:buChar char="Ø"/>
            </a:pPr>
            <a:r>
              <a:rPr lang="en-US" dirty="0" smtClean="0"/>
              <a:t>No need to also perform ICE/</a:t>
            </a:r>
            <a:r>
              <a:rPr lang="en-US" dirty="0" err="1" smtClean="0"/>
              <a:t>RTP</a:t>
            </a:r>
            <a:r>
              <a:rPr lang="en-US" dirty="0" smtClean="0"/>
              <a:t> </a:t>
            </a:r>
            <a:r>
              <a:rPr lang="en-US" dirty="0" err="1" smtClean="0"/>
              <a:t>keepalive</a:t>
            </a:r>
            <a:endParaRPr lang="en-US" dirty="0" smtClean="0"/>
          </a:p>
          <a:p>
            <a:pPr marL="342900" lvl="1" indent="-342900">
              <a:buFont typeface="Wingdings" pitchFamily="2" charset="2"/>
              <a:buChar char="Ø"/>
            </a:pPr>
            <a:endParaRPr lang="en-US" dirty="0" smtClean="0"/>
          </a:p>
          <a:p>
            <a:pPr marL="342900" lvl="1" indent="-342900">
              <a:buFont typeface="Wingdings" pitchFamily="2" charset="2"/>
              <a:buChar char="Ø"/>
            </a:pPr>
            <a:endParaRPr lang="en-US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Courier New" pitchFamily="49" charset="0"/>
              <a:buChar char="o"/>
            </a:pPr>
            <a:endParaRPr lang="en-US" sz="2800" dirty="0" smtClean="0"/>
          </a:p>
          <a:p>
            <a:pPr lvl="1">
              <a:buFont typeface="Courier New" pitchFamily="49" charset="0"/>
              <a:buChar char="o"/>
            </a:pPr>
            <a:endParaRPr lang="en-US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B4280-DB23-4E29-9278-1D727518FEC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427038"/>
            <a:ext cx="8229600" cy="944562"/>
          </a:xfrm>
        </p:spPr>
        <p:txBody>
          <a:bodyPr/>
          <a:lstStyle/>
          <a:p>
            <a:r>
              <a:rPr lang="en-US" dirty="0" smtClean="0"/>
              <a:t>Problem Description (1/3)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0072" y="1219200"/>
            <a:ext cx="6933328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B4280-DB23-4E29-9278-1D727518FEC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Approach to Consent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ICE Connectivity Checks</a:t>
            </a:r>
          </a:p>
          <a:p>
            <a:pPr lvl="1"/>
            <a:r>
              <a:rPr lang="en-US" dirty="0" err="1" smtClean="0"/>
              <a:t>RTCWEB</a:t>
            </a:r>
            <a:r>
              <a:rPr lang="en-US" dirty="0" smtClean="0"/>
              <a:t> needs ICE anyway</a:t>
            </a:r>
          </a:p>
          <a:p>
            <a:pPr lvl="1"/>
            <a:r>
              <a:rPr lang="en-US" dirty="0" smtClean="0"/>
              <a:t>Transaction-ID protects from off-path attackers</a:t>
            </a:r>
          </a:p>
          <a:p>
            <a:r>
              <a:rPr lang="en-US" dirty="0" smtClean="0"/>
              <a:t>No longer need ICE ‘indications’ for firewall and NAT </a:t>
            </a:r>
            <a:r>
              <a:rPr lang="en-US" dirty="0" err="1" smtClean="0"/>
              <a:t>keepalives</a:t>
            </a:r>
            <a:endParaRPr lang="en-US" dirty="0" smtClean="0"/>
          </a:p>
          <a:p>
            <a:pPr lvl="1"/>
            <a:r>
              <a:rPr lang="en-US" dirty="0" err="1" smtClean="0"/>
              <a:t>RFC6263</a:t>
            </a:r>
            <a:endParaRPr lang="en-US" dirty="0" smtClean="0"/>
          </a:p>
          <a:p>
            <a:pPr lvl="1"/>
            <a:r>
              <a:rPr lang="en-US" dirty="0" smtClean="0"/>
              <a:t>Instead, </a:t>
            </a:r>
            <a:r>
              <a:rPr lang="en-US" dirty="0" err="1" smtClean="0"/>
              <a:t>keepalive</a:t>
            </a:r>
            <a:r>
              <a:rPr lang="en-US" dirty="0" smtClean="0"/>
              <a:t> using connectivity checks</a:t>
            </a:r>
          </a:p>
          <a:p>
            <a:pPr lvl="1"/>
            <a:r>
              <a:rPr lang="en-US" dirty="0" smtClean="0"/>
              <a:t>Provides both Consent and “Liveliness”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B4280-DB23-4E29-9278-1D727518FEC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WG Feedback</a:t>
            </a:r>
            <a:br>
              <a:rPr lang="en-US" dirty="0" smtClean="0"/>
            </a:br>
            <a:r>
              <a:rPr lang="en-US" dirty="0" smtClean="0"/>
              <a:t>on several things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Consent with authentication? 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When to stop sending after no consent?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Consent frequency when </a:t>
            </a:r>
            <a:r>
              <a:rPr lang="en-US" dirty="0" smtClean="0"/>
              <a:t>sending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Consent frequency when not sending</a:t>
            </a:r>
          </a:p>
          <a:p>
            <a:pPr marL="914400" lvl="1" indent="-514350"/>
            <a:r>
              <a:rPr lang="en-US" dirty="0" smtClean="0"/>
              <a:t>(liveliness / </a:t>
            </a:r>
            <a:r>
              <a:rPr lang="en-US" dirty="0" err="1" smtClean="0"/>
              <a:t>keepalive</a:t>
            </a:r>
            <a:r>
              <a:rPr lang="en-US" dirty="0" smtClean="0"/>
              <a:t>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RTCP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APIs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B4280-DB23-4E29-9278-1D727518FEC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427038"/>
            <a:ext cx="8229600" cy="944562"/>
          </a:xfrm>
        </p:spPr>
        <p:txBody>
          <a:bodyPr/>
          <a:lstStyle/>
          <a:p>
            <a:r>
              <a:rPr lang="en-US" dirty="0" smtClean="0"/>
              <a:t>1. Consent </a:t>
            </a:r>
            <a:r>
              <a:rPr lang="en-US" dirty="0" smtClean="0"/>
              <a:t>with </a:t>
            </a:r>
            <a:r>
              <a:rPr lang="en-US" dirty="0" smtClean="0"/>
              <a:t>authentication</a:t>
            </a:r>
            <a:endParaRPr lang="en-US" dirty="0" smtClean="0"/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 marL="342900" lvl="1" indent="-342900">
              <a:buNone/>
            </a:pPr>
            <a:r>
              <a:rPr lang="en-US" u="sng" dirty="0" smtClean="0"/>
              <a:t>Need </a:t>
            </a:r>
            <a:r>
              <a:rPr lang="en-US" u="sng" dirty="0" err="1" smtClean="0"/>
              <a:t>WG</a:t>
            </a:r>
            <a:r>
              <a:rPr lang="en-US" u="sng" dirty="0" smtClean="0"/>
              <a:t> feedback</a:t>
            </a:r>
          </a:p>
          <a:p>
            <a:pPr marL="342900" lvl="1" indent="-342900">
              <a:buNone/>
            </a:pPr>
            <a:r>
              <a:rPr lang="en-US" sz="2400" dirty="0" smtClean="0"/>
              <a:t>Authentication options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/>
              <a:t>STUN Binding method with authentication (</a:t>
            </a:r>
            <a:r>
              <a:rPr lang="en-US" sz="2400" dirty="0" err="1" smtClean="0"/>
              <a:t>SHA</a:t>
            </a:r>
            <a:r>
              <a:rPr lang="en-US" sz="2400" dirty="0" smtClean="0"/>
              <a:t>-1</a:t>
            </a:r>
            <a:r>
              <a:rPr lang="en-US" sz="2400" dirty="0" smtClean="0"/>
              <a:t>)</a:t>
            </a:r>
          </a:p>
          <a:p>
            <a:pPr marL="914400" lvl="1" indent="-457200"/>
            <a:r>
              <a:rPr lang="en-US" sz="2400" dirty="0" smtClean="0"/>
              <a:t>Objection:  CPU hit for </a:t>
            </a:r>
            <a:r>
              <a:rPr lang="en-US" sz="2400" dirty="0" err="1" smtClean="0"/>
              <a:t>PSTN</a:t>
            </a:r>
            <a:r>
              <a:rPr lang="en-US" sz="2400" dirty="0" smtClean="0"/>
              <a:t> gateway, SBC, mixer</a:t>
            </a:r>
            <a:endParaRPr lang="en-US" sz="2400" dirty="0" smtClean="0"/>
          </a:p>
          <a:p>
            <a:pPr marL="914400" lvl="1" indent="-457200">
              <a:buFont typeface="+mj-lt"/>
              <a:buAutoNum type="arabicPeriod"/>
            </a:pPr>
            <a:endParaRPr lang="en-US" sz="24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/>
              <a:t>STUN Binding method without authentication (no </a:t>
            </a:r>
            <a:r>
              <a:rPr lang="en-US" sz="2400" dirty="0" err="1" smtClean="0"/>
              <a:t>SHA</a:t>
            </a:r>
            <a:r>
              <a:rPr lang="en-US" sz="2400" dirty="0" smtClean="0"/>
              <a:t>-1</a:t>
            </a:r>
            <a:r>
              <a:rPr lang="en-US" sz="2400" dirty="0" smtClean="0"/>
              <a:t>)</a:t>
            </a:r>
          </a:p>
          <a:p>
            <a:pPr marL="914400" lvl="1" indent="-457200"/>
            <a:r>
              <a:rPr lang="en-US" sz="2400" dirty="0" smtClean="0"/>
              <a:t>Objection: security is different</a:t>
            </a:r>
          </a:p>
          <a:p>
            <a:pPr marL="914400" lvl="1" indent="-457200"/>
            <a:r>
              <a:rPr lang="en-US" sz="2400" dirty="0" smtClean="0"/>
              <a:t>Objection: no longer compatible with normal ICE</a:t>
            </a:r>
            <a:endParaRPr lang="en-US" sz="2400" dirty="0" smtClean="0"/>
          </a:p>
          <a:p>
            <a:pPr marL="342900" lvl="1" indent="-342900">
              <a:buNone/>
            </a:pPr>
            <a:endParaRPr lang="en-US" sz="24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endParaRPr lang="en-US" sz="2000" dirty="0" smtClean="0"/>
          </a:p>
          <a:p>
            <a:pPr>
              <a:buFont typeface="Wingdings" pitchFamily="2" charset="2"/>
              <a:buChar char="Ø"/>
            </a:pPr>
            <a:endParaRPr lang="en-US" sz="2000" dirty="0" smtClean="0"/>
          </a:p>
          <a:p>
            <a:pPr>
              <a:buFont typeface="Courier New" pitchFamily="49" charset="0"/>
              <a:buChar char="o"/>
            </a:pP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endParaRPr lang="en-US" sz="2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B4280-DB23-4E29-9278-1D727518FEC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427038"/>
            <a:ext cx="8229600" cy="944562"/>
          </a:xfrm>
        </p:spPr>
        <p:txBody>
          <a:bodyPr/>
          <a:lstStyle/>
          <a:p>
            <a:r>
              <a:rPr lang="en-US" dirty="0" smtClean="0"/>
              <a:t>2. When </a:t>
            </a:r>
            <a:r>
              <a:rPr lang="en-US" dirty="0" smtClean="0"/>
              <a:t>to stop </a:t>
            </a:r>
            <a:r>
              <a:rPr lang="en-US" dirty="0" smtClean="0"/>
              <a:t>sending</a:t>
            </a:r>
            <a:endParaRPr lang="en-US" dirty="0" smtClean="0"/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 marL="342900" lvl="1" indent="-342900">
              <a:buNone/>
            </a:pPr>
            <a:r>
              <a:rPr lang="en-US" u="sng" dirty="0" smtClean="0"/>
              <a:t>Need </a:t>
            </a:r>
            <a:r>
              <a:rPr lang="en-US" u="sng" dirty="0" err="1" smtClean="0"/>
              <a:t>WG</a:t>
            </a:r>
            <a:r>
              <a:rPr lang="en-US" u="sng" dirty="0" smtClean="0"/>
              <a:t> feedback</a:t>
            </a:r>
          </a:p>
          <a:p>
            <a:pPr marL="342900" lvl="1" indent="-342900">
              <a:buNone/>
            </a:pPr>
            <a:r>
              <a:rPr lang="en-US" sz="2400" dirty="0" smtClean="0"/>
              <a:t>How long to wait for the consent response before stop sending ?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39.5 seconds using STUN defaults</a:t>
            </a:r>
          </a:p>
          <a:p>
            <a:pPr lvl="1">
              <a:buFont typeface="Courier New" pitchFamily="49" charset="0"/>
              <a:buChar char="o"/>
            </a:pP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Based on fixed seconds?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Based on fixed packets per second?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Based on fixed bandwidth?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Based on </a:t>
            </a:r>
            <a:r>
              <a:rPr lang="en-US" sz="2400" dirty="0" err="1" smtClean="0"/>
              <a:t>3x</a:t>
            </a:r>
            <a:r>
              <a:rPr lang="en-US" sz="2400" dirty="0" smtClean="0"/>
              <a:t>, </a:t>
            </a:r>
            <a:r>
              <a:rPr lang="en-US" sz="2400" dirty="0" err="1" smtClean="0"/>
              <a:t>4x</a:t>
            </a:r>
            <a:r>
              <a:rPr lang="en-US" sz="2400" dirty="0" smtClean="0"/>
              <a:t> previous STUN round-trip time?</a:t>
            </a:r>
          </a:p>
          <a:p>
            <a:pPr marL="342900" lvl="1" indent="-342900">
              <a:buFont typeface="Wingdings" pitchFamily="2" charset="2"/>
              <a:buChar char="Ø"/>
            </a:pPr>
            <a:endParaRPr lang="en-US" sz="24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endParaRPr lang="en-US" sz="2000" dirty="0" smtClean="0"/>
          </a:p>
          <a:p>
            <a:pPr>
              <a:buFont typeface="Wingdings" pitchFamily="2" charset="2"/>
              <a:buChar char="Ø"/>
            </a:pPr>
            <a:endParaRPr lang="en-US" sz="2000" dirty="0" smtClean="0"/>
          </a:p>
          <a:p>
            <a:pPr>
              <a:buFont typeface="Courier New" pitchFamily="49" charset="0"/>
              <a:buChar char="o"/>
            </a:pP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endParaRPr lang="en-US" sz="2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B4280-DB23-4E29-9278-1D727518FEC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427038"/>
            <a:ext cx="8229600" cy="944562"/>
          </a:xfrm>
        </p:spPr>
        <p:txBody>
          <a:bodyPr/>
          <a:lstStyle/>
          <a:p>
            <a:r>
              <a:rPr lang="en-US" dirty="0" smtClean="0"/>
              <a:t>3. Consent </a:t>
            </a:r>
            <a:r>
              <a:rPr lang="en-US" dirty="0" smtClean="0"/>
              <a:t>Frequency when </a:t>
            </a:r>
            <a:r>
              <a:rPr lang="en-US" dirty="0" smtClean="0"/>
              <a:t>Sending</a:t>
            </a:r>
            <a:endParaRPr lang="en-US" dirty="0" smtClean="0"/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 marL="342900" lvl="1" indent="-342900">
              <a:buNone/>
            </a:pPr>
            <a:r>
              <a:rPr lang="en-US" u="sng" dirty="0" smtClean="0"/>
              <a:t>Need </a:t>
            </a:r>
            <a:r>
              <a:rPr lang="en-US" u="sng" dirty="0" err="1" smtClean="0"/>
              <a:t>WG</a:t>
            </a:r>
            <a:r>
              <a:rPr lang="en-US" u="sng" dirty="0" smtClean="0"/>
              <a:t> feedback</a:t>
            </a:r>
          </a:p>
          <a:p>
            <a:pPr marL="342900" lvl="1" indent="-342900">
              <a:buNone/>
            </a:pPr>
            <a:r>
              <a:rPr lang="en-US" sz="2400" dirty="0" smtClean="0"/>
              <a:t>How frequently to request consent when actively sending?</a:t>
            </a:r>
          </a:p>
          <a:p>
            <a:pPr marL="342900" lvl="1" indent="-342900">
              <a:buNone/>
            </a:pPr>
            <a:endParaRPr lang="en-US" sz="2400" dirty="0" smtClean="0"/>
          </a:p>
          <a:p>
            <a:pPr marL="342900" lvl="1" indent="-342900">
              <a:buNone/>
            </a:pPr>
            <a:r>
              <a:rPr lang="en-US" sz="2400" dirty="0" smtClean="0"/>
              <a:t>Every 5 seconds?  Every minute?  Every hour?</a:t>
            </a:r>
          </a:p>
          <a:p>
            <a:pPr marL="342900" lvl="1" indent="-342900">
              <a:buFont typeface="Wingdings" pitchFamily="2" charset="2"/>
              <a:buChar char="Ø"/>
            </a:pPr>
            <a:endParaRPr lang="en-US" sz="24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endParaRPr lang="en-US" sz="2000" dirty="0" smtClean="0"/>
          </a:p>
          <a:p>
            <a:pPr>
              <a:buFont typeface="Wingdings" pitchFamily="2" charset="2"/>
              <a:buChar char="Ø"/>
            </a:pPr>
            <a:endParaRPr lang="en-US" sz="2000" dirty="0" smtClean="0"/>
          </a:p>
          <a:p>
            <a:pPr>
              <a:buFont typeface="Courier New" pitchFamily="49" charset="0"/>
              <a:buChar char="o"/>
            </a:pP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endParaRPr lang="en-US" sz="2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B4280-DB23-4E29-9278-1D727518FEC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Consent frequency when not sending (liveliness / </a:t>
            </a:r>
            <a:r>
              <a:rPr lang="en-US" dirty="0" err="1" smtClean="0"/>
              <a:t>keepalive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WG feedback</a:t>
            </a:r>
          </a:p>
          <a:p>
            <a:endParaRPr lang="en-US" dirty="0" smtClean="0"/>
          </a:p>
          <a:p>
            <a:r>
              <a:rPr lang="en-US" dirty="0" smtClean="0"/>
              <a:t>Every 15 seconds </a:t>
            </a:r>
          </a:p>
          <a:p>
            <a:pPr lvl="1"/>
            <a:r>
              <a:rPr lang="en-US" dirty="0" smtClean="0"/>
              <a:t>as recommended by </a:t>
            </a:r>
            <a:r>
              <a:rPr lang="en-US" dirty="0" err="1" smtClean="0"/>
              <a:t>RFC6263</a:t>
            </a:r>
            <a:endParaRPr lang="en-US" dirty="0" smtClean="0"/>
          </a:p>
          <a:p>
            <a:r>
              <a:rPr lang="en-US" dirty="0" smtClean="0"/>
              <a:t>Recommend using PCP to reduce frequency?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draft-muthu-behave-consent-freshness-01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B4280-DB23-4E29-9278-1D727518FEC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15351</TotalTime>
  <Words>622</Words>
  <Application>Microsoft Office PowerPoint</Application>
  <PresentationFormat>On-screen Show (4:3)</PresentationFormat>
  <Paragraphs>207</Paragraphs>
  <Slides>20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Custom Design</vt:lpstr>
      <vt:lpstr>RTCWEB  STUN Usage for Consent Freshness and  Session Liveness  draft-muthu-behave-consent-freshness-01</vt:lpstr>
      <vt:lpstr>What is “Consent”</vt:lpstr>
      <vt:lpstr>Problem Description (1/3)</vt:lpstr>
      <vt:lpstr>Our Approach to Consent</vt:lpstr>
      <vt:lpstr>Need WG Feedback on several things</vt:lpstr>
      <vt:lpstr>1. Consent with authentication</vt:lpstr>
      <vt:lpstr>2. When to stop sending</vt:lpstr>
      <vt:lpstr>3. Consent Frequency when Sending</vt:lpstr>
      <vt:lpstr>4. Consent frequency when not sending (liveliness / keepalive)</vt:lpstr>
      <vt:lpstr>5. RTCP</vt:lpstr>
      <vt:lpstr>6. APIs</vt:lpstr>
      <vt:lpstr>WG Feedback: Summary</vt:lpstr>
      <vt:lpstr>draft-muthu-behave-consent-freshness</vt:lpstr>
      <vt:lpstr>End</vt:lpstr>
      <vt:lpstr>Slide 15</vt:lpstr>
      <vt:lpstr>Problem Description (2/3)</vt:lpstr>
      <vt:lpstr>Problem Description (3/3)</vt:lpstr>
      <vt:lpstr>Design Considerations (1/8)</vt:lpstr>
      <vt:lpstr>Design Considerations (3/8)</vt:lpstr>
      <vt:lpstr>Design Considerations (2/8)</vt:lpstr>
    </vt:vector>
  </TitlesOfParts>
  <Company>Cisco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dwing</cp:lastModifiedBy>
  <cp:revision>662</cp:revision>
  <dcterms:created xsi:type="dcterms:W3CDTF">2010-10-26T11:43:01Z</dcterms:created>
  <dcterms:modified xsi:type="dcterms:W3CDTF">2012-07-30T20:00:25Z</dcterms:modified>
</cp:coreProperties>
</file>