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6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0" r:id="rId3"/>
    <p:sldId id="261" r:id="rId4"/>
    <p:sldId id="264" r:id="rId5"/>
    <p:sldId id="262" r:id="rId6"/>
    <p:sldId id="263" r:id="rId7"/>
    <p:sldId id="265" r:id="rId8"/>
    <p:sldId id="267" r:id="rId9"/>
    <p:sldId id="266" r:id="rId10"/>
    <p:sldId id="268" r:id="rId11"/>
  </p:sldIdLst>
  <p:sldSz cx="9144000" cy="6858000" type="screen4x3"/>
  <p:notesSz cx="6884988" cy="10018713"/>
  <p:embeddedFontLst>
    <p:embeddedFont>
      <p:font typeface="Ericsson Capital TT" pitchFamily="2" charset="0"/>
      <p:regular r:id="rId14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60"/>
            <p14:sldId id="261"/>
            <p14:sldId id="264"/>
            <p14:sldId id="262"/>
            <p14:sldId id="263"/>
            <p14:sldId id="265"/>
            <p14:sldId id="267"/>
            <p14:sldId id="266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7D3"/>
    <a:srgbClr val="8BC5FF"/>
    <a:srgbClr val="99CCFF"/>
    <a:srgbClr val="6A8FBF"/>
    <a:srgbClr val="00A9D4"/>
    <a:srgbClr val="007B78"/>
    <a:srgbClr val="89BA17"/>
    <a:srgbClr val="FABB00"/>
    <a:srgbClr val="F08A00"/>
    <a:srgbClr val="E321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636" autoAdjust="0"/>
    <p:restoredTop sz="95319" autoAdjust="0"/>
  </p:normalViewPr>
  <p:slideViewPr>
    <p:cSldViewPr snapToGrid="0" snapToObjects="1">
      <p:cViewPr varScale="1">
        <p:scale>
          <a:sx n="72" d="100"/>
          <a:sy n="72" d="100"/>
        </p:scale>
        <p:origin x="-834" y="-96"/>
      </p:cViewPr>
      <p:guideLst>
        <p:guide orient="horz" pos="1136"/>
        <p:guide orient="horz" pos="4110"/>
        <p:guide orient="horz" pos="151"/>
        <p:guide orient="horz" pos="2449"/>
        <p:guide orient="horz" pos="3566"/>
        <p:guide orient="horz" pos="2545"/>
        <p:guide orient="horz" pos="3845"/>
        <p:guide pos="4969"/>
        <p:guide pos="1941"/>
        <p:guide pos="3818"/>
        <p:guide pos="3727"/>
        <p:guide pos="2834"/>
        <p:guide pos="2926"/>
        <p:guide pos="248"/>
        <p:guide pos="2034"/>
        <p:guide pos="2879"/>
        <p:guide pos="2676"/>
        <p:guide pos="3084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28"/>
    </p:cViewPr>
  </p:sorterViewPr>
  <p:notesViewPr>
    <p:cSldViewPr snapToGrid="0" snapToObjects="1">
      <p:cViewPr varScale="1">
        <p:scale>
          <a:sx n="64" d="100"/>
          <a:sy n="64" d="100"/>
        </p:scale>
        <p:origin x="-3414" y="-126"/>
      </p:cViewPr>
      <p:guideLst>
        <p:guide orient="horz" pos="3155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 smtClean="0"/>
              <a:t>Codec Control for RTCWEB </a:t>
            </a:r>
            <a:endParaRPr lang="en-US" sz="120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z="1200" smtClean="0"/>
              <a:t>2012-07-24 </a:t>
            </a:r>
            <a:endParaRPr lang="en-US" sz="1200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 smtClean="0"/>
              <a:t>Magnus Westerlund </a:t>
            </a:r>
            <a:endParaRPr lang="en-US" sz="1200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2012-07-24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Codec Control for RTCWEB 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Magnus Westerlund </a:t>
            </a:r>
            <a:endParaRPr lang="en-US" dirty="0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2012-07-24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Magnus Westerlund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7E9F-52A8-455A-A09B-4BEFA95CD687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Codec Control for RTCWEB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2012-07-24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2550F6-1D52-4630-86D8-FCC983C3EDC1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Codec Control for RTCWEB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Magnus Westerlund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528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9FB7D3"/>
                </a:solidFill>
              </a:rPr>
              <a:t>CAPITALS</a:t>
            </a:r>
            <a:endParaRPr lang="en-US" sz="1200" dirty="0">
              <a:solidFill>
                <a:srgbClr val="9FB7D3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Codec Control for RTCWEB  |  IEF 84  |  Magnus Westerlund  |  2012-07-24  |  Page </a:t>
            </a:r>
            <a:fld id="{FF039524-25E1-442A-8F61-AF4AFDA30CF7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700" r:id="rId3"/>
    <p:sldLayoutId id="2147483681" r:id="rId4"/>
    <p:sldLayoutId id="2147483680" r:id="rId5"/>
    <p:sldLayoutId id="2147483699" r:id="rId6"/>
    <p:sldLayoutId id="2147483696" r:id="rId7"/>
    <p:sldLayoutId id="2147483698" r:id="rId8"/>
    <p:sldLayoutId id="2147483697" r:id="rId9"/>
    <p:sldLayoutId id="2147483685" r:id="rId10"/>
    <p:sldLayoutId id="2147483686" r:id="rId11"/>
    <p:sldLayoutId id="2147483687" r:id="rId12"/>
    <p:sldLayoutId id="2147483682" r:id="rId13"/>
    <p:sldLayoutId id="2147483683" r:id="rId14"/>
    <p:sldLayoutId id="2147483684" r:id="rId15"/>
    <p:sldLayoutId id="2147483688" r:id="rId16"/>
    <p:sldLayoutId id="2147483695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datatracker.ietf.org/doc/draft-westerlund-rtcweb-codec-control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ipr/1793/" TargetMode="External"/><Relationship Id="rId2" Type="http://schemas.openxmlformats.org/officeDocument/2006/relationships/hyperlink" Target="https://datatracker.ietf.org/doc/draft-westerlund-avtext-codec-operation-poin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Codec Control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>
                <a:hlinkClick r:id="rId4"/>
              </a:rPr>
              <a:t>draft-</a:t>
            </a:r>
            <a:r>
              <a:rPr lang="en-US" sz="2400" dirty="0" err="1" smtClean="0">
                <a:hlinkClick r:id="rId4"/>
              </a:rPr>
              <a:t>westerlund</a:t>
            </a:r>
            <a:r>
              <a:rPr lang="en-US" sz="2400" dirty="0" smtClean="0">
                <a:hlinkClick r:id="rId4"/>
              </a:rPr>
              <a:t>-</a:t>
            </a:r>
            <a:r>
              <a:rPr lang="en-US" sz="2400" dirty="0" err="1" smtClean="0">
                <a:hlinkClick r:id="rId4"/>
              </a:rPr>
              <a:t>rtcweb</a:t>
            </a:r>
            <a:r>
              <a:rPr lang="en-US" sz="2400" dirty="0" smtClean="0">
                <a:hlinkClick r:id="rId4"/>
              </a:rPr>
              <a:t>-codec-control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Magnus Westerlund</a:t>
            </a:r>
          </a:p>
          <a:p>
            <a:r>
              <a:rPr lang="en-US" dirty="0" smtClean="0"/>
              <a:t>Bo </a:t>
            </a:r>
            <a:r>
              <a:rPr lang="en-US" dirty="0" err="1" smtClean="0"/>
              <a:t>Burman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choice in Codec Control</a:t>
            </a:r>
          </a:p>
          <a:p>
            <a:pPr marL="812800" lvl="1" indent="-457200">
              <a:buFont typeface="+mj-lt"/>
              <a:buAutoNum type="arabicPeriod"/>
            </a:pPr>
            <a:r>
              <a:rPr lang="en-US" dirty="0" smtClean="0"/>
              <a:t>Signaling only</a:t>
            </a:r>
          </a:p>
          <a:p>
            <a:pPr marL="812800" lvl="1" indent="-457200">
              <a:buFont typeface="+mj-lt"/>
              <a:buAutoNum type="arabicPeriod"/>
            </a:pPr>
            <a:r>
              <a:rPr lang="en-US" dirty="0" smtClean="0"/>
              <a:t>Signaling and COP based solution</a:t>
            </a:r>
          </a:p>
          <a:p>
            <a:r>
              <a:rPr lang="en-US" dirty="0" smtClean="0"/>
              <a:t>If COP is included</a:t>
            </a:r>
          </a:p>
          <a:p>
            <a:pPr lvl="1"/>
            <a:r>
              <a:rPr lang="en-US" dirty="0" smtClean="0"/>
              <a:t>Then the parameters to support must be chosen</a:t>
            </a:r>
          </a:p>
          <a:p>
            <a:pPr lvl="2"/>
            <a:r>
              <a:rPr lang="en-US" dirty="0" smtClean="0"/>
              <a:t>Additional could be proposed to be specified</a:t>
            </a:r>
          </a:p>
          <a:p>
            <a:pPr lvl="1"/>
            <a:r>
              <a:rPr lang="en-US" dirty="0" smtClean="0"/>
              <a:t>Ensure that specification is produced in timely fashion</a:t>
            </a:r>
          </a:p>
          <a:p>
            <a:r>
              <a:rPr lang="en-US" dirty="0" smtClean="0"/>
              <a:t>Is SSRC specific usage of a=</a:t>
            </a:r>
            <a:r>
              <a:rPr lang="en-US" dirty="0" err="1" smtClean="0"/>
              <a:t>imageattr</a:t>
            </a:r>
            <a:r>
              <a:rPr lang="en-US" dirty="0" smtClean="0"/>
              <a:t> needed?</a:t>
            </a:r>
          </a:p>
          <a:p>
            <a:pPr lvl="1"/>
            <a:r>
              <a:rPr lang="en-US" dirty="0" smtClean="0"/>
              <a:t>Not needed if COP is chosen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904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SDP/JSEP</a:t>
            </a:r>
          </a:p>
          <a:p>
            <a:pPr lvl="1"/>
            <a:r>
              <a:rPr lang="en-US" dirty="0" smtClean="0"/>
              <a:t>COP</a:t>
            </a:r>
          </a:p>
          <a:p>
            <a:pPr lvl="1"/>
            <a:r>
              <a:rPr lang="en-US" dirty="0" smtClean="0"/>
              <a:t>Browser Focused</a:t>
            </a:r>
          </a:p>
          <a:p>
            <a:r>
              <a:rPr lang="en-US" dirty="0" smtClean="0"/>
              <a:t>Parameters</a:t>
            </a:r>
          </a:p>
          <a:p>
            <a:r>
              <a:rPr lang="en-US" dirty="0" smtClean="0"/>
              <a:t>Benefits</a:t>
            </a:r>
          </a:p>
          <a:p>
            <a:r>
              <a:rPr lang="en-US" dirty="0" smtClean="0"/>
              <a:t>Choices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8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7421245" cy="3852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encoding of a media source is sent from A to B in a </a:t>
            </a:r>
            <a:r>
              <a:rPr lang="en-US" dirty="0" err="1" smtClean="0"/>
              <a:t>PeerConnection</a:t>
            </a:r>
            <a:r>
              <a:rPr lang="en-US" dirty="0" smtClean="0"/>
              <a:t> (PC)</a:t>
            </a:r>
          </a:p>
          <a:p>
            <a:r>
              <a:rPr lang="en-US" dirty="0" smtClean="0"/>
              <a:t>B uses the media as the application in B determines</a:t>
            </a:r>
          </a:p>
          <a:p>
            <a:r>
              <a:rPr lang="en-US" dirty="0" smtClean="0"/>
              <a:t>How to ensure that what A delivers is as useful to B as possible?</a:t>
            </a:r>
          </a:p>
          <a:p>
            <a:pPr lvl="1"/>
            <a:r>
              <a:rPr lang="en-US" dirty="0" smtClean="0"/>
              <a:t>Video at suitable resolution</a:t>
            </a:r>
          </a:p>
          <a:p>
            <a:pPr lvl="1"/>
            <a:r>
              <a:rPr lang="en-US" dirty="0" smtClean="0"/>
              <a:t>Video at suitable frame-rate</a:t>
            </a:r>
          </a:p>
          <a:p>
            <a:pPr lvl="1"/>
            <a:r>
              <a:rPr lang="en-US" dirty="0" smtClean="0"/>
              <a:t>Audio at appropriate audio bandwidth, </a:t>
            </a:r>
          </a:p>
          <a:p>
            <a:pPr lvl="1"/>
            <a:r>
              <a:rPr lang="en-US" dirty="0" smtClean="0"/>
              <a:t>Audio with the appropriate number of channels</a:t>
            </a:r>
          </a:p>
          <a:p>
            <a:pPr lvl="1"/>
            <a:r>
              <a:rPr lang="en-US" dirty="0" smtClean="0"/>
              <a:t>Using the most suitable codec</a:t>
            </a:r>
          </a:p>
          <a:p>
            <a:r>
              <a:rPr lang="en-US" dirty="0" smtClean="0"/>
              <a:t>Transport limitations must be taken into account</a:t>
            </a:r>
          </a:p>
          <a:p>
            <a:pPr lvl="1"/>
            <a:r>
              <a:rPr lang="en-US" dirty="0" smtClean="0"/>
              <a:t>Affect trade-off between multiple media streams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176261" y="1571399"/>
            <a:ext cx="594360" cy="5638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8176261" y="4800600"/>
            <a:ext cx="594360" cy="5638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B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Can 7"/>
          <p:cNvSpPr/>
          <p:nvPr/>
        </p:nvSpPr>
        <p:spPr bwMode="auto">
          <a:xfrm>
            <a:off x="8287702" y="2415312"/>
            <a:ext cx="386717" cy="2179548"/>
          </a:xfrm>
          <a:prstGeom prst="can">
            <a:avLst/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PC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8351521" y="2135279"/>
            <a:ext cx="0" cy="266532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705852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Centralized Conferencing</a:t>
            </a:r>
          </a:p>
          <a:p>
            <a:pPr lvl="1"/>
            <a:r>
              <a:rPr lang="en-US" dirty="0" smtClean="0"/>
              <a:t>A sends media to Mixer, mixer forwards to B-E</a:t>
            </a:r>
          </a:p>
          <a:p>
            <a:pPr lvl="1"/>
            <a:r>
              <a:rPr lang="en-US" dirty="0" smtClean="0"/>
              <a:t>Mixer will try to optimize media across the receivers</a:t>
            </a:r>
          </a:p>
          <a:p>
            <a:pPr lvl="1"/>
            <a:r>
              <a:rPr lang="en-US" dirty="0" smtClean="0"/>
              <a:t>Codec control enables best possible single rate</a:t>
            </a:r>
          </a:p>
          <a:p>
            <a:pPr lvl="1"/>
            <a:r>
              <a:rPr lang="en-US" dirty="0" smtClean="0"/>
              <a:t>Codec control and Simulcast must be possible to combine to optimize multiple operations points</a:t>
            </a:r>
          </a:p>
          <a:p>
            <a:r>
              <a:rPr lang="en-US" dirty="0" smtClean="0"/>
              <a:t>Multiple Media Streams</a:t>
            </a:r>
          </a:p>
          <a:p>
            <a:pPr lvl="1"/>
            <a:r>
              <a:rPr lang="en-US" dirty="0" smtClean="0"/>
              <a:t>Receiver may receive multiple media streams (tracks)</a:t>
            </a:r>
          </a:p>
          <a:p>
            <a:pPr lvl="1"/>
            <a:r>
              <a:rPr lang="en-US" dirty="0" smtClean="0"/>
              <a:t>Application may use the tracks differently and at different fidelities</a:t>
            </a:r>
          </a:p>
          <a:p>
            <a:pPr lvl="1"/>
            <a:r>
              <a:rPr lang="en-US" dirty="0" smtClean="0"/>
              <a:t>Must enable stream specific control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050281" y="1518060"/>
            <a:ext cx="594360" cy="5638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208521" y="899160"/>
            <a:ext cx="594360" cy="5638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B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Straight Arrow Connector 6"/>
          <p:cNvCxnSpPr>
            <a:stCxn id="4" idx="3"/>
            <a:endCxn id="8" idx="1"/>
          </p:cNvCxnSpPr>
          <p:nvPr/>
        </p:nvCxnSpPr>
        <p:spPr bwMode="auto">
          <a:xfrm>
            <a:off x="6644641" y="1800000"/>
            <a:ext cx="491490" cy="2624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Rectangle 7"/>
          <p:cNvSpPr/>
          <p:nvPr/>
        </p:nvSpPr>
        <p:spPr bwMode="auto">
          <a:xfrm>
            <a:off x="7136131" y="1780500"/>
            <a:ext cx="739139" cy="563880"/>
          </a:xfrm>
          <a:prstGeom prst="rect">
            <a:avLst/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Mixer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359141" y="1518060"/>
            <a:ext cx="594360" cy="5638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C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229601" y="2615340"/>
            <a:ext cx="594360" cy="5638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010404" y="2699160"/>
            <a:ext cx="594360" cy="5638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/>
          <p:cNvCxnSpPr>
            <a:stCxn id="8" idx="0"/>
            <a:endCxn id="5" idx="2"/>
          </p:cNvCxnSpPr>
          <p:nvPr/>
        </p:nvCxnSpPr>
        <p:spPr bwMode="auto">
          <a:xfrm flipV="1">
            <a:off x="7505701" y="1463040"/>
            <a:ext cx="0" cy="3174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8" idx="3"/>
            <a:endCxn id="12" idx="1"/>
          </p:cNvCxnSpPr>
          <p:nvPr/>
        </p:nvCxnSpPr>
        <p:spPr bwMode="auto">
          <a:xfrm flipV="1">
            <a:off x="7875270" y="1800000"/>
            <a:ext cx="483871" cy="2624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>
            <a:stCxn id="8" idx="2"/>
            <a:endCxn id="14" idx="0"/>
          </p:cNvCxnSpPr>
          <p:nvPr/>
        </p:nvCxnSpPr>
        <p:spPr bwMode="auto">
          <a:xfrm flipH="1">
            <a:off x="7307584" y="2344380"/>
            <a:ext cx="198117" cy="3547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8" idx="2"/>
            <a:endCxn id="13" idx="1"/>
          </p:cNvCxnSpPr>
          <p:nvPr/>
        </p:nvCxnSpPr>
        <p:spPr bwMode="auto">
          <a:xfrm>
            <a:off x="7505701" y="2344380"/>
            <a:ext cx="723900" cy="552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89488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Use SDP/JSEP to negotiate outer boundaries for media</a:t>
            </a:r>
          </a:p>
          <a:p>
            <a:pPr lvl="1"/>
            <a:r>
              <a:rPr lang="en-US" dirty="0" smtClean="0"/>
              <a:t>Using RTP Payload parameters to establish receiver capabilities</a:t>
            </a:r>
          </a:p>
          <a:p>
            <a:pPr lvl="2"/>
            <a:r>
              <a:rPr lang="en-US" dirty="0" smtClean="0"/>
              <a:t>Video Codec profile and levels</a:t>
            </a:r>
          </a:p>
          <a:p>
            <a:pPr lvl="2"/>
            <a:r>
              <a:rPr lang="en-US" dirty="0" smtClean="0"/>
              <a:t>Audio sampling rate, codec modes, etc.</a:t>
            </a:r>
          </a:p>
          <a:p>
            <a:pPr lvl="1"/>
            <a:r>
              <a:rPr lang="en-US" dirty="0" smtClean="0"/>
              <a:t>SDP Bandwidth Parameters</a:t>
            </a:r>
          </a:p>
          <a:p>
            <a:pPr lvl="2"/>
            <a:r>
              <a:rPr lang="en-US" dirty="0" smtClean="0"/>
              <a:t>b=AS establish maximum bit-rates for media streams</a:t>
            </a:r>
          </a:p>
          <a:p>
            <a:pPr lvl="1"/>
            <a:r>
              <a:rPr lang="en-US" dirty="0" smtClean="0"/>
              <a:t>Use Image Attribute (RFC6236) to indicate the set of preferred video resolutions</a:t>
            </a:r>
          </a:p>
          <a:p>
            <a:pPr lvl="2"/>
            <a:r>
              <a:rPr lang="en-US" dirty="0" smtClean="0"/>
              <a:t>Per SSRC values are not required</a:t>
            </a:r>
          </a:p>
          <a:p>
            <a:pPr lvl="1"/>
            <a:r>
              <a:rPr lang="en-US" dirty="0" smtClean="0"/>
              <a:t>Changes rarely</a:t>
            </a:r>
          </a:p>
          <a:p>
            <a:r>
              <a:rPr lang="en-US" dirty="0" smtClean="0"/>
              <a:t>Use Codec Operations Point (COP) for dynamic changes during the session</a:t>
            </a:r>
          </a:p>
          <a:p>
            <a:pPr lvl="1"/>
            <a:r>
              <a:rPr lang="sv-SE" dirty="0" smtClean="0">
                <a:hlinkClick r:id="rId2"/>
              </a:rPr>
              <a:t>draft-westerlund-avtext-codec-operation-point-00</a:t>
            </a:r>
            <a:endParaRPr lang="sv-SE" dirty="0"/>
          </a:p>
          <a:p>
            <a:pPr lvl="1"/>
            <a:r>
              <a:rPr lang="sv-SE" dirty="0"/>
              <a:t>IPR Statement: </a:t>
            </a:r>
            <a:r>
              <a:rPr lang="sv-SE" dirty="0">
                <a:hlinkClick r:id="rId3"/>
              </a:rPr>
              <a:t>https://datatracker.ietf.org/ipr/1793/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537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277099" y="1956405"/>
            <a:ext cx="1638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COP: Notification</a:t>
            </a:r>
            <a:endParaRPr 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6" y="1800000"/>
            <a:ext cx="6933566" cy="4448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 Codec Operation Point (COP) RTCP mechanism</a:t>
            </a:r>
          </a:p>
          <a:p>
            <a:pPr lvl="1"/>
            <a:r>
              <a:rPr lang="en-US" dirty="0" smtClean="0"/>
              <a:t>Media Receiver request preferred codec parameters</a:t>
            </a:r>
          </a:p>
          <a:p>
            <a:pPr lvl="2"/>
            <a:r>
              <a:rPr lang="en-US" dirty="0" smtClean="0"/>
              <a:t>Parameters MUST be within envelop defined by SDP</a:t>
            </a:r>
          </a:p>
          <a:p>
            <a:pPr lvl="1"/>
            <a:r>
              <a:rPr lang="en-US" dirty="0" smtClean="0"/>
              <a:t>Media Sender matches request as good as possible based on limitations</a:t>
            </a:r>
          </a:p>
          <a:p>
            <a:pPr lvl="2"/>
            <a:r>
              <a:rPr lang="en-US" dirty="0" smtClean="0"/>
              <a:t>Available bit-rate</a:t>
            </a:r>
          </a:p>
          <a:p>
            <a:pPr lvl="2"/>
            <a:r>
              <a:rPr lang="en-US" dirty="0" smtClean="0"/>
              <a:t>Encoder limitations</a:t>
            </a:r>
          </a:p>
          <a:p>
            <a:pPr lvl="2"/>
            <a:r>
              <a:rPr lang="en-US" dirty="0" smtClean="0"/>
              <a:t>Multi-party considerations, i.e. media stream used by many</a:t>
            </a:r>
          </a:p>
          <a:p>
            <a:pPr lvl="1"/>
            <a:r>
              <a:rPr lang="en-US" dirty="0" smtClean="0"/>
              <a:t>Request per media stream</a:t>
            </a:r>
          </a:p>
          <a:p>
            <a:pPr lvl="1"/>
            <a:r>
              <a:rPr lang="en-US" dirty="0" smtClean="0"/>
              <a:t>Frequent request for parameter changes are possible</a:t>
            </a:r>
          </a:p>
          <a:p>
            <a:pPr lvl="1"/>
            <a:r>
              <a:rPr lang="en-US" dirty="0" smtClean="0"/>
              <a:t>COP is an extensible framework allowing for new parameters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 Model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7033261" y="1144680"/>
            <a:ext cx="594360" cy="5638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8458201" y="1144680"/>
            <a:ext cx="594360" cy="5638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B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Straight Connector 6"/>
          <p:cNvCxnSpPr>
            <a:stCxn id="5" idx="2"/>
          </p:cNvCxnSpPr>
          <p:nvPr/>
        </p:nvCxnSpPr>
        <p:spPr bwMode="auto">
          <a:xfrm>
            <a:off x="8755381" y="1708560"/>
            <a:ext cx="0" cy="45398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7338063" y="1708560"/>
            <a:ext cx="0" cy="45398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7338063" y="2278380"/>
            <a:ext cx="1417318" cy="800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ight Arrow 13"/>
          <p:cNvSpPr/>
          <p:nvPr/>
        </p:nvSpPr>
        <p:spPr bwMode="auto">
          <a:xfrm>
            <a:off x="7400610" y="2407920"/>
            <a:ext cx="1341121" cy="67818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RTP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91400" y="3287025"/>
            <a:ext cx="1470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COP: Request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7330441" y="3573780"/>
            <a:ext cx="1424940" cy="457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7277099" y="3701385"/>
            <a:ext cx="1638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COP: Notification</a:t>
            </a:r>
            <a:endParaRPr lang="en-US" sz="1400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7338063" y="4023360"/>
            <a:ext cx="1417318" cy="800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ight Arrow 19"/>
          <p:cNvSpPr/>
          <p:nvPr/>
        </p:nvSpPr>
        <p:spPr bwMode="auto">
          <a:xfrm>
            <a:off x="7410448" y="4183380"/>
            <a:ext cx="1341121" cy="609600"/>
          </a:xfrm>
          <a:prstGeom prst="rightArrow">
            <a:avLst/>
          </a:prstGeom>
          <a:solidFill>
            <a:schemeClr val="tx2">
              <a:lumMod val="25000"/>
              <a:lumOff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RTP</a:t>
            </a:r>
          </a:p>
        </p:txBody>
      </p:sp>
    </p:spTree>
    <p:extLst>
      <p:ext uri="{BB962C8B-B14F-4D97-AF65-F5344CB8AC3E}">
        <p14:creationId xmlns:p14="http://schemas.microsoft.com/office/powerpoint/2010/main" val="2395136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Media receiving browser determines when to request changes</a:t>
            </a:r>
          </a:p>
          <a:p>
            <a:pPr lvl="1"/>
            <a:r>
              <a:rPr lang="en-US" dirty="0" smtClean="0"/>
              <a:t>Based on application’s actual usage of media</a:t>
            </a:r>
          </a:p>
          <a:p>
            <a:pPr lvl="1"/>
            <a:r>
              <a:rPr lang="en-US" dirty="0" smtClean="0"/>
              <a:t>Any API knobs, Constraints or Methods</a:t>
            </a:r>
          </a:p>
          <a:p>
            <a:r>
              <a:rPr lang="en-US" dirty="0" smtClean="0"/>
              <a:t>Media Sending browser may change at any time based on the aggregate of all input</a:t>
            </a:r>
          </a:p>
          <a:p>
            <a:pPr lvl="1"/>
            <a:r>
              <a:rPr lang="en-US" dirty="0" smtClean="0"/>
              <a:t>COP</a:t>
            </a:r>
          </a:p>
          <a:p>
            <a:pPr lvl="1"/>
            <a:r>
              <a:rPr lang="en-US" dirty="0" smtClean="0"/>
              <a:t>Session parameters</a:t>
            </a:r>
          </a:p>
          <a:p>
            <a:pPr lvl="1"/>
            <a:r>
              <a:rPr lang="en-US" dirty="0" smtClean="0"/>
              <a:t>Congestion Control</a:t>
            </a:r>
          </a:p>
          <a:p>
            <a:pPr lvl="1"/>
            <a:r>
              <a:rPr lang="en-US" dirty="0" smtClean="0"/>
              <a:t>JS Application</a:t>
            </a:r>
          </a:p>
          <a:p>
            <a:r>
              <a:rPr lang="en-US" dirty="0" smtClean="0"/>
              <a:t>Enables media stream optimizations for all applications, not only the advanced ones</a:t>
            </a:r>
          </a:p>
          <a:p>
            <a:pPr lvl="1"/>
            <a:r>
              <a:rPr lang="en-US" dirty="0" smtClean="0"/>
              <a:t>Advanced applications influence depends on the API knobs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720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3468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Always using Peer to Peer Path, thus minimal Delay</a:t>
            </a:r>
          </a:p>
          <a:p>
            <a:r>
              <a:rPr lang="en-US" dirty="0" smtClean="0"/>
              <a:t>COP requests only in media plane, goes to central node or source</a:t>
            </a:r>
          </a:p>
          <a:p>
            <a:r>
              <a:rPr lang="en-US" dirty="0" smtClean="0"/>
              <a:t>Minimal Overhead</a:t>
            </a:r>
          </a:p>
          <a:p>
            <a:pPr lvl="1"/>
            <a:r>
              <a:rPr lang="en-US" dirty="0" smtClean="0"/>
              <a:t>COP messages are small and can be sent as stand alone RTCP packets</a:t>
            </a:r>
          </a:p>
          <a:p>
            <a:pPr lvl="1"/>
            <a:r>
              <a:rPr lang="en-US" dirty="0"/>
              <a:t>No extra processing by comparing entire SDP to determine if there are other session changes as JSEP would require</a:t>
            </a:r>
            <a:endParaRPr lang="en-US" dirty="0" smtClean="0"/>
          </a:p>
          <a:p>
            <a:r>
              <a:rPr lang="en-US" dirty="0" smtClean="0"/>
              <a:t>No blocking due to outstanding requests</a:t>
            </a:r>
          </a:p>
          <a:p>
            <a:pPr lvl="1"/>
            <a:r>
              <a:rPr lang="en-US" dirty="0" smtClean="0"/>
              <a:t>JSEP/SDP can’t send updated parameter or session changes when an Offer is outstanding</a:t>
            </a:r>
          </a:p>
          <a:p>
            <a:r>
              <a:rPr lang="en-US" dirty="0" smtClean="0"/>
              <a:t>Available for all applications</a:t>
            </a:r>
          </a:p>
          <a:p>
            <a:pPr lvl="1"/>
            <a:r>
              <a:rPr lang="en-US" dirty="0" smtClean="0"/>
              <a:t>Will work in also simple applications thanks to browser side implementation</a:t>
            </a:r>
          </a:p>
          <a:p>
            <a:pPr lvl="1"/>
            <a:r>
              <a:rPr lang="en-US" dirty="0" smtClean="0"/>
              <a:t>Advanced control will depend on what API functions are provided in W3C</a:t>
            </a:r>
          </a:p>
          <a:p>
            <a:r>
              <a:rPr lang="en-US" dirty="0" smtClean="0"/>
              <a:t>Supports handling of multiple operation points</a:t>
            </a:r>
          </a:p>
          <a:p>
            <a:pPr lvl="1"/>
            <a:r>
              <a:rPr lang="en-US" dirty="0" smtClean="0"/>
              <a:t>Supports Simulcast or Scalable </a:t>
            </a:r>
            <a:r>
              <a:rPr lang="en-US" dirty="0" smtClean="0"/>
              <a:t>Codecs</a:t>
            </a:r>
          </a:p>
          <a:p>
            <a:r>
              <a:rPr lang="en-US" dirty="0" smtClean="0"/>
              <a:t>Easily Extendable for additional Parameters in the future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8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propose the following parameters for WebRTC:</a:t>
            </a:r>
          </a:p>
          <a:p>
            <a:pPr lvl="1"/>
            <a:r>
              <a:rPr lang="en-US" dirty="0" smtClean="0"/>
              <a:t>Codec</a:t>
            </a:r>
          </a:p>
          <a:p>
            <a:pPr lvl="2"/>
            <a:r>
              <a:rPr lang="en-US" dirty="0" smtClean="0"/>
              <a:t>Payload Type</a:t>
            </a:r>
          </a:p>
          <a:p>
            <a:pPr lvl="2"/>
            <a:r>
              <a:rPr lang="en-US" dirty="0" err="1" smtClean="0"/>
              <a:t>Framerate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Horizontal Pixels</a:t>
            </a:r>
          </a:p>
          <a:p>
            <a:pPr lvl="2"/>
            <a:r>
              <a:rPr lang="en-US" dirty="0" smtClean="0"/>
              <a:t>Vertical Pixels</a:t>
            </a:r>
          </a:p>
          <a:p>
            <a:pPr lvl="2"/>
            <a:r>
              <a:rPr lang="en-US" dirty="0"/>
              <a:t>Bitrate </a:t>
            </a:r>
          </a:p>
          <a:p>
            <a:pPr lvl="2"/>
            <a:r>
              <a:rPr lang="en-US" dirty="0"/>
              <a:t>Token Bucket Size </a:t>
            </a:r>
            <a:endParaRPr lang="en-US" dirty="0" smtClean="0"/>
          </a:p>
          <a:p>
            <a:pPr lvl="1"/>
            <a:r>
              <a:rPr lang="en-US" dirty="0" smtClean="0"/>
              <a:t>Transport</a:t>
            </a:r>
          </a:p>
          <a:p>
            <a:pPr lvl="2"/>
            <a:r>
              <a:rPr lang="en-US" dirty="0" smtClean="0"/>
              <a:t>Maximum RTP Packet Size </a:t>
            </a:r>
          </a:p>
          <a:p>
            <a:pPr lvl="2"/>
            <a:r>
              <a:rPr lang="en-US" dirty="0" smtClean="0"/>
              <a:t>Maximum RTP Packet Rate </a:t>
            </a:r>
          </a:p>
          <a:p>
            <a:pPr lvl="2"/>
            <a:r>
              <a:rPr lang="en-US" dirty="0" smtClean="0"/>
              <a:t>Application Data Unit Aggregation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397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2635</TotalTime>
  <Words>644</Words>
  <Application>Microsoft Office PowerPoint</Application>
  <PresentationFormat>On-screen Show (4:3)</PresentationFormat>
  <Paragraphs>131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Ericsson Capital TT</vt:lpstr>
      <vt:lpstr>PresentationTemplate2011</vt:lpstr>
      <vt:lpstr>Codec Control</vt:lpstr>
      <vt:lpstr>Outline</vt:lpstr>
      <vt:lpstr>Problem Statement</vt:lpstr>
      <vt:lpstr>Problem STATEMENT</vt:lpstr>
      <vt:lpstr>Solution Model</vt:lpstr>
      <vt:lpstr>Solution Model</vt:lpstr>
      <vt:lpstr>Solution Model</vt:lpstr>
      <vt:lpstr>Benefits</vt:lpstr>
      <vt:lpstr>Parameters</vt:lpstr>
      <vt:lpstr>Choices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Codec Control for RTCWEB</dc:title>
  <dc:creator>Magnus Westerlund</dc:creator>
  <dc:description>Rev PA1</dc:description>
  <cp:lastModifiedBy>Magnus Westerlund</cp:lastModifiedBy>
  <cp:revision>128</cp:revision>
  <dcterms:created xsi:type="dcterms:W3CDTF">2011-05-24T09:22:48Z</dcterms:created>
  <dcterms:modified xsi:type="dcterms:W3CDTF">2012-07-30T16:39:28Z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Public</vt:lpwstr>
  </property>
  <property fmtid="{D5CDD505-2E9C-101B-9397-08002B2CF9AE}" pid="13" name="txtConfLabel">
    <vt:lpwstr>Public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false</vt:bool>
  </property>
  <property fmtid="{D5CDD505-2E9C-101B-9397-08002B2CF9AE}" pid="17" name="optFooterCVLCopyright">
    <vt:bool>false</vt:bool>
  </property>
  <property fmtid="{D5CDD505-2E9C-101B-9397-08002B2CF9AE}" pid="18" name="optEnterText1">
    <vt:bool>true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>Magnus Westerlund</vt:lpwstr>
  </property>
  <property fmtid="{D5CDD505-2E9C-101B-9397-08002B2CF9AE}" pid="27" name="MiddleFooterField">
    <vt:lpwstr>IEF 84</vt:lpwstr>
  </property>
  <property fmtid="{D5CDD505-2E9C-101B-9397-08002B2CF9AE}" pid="28" name="RightFooterField">
    <vt:lpwstr>Codec Control for RTCWEB</vt:lpwstr>
  </property>
  <property fmtid="{D5CDD505-2E9C-101B-9397-08002B2CF9AE}" pid="29" name="RightFooterField2">
    <vt:lpwstr>2012-07-24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Presentation2011</vt:lpwstr>
  </property>
  <property fmtid="{D5CDD505-2E9C-101B-9397-08002B2CF9AE}" pid="33" name="TemplateName2">
    <vt:lpwstr>CXC 173 2731/1</vt:lpwstr>
  </property>
  <property fmtid="{D5CDD505-2E9C-101B-9397-08002B2CF9AE}" pid="34" name="TemplateVersion2">
    <vt:lpwstr>R1A</vt:lpwstr>
  </property>
  <property fmtid="{D5CDD505-2E9C-101B-9397-08002B2CF9AE}" pid="35" name="PackageNo">
    <vt:lpwstr>LXA 119 603</vt:lpwstr>
  </property>
  <property fmtid="{D5CDD505-2E9C-101B-9397-08002B2CF9AE}" pid="36" name="PackageVersion">
    <vt:lpwstr>R3A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Codec Control for RTCWEB</vt:lpwstr>
  </property>
  <property fmtid="{D5CDD505-2E9C-101B-9397-08002B2CF9AE}" pid="44" name="Date">
    <vt:lpwstr>2012-07-24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