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8" r:id="rId3"/>
    <p:sldId id="262" r:id="rId4"/>
    <p:sldId id="260" r:id="rId5"/>
    <p:sldId id="275" r:id="rId6"/>
    <p:sldId id="261" r:id="rId7"/>
    <p:sldId id="270" r:id="rId8"/>
    <p:sldId id="27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29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D8D284-8D71-4EB5-A4C2-63CEBCDFA45C}" type="datetimeFigureOut">
              <a:rPr lang="en-US" smtClean="0"/>
              <a:pPr/>
              <a:t>7/29/2012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AF545E-C22E-4159-9814-FAA61E10A10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ln>
            <a:miter lim="800000"/>
            <a:headEnd/>
            <a:tailEnd/>
          </a:ln>
        </p:spPr>
        <p:txBody>
          <a:bodyPr/>
          <a:lstStyle/>
          <a:p>
            <a:fld id="{5F0E5713-04ED-4D79-8648-AE95621484FE}" type="slidenum">
              <a:rPr lang="en-US"/>
              <a:pPr/>
              <a:t>2</a:t>
            </a:fld>
            <a:endParaRPr lang="en-US"/>
          </a:p>
        </p:txBody>
      </p:sp>
      <p:sp>
        <p:nvSpPr>
          <p:cNvPr id="10242" name="Rectangle 2"/>
          <p:cNvSpPr>
            <a:spLocks noGrp="1" noRot="1" noChangeAspect="1" noChangeArrowheads="1" noTextEdit="1"/>
          </p:cNvSpPr>
          <p:nvPr>
            <p:ph type="sldImg"/>
          </p:nvPr>
        </p:nvSpPr>
        <p:spPr>
          <a:xfrm>
            <a:off x="1154113" y="693738"/>
            <a:ext cx="4556125" cy="3416300"/>
          </a:xfrm>
          <a:solidFill>
            <a:srgbClr val="FFFFFF"/>
          </a:solidFill>
          <a:ln/>
          <a:extLst>
            <a:ext uri="{FAA26D3D-D897-4be2-8F04-BA451C77F1D7}">
              <ma14:placeholderFlag xmlns:ma14="http://schemas.microsoft.com/office/mac/drawingml/2011/main" xmlns="" val="1"/>
            </a:ext>
          </a:extLst>
        </p:spPr>
      </p:sp>
      <p:sp>
        <p:nvSpPr>
          <p:cNvPr id="7171" name="Rectangle 3"/>
          <p:cNvSpPr>
            <a:spLocks noGrp="1" noChangeArrowheads="1"/>
          </p:cNvSpPr>
          <p:nvPr>
            <p:ph type="body" idx="1"/>
          </p:nvPr>
        </p:nvSpPr>
        <p:spPr>
          <a:xfrm>
            <a:off x="914400" y="4341813"/>
            <a:ext cx="5029200" cy="4116387"/>
          </a:xfrm>
          <a:solidFill>
            <a:srgbClr val="FFFFFF"/>
          </a:solidFill>
          <a:ln>
            <a:solidFill>
              <a:srgbClr val="000000"/>
            </a:solidFill>
            <a:miter lim="800000"/>
            <a:headEnd/>
            <a:tailEnd/>
          </a:ln>
        </p:spPr>
        <p:txBody>
          <a:bodyPr lIns="86493" tIns="43247" rIns="86493" bIns="43247"/>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219F5-640F-42CE-A887-D1838EC16930}" type="datetimeFigureOut">
              <a:rPr lang="en-US" smtClean="0"/>
              <a:pPr/>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219F5-640F-42CE-A887-D1838EC16930}" type="datetimeFigureOut">
              <a:rPr lang="en-US" smtClean="0"/>
              <a:pPr/>
              <a:t>7/29/2012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1219F5-640F-42CE-A887-D1838EC16930}" type="datetimeFigureOut">
              <a:rPr lang="en-US" smtClean="0"/>
              <a:pPr/>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1219F5-640F-42CE-A887-D1838EC16930}" type="datetimeFigureOut">
              <a:rPr lang="en-US" smtClean="0"/>
              <a:pPr/>
              <a:t>7/29/2012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1219F5-640F-42CE-A887-D1838EC16930}" type="datetimeFigureOut">
              <a:rPr lang="en-US" smtClean="0"/>
              <a:pPr/>
              <a:t>7/29/2012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1219F5-640F-42CE-A887-D1838EC16930}" type="datetimeFigureOut">
              <a:rPr lang="en-US" smtClean="0"/>
              <a:pPr/>
              <a:t>7/29/2012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19F5-640F-42CE-A887-D1838EC16930}" type="datetimeFigureOut">
              <a:rPr lang="en-US" smtClean="0"/>
              <a:pPr/>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219F5-640F-42CE-A887-D1838EC16930}" type="datetimeFigureOut">
              <a:rPr lang="en-US" smtClean="0"/>
              <a:pPr/>
              <a:t>7/29/2012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E9BBB8-1744-4477-A56D-0DB66A3869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1219F5-640F-42CE-A887-D1838EC16930}" type="datetimeFigureOut">
              <a:rPr lang="en-US" smtClean="0"/>
              <a:pPr/>
              <a:t>7/29/2012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E9BBB8-1744-4477-A56D-0DB66A3869BA}" type="slidenum">
              <a:rPr lang="en-US" smtClean="0"/>
              <a:pPr/>
              <a:t>‹#›</a:t>
            </a:fld>
            <a:endParaRPr lang="en-US"/>
          </a:p>
        </p:txBody>
      </p:sp>
      <p:pic>
        <p:nvPicPr>
          <p:cNvPr id="7" name="Picture 5"/>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7306451" y="6172200"/>
            <a:ext cx="834249" cy="4425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varo.retana@hp.com" TargetMode="External"/><Relationship Id="rId2" Type="http://schemas.openxmlformats.org/officeDocument/2006/relationships/hyperlink" Target="mailto:akatlas@juniper.net"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trac.tools.ietf.org/group/iesg/trac/wiki/IntellectualPropert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tools.ietf.org/html/draft-ietf-rtgwg-ordered-fib" TargetMode="External"/><Relationship Id="rId2" Type="http://schemas.openxmlformats.org/officeDocument/2006/relationships/hyperlink" Target="http://tools.ietf.org/html/draft-ietf-rtgwg-ipfrr-notvia-addresse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tools.ietf.org/html/draft-karan-mofrr" TargetMode="External"/><Relationship Id="rId2" Type="http://schemas.openxmlformats.org/officeDocument/2006/relationships/hyperlink" Target="http://tools.ietf.org/html/draft-ietf-rtgwg-remote-lfa" TargetMode="External"/><Relationship Id="rId1" Type="http://schemas.openxmlformats.org/officeDocument/2006/relationships/slideLayout" Target="../slideLayouts/slideLayout2.xml"/><Relationship Id="rId5" Type="http://schemas.openxmlformats.org/officeDocument/2006/relationships/hyperlink" Target="http://tools.ietf.org/html/draft-symmvo-rtgwg-cl-use-cases" TargetMode="External"/><Relationship Id="rId4" Type="http://schemas.openxmlformats.org/officeDocument/2006/relationships/hyperlink" Target="http://tools.ietf.org/html/draft-so-yong-rtgwg-cl-framework"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Routing Area WG</a:t>
            </a:r>
            <a:br>
              <a:rPr lang="en-US" dirty="0" smtClean="0"/>
            </a:br>
            <a:r>
              <a:rPr lang="en-US" dirty="0" smtClean="0"/>
              <a:t>(</a:t>
            </a:r>
            <a:r>
              <a:rPr lang="en-US" dirty="0" err="1" smtClean="0"/>
              <a:t>rtgwg</a:t>
            </a:r>
            <a:r>
              <a:rPr lang="en-US" dirty="0" smtClean="0"/>
              <a:t>)</a:t>
            </a:r>
            <a:endParaRPr lang="en-US" dirty="0"/>
          </a:p>
        </p:txBody>
      </p:sp>
      <p:sp>
        <p:nvSpPr>
          <p:cNvPr id="3" name="Subtitle 2"/>
          <p:cNvSpPr>
            <a:spLocks noGrp="1"/>
          </p:cNvSpPr>
          <p:nvPr>
            <p:ph type="subTitle" idx="1"/>
          </p:nvPr>
        </p:nvSpPr>
        <p:spPr>
          <a:xfrm>
            <a:off x="762000" y="3886200"/>
            <a:ext cx="7620000" cy="1752600"/>
          </a:xfrm>
        </p:spPr>
        <p:txBody>
          <a:bodyPr>
            <a:normAutofit fontScale="85000" lnSpcReduction="20000"/>
          </a:bodyPr>
          <a:lstStyle/>
          <a:p>
            <a:r>
              <a:rPr lang="en-US" dirty="0" smtClean="0"/>
              <a:t>IETF </a:t>
            </a:r>
            <a:r>
              <a:rPr lang="en-US" dirty="0" smtClean="0"/>
              <a:t>84 </a:t>
            </a:r>
            <a:r>
              <a:rPr lang="en-US" dirty="0" smtClean="0"/>
              <a:t>– </a:t>
            </a:r>
            <a:r>
              <a:rPr lang="en-US" dirty="0" smtClean="0"/>
              <a:t>Vancouver</a:t>
            </a:r>
            <a:endParaRPr lang="en-US" dirty="0" smtClean="0"/>
          </a:p>
          <a:p>
            <a:endParaRPr lang="en-US" dirty="0" smtClean="0"/>
          </a:p>
          <a:p>
            <a:pPr algn="l"/>
            <a:r>
              <a:rPr lang="en-US" dirty="0" smtClean="0"/>
              <a:t>Chairs: Alia Atlas (</a:t>
            </a:r>
            <a:r>
              <a:rPr lang="en-US" dirty="0" smtClean="0">
                <a:hlinkClick r:id="rId2"/>
              </a:rPr>
              <a:t>akatlas@juniper.net</a:t>
            </a:r>
            <a:r>
              <a:rPr lang="en-US" dirty="0" smtClean="0"/>
              <a:t>)</a:t>
            </a:r>
          </a:p>
          <a:p>
            <a:pPr algn="l"/>
            <a:r>
              <a:rPr lang="en-US" dirty="0"/>
              <a:t> </a:t>
            </a:r>
            <a:r>
              <a:rPr lang="en-US" dirty="0" smtClean="0"/>
              <a:t>            Alvaro Retana (</a:t>
            </a:r>
            <a:r>
              <a:rPr lang="en-US" dirty="0" smtClean="0">
                <a:hlinkClick r:id="rId3"/>
              </a:rPr>
              <a:t>alvaro.retana@hp.com</a:t>
            </a:r>
            <a:r>
              <a:rPr lang="en-US" dirty="0" smtClean="0"/>
              <a:t>)</a:t>
            </a:r>
          </a:p>
          <a:p>
            <a:pPr algn="l"/>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84250" y="304800"/>
            <a:ext cx="7162800" cy="533400"/>
          </a:xfrm>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lstStyle/>
          <a:p>
            <a:pPr eaLnBrk="1" hangingPunct="1">
              <a:defRPr/>
            </a:pPr>
            <a:r>
              <a:rPr lang="en-US" sz="2800" b="1" smtClean="0"/>
              <a:t>Note Well</a:t>
            </a:r>
            <a:endParaRPr lang="en-US" smtClean="0"/>
          </a:p>
        </p:txBody>
      </p:sp>
      <p:sp>
        <p:nvSpPr>
          <p:cNvPr id="9219" name="Rectangle 3"/>
          <p:cNvSpPr>
            <a:spLocks noGrp="1" noChangeArrowheads="1"/>
          </p:cNvSpPr>
          <p:nvPr>
            <p:ph type="body" idx="1"/>
          </p:nvPr>
        </p:nvSpPr>
        <p:spPr>
          <a:xfrm>
            <a:off x="457200" y="838200"/>
            <a:ext cx="8159750" cy="4495800"/>
          </a:xfrm>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noAutofit/>
          </a:bodyPr>
          <a:lstStyle/>
          <a:p>
            <a:pPr marL="0" indent="0" eaLnBrk="1" hangingPunct="1">
              <a:lnSpc>
                <a:spcPct val="85000"/>
              </a:lnSpc>
              <a:spcBef>
                <a:spcPct val="5000"/>
              </a:spcBef>
              <a:spcAft>
                <a:spcPct val="5000"/>
              </a:spcAft>
              <a:buFontTx/>
              <a:buNone/>
            </a:pPr>
            <a:r>
              <a:rPr lang="en-US" sz="1500" dirty="0" smtClean="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0" eaLnBrk="1" hangingPunct="1">
              <a:lnSpc>
                <a:spcPct val="85000"/>
              </a:lnSpc>
              <a:spcBef>
                <a:spcPct val="5000"/>
              </a:spcBef>
              <a:spcAft>
                <a:spcPct val="5000"/>
              </a:spcAft>
              <a:buFontTx/>
              <a:buNone/>
            </a:pPr>
            <a:endParaRPr lang="en-US" sz="1500" dirty="0" smtClean="0"/>
          </a:p>
          <a:p>
            <a:pPr lvl="1" eaLnBrk="1" hangingPunct="1">
              <a:spcBef>
                <a:spcPct val="0"/>
              </a:spcBef>
            </a:pPr>
            <a:r>
              <a:rPr lang="en-US" sz="1500" dirty="0" smtClean="0"/>
              <a:t>The IETF plenary session</a:t>
            </a:r>
          </a:p>
          <a:p>
            <a:pPr lvl="1" eaLnBrk="1" hangingPunct="1">
              <a:spcBef>
                <a:spcPct val="0"/>
              </a:spcBef>
            </a:pPr>
            <a:r>
              <a:rPr lang="en-US" sz="1500" dirty="0" smtClean="0"/>
              <a:t>The IESG, or any member thereof on behalf of the IESG</a:t>
            </a:r>
          </a:p>
          <a:p>
            <a:pPr lvl="1" eaLnBrk="1" hangingPunct="1">
              <a:spcBef>
                <a:spcPct val="0"/>
              </a:spcBef>
            </a:pPr>
            <a:r>
              <a:rPr lang="en-US" sz="1500" dirty="0" smtClean="0"/>
              <a:t>Any IETF mailing list, including the IETF list itself, any working group or design team list, or any other list functioning under IETF auspices</a:t>
            </a:r>
          </a:p>
          <a:p>
            <a:pPr lvl="1" eaLnBrk="1" hangingPunct="1">
              <a:spcBef>
                <a:spcPct val="0"/>
              </a:spcBef>
            </a:pPr>
            <a:r>
              <a:rPr lang="en-US" sz="1500" dirty="0" smtClean="0"/>
              <a:t>Any IETF working group or portion thereof</a:t>
            </a:r>
          </a:p>
          <a:p>
            <a:pPr lvl="1" eaLnBrk="1" hangingPunct="1">
              <a:spcBef>
                <a:spcPct val="0"/>
              </a:spcBef>
            </a:pPr>
            <a:r>
              <a:rPr lang="en-US" sz="1500" dirty="0" smtClean="0"/>
              <a:t>Any Birds of a Feather (BOF) session</a:t>
            </a:r>
          </a:p>
          <a:p>
            <a:pPr lvl="1" eaLnBrk="1" hangingPunct="1">
              <a:spcBef>
                <a:spcPct val="0"/>
              </a:spcBef>
            </a:pPr>
            <a:r>
              <a:rPr lang="en-US" sz="1500" dirty="0" smtClean="0"/>
              <a:t>The IAB or any member thereof on behalf of the IAB</a:t>
            </a:r>
          </a:p>
          <a:p>
            <a:pPr lvl="1" eaLnBrk="1" hangingPunct="1">
              <a:spcBef>
                <a:spcPct val="0"/>
              </a:spcBef>
            </a:pPr>
            <a:r>
              <a:rPr lang="en-US" sz="1500" dirty="0" smtClean="0"/>
              <a:t>The RFC Editor or the Internet-Drafts function</a:t>
            </a:r>
          </a:p>
          <a:p>
            <a:pPr marL="0" indent="0" eaLnBrk="1" hangingPunct="1">
              <a:spcBef>
                <a:spcPct val="0"/>
              </a:spcBef>
            </a:pPr>
            <a:endParaRPr lang="en-US" sz="1500" dirty="0" smtClean="0"/>
          </a:p>
          <a:p>
            <a:pPr marL="0" indent="0" eaLnBrk="1" hangingPunct="1">
              <a:spcBef>
                <a:spcPct val="0"/>
              </a:spcBef>
              <a:buFontTx/>
              <a:buNone/>
            </a:pPr>
            <a:r>
              <a:rPr lang="en-US" sz="1500" dirty="0" smtClean="0"/>
              <a:t>All IETF Contributions are subject to the rules of RFC 5378 and RFC 3979 (updated by RFC 4879). </a:t>
            </a:r>
          </a:p>
          <a:p>
            <a:pPr marL="0" indent="0" eaLnBrk="1" hangingPunct="1">
              <a:lnSpc>
                <a:spcPct val="85000"/>
              </a:lnSpc>
              <a:spcBef>
                <a:spcPct val="5000"/>
              </a:spcBef>
              <a:spcAft>
                <a:spcPct val="5000"/>
              </a:spcAft>
              <a:buFontTx/>
              <a:buNone/>
            </a:pPr>
            <a:endParaRPr lang="en-US" sz="1500" dirty="0" smtClean="0"/>
          </a:p>
          <a:p>
            <a:pPr marL="0" indent="0" eaLnBrk="1" hangingPunct="1">
              <a:lnSpc>
                <a:spcPct val="85000"/>
              </a:lnSpc>
              <a:spcBef>
                <a:spcPct val="5000"/>
              </a:spcBef>
              <a:spcAft>
                <a:spcPct val="5000"/>
              </a:spcAft>
              <a:buFontTx/>
              <a:buNone/>
            </a:pPr>
            <a:r>
              <a:rPr lang="en-US" sz="1500" dirty="0" smtClean="0"/>
              <a:t>Statements made outside of an IETF session, mailing list or other function, that are clearly not intended to be input to an IETF activity, group or function, are not IETF Contributions in the context of this notice.  Please consult RFC 5378 and RFC 3979 for details. </a:t>
            </a:r>
          </a:p>
          <a:p>
            <a:pPr marL="0" indent="0" eaLnBrk="1" hangingPunct="1">
              <a:lnSpc>
                <a:spcPct val="85000"/>
              </a:lnSpc>
              <a:spcBef>
                <a:spcPct val="5000"/>
              </a:spcBef>
              <a:spcAft>
                <a:spcPct val="5000"/>
              </a:spcAft>
              <a:buFontTx/>
              <a:buNone/>
            </a:pPr>
            <a:endParaRPr lang="en-US" sz="1500" dirty="0" smtClean="0"/>
          </a:p>
          <a:p>
            <a:pPr marL="0" indent="0" eaLnBrk="1" hangingPunct="1">
              <a:lnSpc>
                <a:spcPct val="85000"/>
              </a:lnSpc>
              <a:spcBef>
                <a:spcPct val="5000"/>
              </a:spcBef>
              <a:spcAft>
                <a:spcPct val="5000"/>
              </a:spcAft>
              <a:buFontTx/>
              <a:buNone/>
            </a:pPr>
            <a:r>
              <a:rPr lang="en-US" sz="1500" dirty="0" smtClean="0"/>
              <a:t>A participant in any IETF activity is deemed to accept all IETF rules of process, as documented in Best Current Practices RFCs and IESG Statements. </a:t>
            </a:r>
          </a:p>
          <a:p>
            <a:pPr marL="0" indent="0" eaLnBrk="1" hangingPunct="1">
              <a:lnSpc>
                <a:spcPct val="85000"/>
              </a:lnSpc>
              <a:spcBef>
                <a:spcPct val="5000"/>
              </a:spcBef>
              <a:spcAft>
                <a:spcPct val="5000"/>
              </a:spcAft>
              <a:buFontTx/>
              <a:buNone/>
            </a:pPr>
            <a:endParaRPr lang="en-US" sz="1500" dirty="0" smtClean="0"/>
          </a:p>
          <a:p>
            <a:pPr marL="0" indent="0" eaLnBrk="1" hangingPunct="1">
              <a:lnSpc>
                <a:spcPct val="85000"/>
              </a:lnSpc>
              <a:spcBef>
                <a:spcPct val="5000"/>
              </a:spcBef>
              <a:spcAft>
                <a:spcPct val="5000"/>
              </a:spcAft>
              <a:buFontTx/>
              <a:buNone/>
            </a:pPr>
            <a:r>
              <a:rPr lang="en-US" sz="1500" dirty="0" smtClean="0"/>
              <a:t>A participant in any IETF activity acknowledges that written, audio and video records of meetings may be made and may be available to the public.</a:t>
            </a:r>
            <a:br>
              <a:rPr lang="en-US" sz="1500" dirty="0" smtClean="0"/>
            </a:br>
            <a:endParaRPr lang="en-US" sz="1500" dirty="0" smtClean="0"/>
          </a:p>
        </p:txBody>
      </p:sp>
    </p:spTree>
  </p:cSld>
  <p:clrMapOvr>
    <a:masterClrMapping/>
  </p:clrMapOvr>
  <p:transition advTm="15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smtClean="0"/>
              <a:t>Scribe: </a:t>
            </a:r>
            <a:r>
              <a:rPr lang="en-US" dirty="0" smtClean="0"/>
              <a:t>Looking for a volunteer!</a:t>
            </a:r>
            <a:endParaRPr lang="en-US" dirty="0" smtClean="0"/>
          </a:p>
          <a:p>
            <a:r>
              <a:rPr lang="en-US" dirty="0" smtClean="0"/>
              <a:t>Blue sheets --- please sign them!</a:t>
            </a:r>
          </a:p>
          <a:p>
            <a:r>
              <a:rPr lang="en-US" dirty="0" smtClean="0"/>
              <a:t>Agenda Bashing</a:t>
            </a:r>
          </a:p>
          <a:p>
            <a:r>
              <a:rPr lang="en-US" dirty="0" smtClean="0"/>
              <a:t>IPR Disclosure</a:t>
            </a:r>
          </a:p>
          <a:p>
            <a:r>
              <a:rPr lang="en-US" dirty="0" smtClean="0"/>
              <a:t>Document Status</a:t>
            </a:r>
          </a:p>
          <a:p>
            <a:pPr>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lvl="0"/>
            <a:r>
              <a:rPr lang="en-US" dirty="0" smtClean="0">
                <a:ea typeface="Times New Roman" pitchFamily="18" charset="0"/>
                <a:cs typeface="Arial" pitchFamily="34" charset="0"/>
              </a:rPr>
              <a:t>IETF </a:t>
            </a:r>
            <a:r>
              <a:rPr lang="en-US" dirty="0" smtClean="0">
                <a:ea typeface="Times New Roman" pitchFamily="18" charset="0"/>
                <a:cs typeface="Arial" pitchFamily="34" charset="0"/>
              </a:rPr>
              <a:t>84 </a:t>
            </a:r>
            <a:r>
              <a:rPr lang="en-US" dirty="0" smtClean="0">
                <a:ea typeface="Times New Roman" pitchFamily="18" charset="0"/>
                <a:cs typeface="Arial" pitchFamily="34" charset="0"/>
              </a:rPr>
              <a:t>Routing Area WG </a:t>
            </a:r>
            <a:r>
              <a:rPr lang="en-US" dirty="0" smtClean="0">
                <a:ea typeface="Times New Roman" pitchFamily="18" charset="0"/>
                <a:cs typeface="Arial" pitchFamily="34" charset="0"/>
              </a:rPr>
              <a:t>Agenda</a:t>
            </a:r>
            <a:endParaRPr lang="en-US" dirty="0"/>
          </a:p>
        </p:txBody>
      </p:sp>
      <p:sp>
        <p:nvSpPr>
          <p:cNvPr id="6" name="Content Placeholder 5"/>
          <p:cNvSpPr>
            <a:spLocks noGrp="1"/>
          </p:cNvSpPr>
          <p:nvPr>
            <p:ph idx="1"/>
          </p:nvPr>
        </p:nvSpPr>
        <p:spPr>
          <a:xfrm>
            <a:off x="457200" y="1600200"/>
            <a:ext cx="8229600" cy="4876800"/>
          </a:xfrm>
        </p:spPr>
        <p:txBody>
          <a:bodyPr>
            <a:normAutofit fontScale="47500" lnSpcReduction="20000"/>
          </a:bodyPr>
          <a:lstStyle/>
          <a:p>
            <a:pPr>
              <a:buNone/>
            </a:pPr>
            <a:r>
              <a:rPr lang="en-US" dirty="0" smtClean="0"/>
              <a:t>o</a:t>
            </a:r>
            <a:r>
              <a:rPr lang="en-US" b="1" u="sng" dirty="0" smtClean="0"/>
              <a:t> </a:t>
            </a:r>
            <a:r>
              <a:rPr lang="en-US" b="1" u="sng" dirty="0" err="1" smtClean="0"/>
              <a:t>Administrivia</a:t>
            </a:r>
            <a:endParaRPr lang="en-US" b="1" u="sng" dirty="0" smtClean="0"/>
          </a:p>
          <a:p>
            <a:pPr>
              <a:buNone/>
            </a:pPr>
            <a:r>
              <a:rPr lang="en-US" dirty="0" smtClean="0"/>
              <a:t>  Chairs                                            </a:t>
            </a:r>
            <a:r>
              <a:rPr lang="en-US" dirty="0" smtClean="0"/>
              <a:t>           </a:t>
            </a:r>
            <a:r>
              <a:rPr lang="en-US" dirty="0" smtClean="0"/>
              <a:t>10 minutes</a:t>
            </a:r>
          </a:p>
          <a:p>
            <a:pPr>
              <a:buNone/>
            </a:pPr>
            <a:r>
              <a:rPr lang="en-US" dirty="0" smtClean="0"/>
              <a:t>  </a:t>
            </a:r>
            <a:endParaRPr lang="en-US" dirty="0" smtClean="0"/>
          </a:p>
          <a:p>
            <a:pPr>
              <a:buNone/>
            </a:pPr>
            <a:r>
              <a:rPr lang="en-US" dirty="0" smtClean="0"/>
              <a:t>o </a:t>
            </a:r>
            <a:r>
              <a:rPr lang="en-US" b="1" u="sng" dirty="0" smtClean="0"/>
              <a:t>Maximally Redundant Trees Update</a:t>
            </a:r>
          </a:p>
          <a:p>
            <a:pPr>
              <a:buNone/>
            </a:pPr>
            <a:r>
              <a:rPr lang="en-US" dirty="0" smtClean="0"/>
              <a:t>  http://tools.ietf.org/html/draft-ietf-rtgwg-mrt-frr-architecture</a:t>
            </a:r>
          </a:p>
          <a:p>
            <a:pPr>
              <a:buNone/>
            </a:pPr>
            <a:r>
              <a:rPr lang="en-US" dirty="0" smtClean="0"/>
              <a:t>  http://tools.ietf.org/html/draft-atlas-rtgwg-mrt-mc-arch</a:t>
            </a:r>
          </a:p>
          <a:p>
            <a:pPr>
              <a:buNone/>
            </a:pPr>
            <a:r>
              <a:rPr lang="en-US" dirty="0" smtClean="0"/>
              <a:t>  http://tools.ietf.org/html/draft-enyedi-rtgwg-mrt-frr-algorithm</a:t>
            </a:r>
          </a:p>
          <a:p>
            <a:pPr>
              <a:buNone/>
            </a:pPr>
            <a:r>
              <a:rPr lang="en-US" dirty="0" smtClean="0"/>
              <a:t>  Alia Atlas               </a:t>
            </a:r>
            <a:r>
              <a:rPr lang="en-US" dirty="0" smtClean="0"/>
              <a:t>                                  </a:t>
            </a:r>
            <a:r>
              <a:rPr lang="en-US" dirty="0" smtClean="0"/>
              <a:t>10 minutes</a:t>
            </a:r>
          </a:p>
          <a:p>
            <a:pPr>
              <a:buNone/>
            </a:pPr>
            <a:endParaRPr lang="en-US" dirty="0" smtClean="0"/>
          </a:p>
          <a:p>
            <a:pPr>
              <a:buNone/>
            </a:pPr>
            <a:r>
              <a:rPr lang="en-US" dirty="0" smtClean="0"/>
              <a:t>o </a:t>
            </a:r>
            <a:r>
              <a:rPr lang="en-US" b="1" u="sng" dirty="0" smtClean="0"/>
              <a:t>Composite Link Framework and Use Cases</a:t>
            </a:r>
          </a:p>
          <a:p>
            <a:pPr>
              <a:buNone/>
            </a:pPr>
            <a:r>
              <a:rPr lang="en-US" dirty="0" smtClean="0"/>
              <a:t>  http://tools.ietf.org/html/draft-so-yong-rtgwg-cl-framework</a:t>
            </a:r>
          </a:p>
          <a:p>
            <a:pPr>
              <a:buNone/>
            </a:pPr>
            <a:r>
              <a:rPr lang="en-US" dirty="0" smtClean="0"/>
              <a:t>  http://tools.ietf.org/html/draft-symmvo-rtgwg-cl-use-cases</a:t>
            </a:r>
          </a:p>
          <a:p>
            <a:pPr>
              <a:buNone/>
            </a:pPr>
            <a:r>
              <a:rPr lang="en-US" dirty="0" smtClean="0"/>
              <a:t>  Ning So            </a:t>
            </a:r>
            <a:r>
              <a:rPr lang="en-US" dirty="0" smtClean="0"/>
              <a:t>                                        </a:t>
            </a:r>
            <a:r>
              <a:rPr lang="en-US" dirty="0" smtClean="0"/>
              <a:t>15 minutes   </a:t>
            </a:r>
          </a:p>
          <a:p>
            <a:pPr>
              <a:buNone/>
            </a:pPr>
            <a:r>
              <a:rPr lang="en-US" dirty="0" smtClean="0"/>
              <a:t>  </a:t>
            </a:r>
          </a:p>
          <a:p>
            <a:pPr>
              <a:buNone/>
            </a:pPr>
            <a:r>
              <a:rPr lang="en-US" dirty="0" smtClean="0"/>
              <a:t>o </a:t>
            </a:r>
            <a:r>
              <a:rPr lang="en-US" b="1" u="sng" dirty="0" smtClean="0"/>
              <a:t>Framework and Requirements for Energy Aware Control Planes</a:t>
            </a:r>
          </a:p>
          <a:p>
            <a:pPr>
              <a:buNone/>
            </a:pPr>
            <a:r>
              <a:rPr lang="en-US" dirty="0" smtClean="0"/>
              <a:t>  http://tools.ietf.org/html/draft-retana-rtgwg-eacp</a:t>
            </a:r>
          </a:p>
          <a:p>
            <a:pPr>
              <a:buNone/>
            </a:pPr>
            <a:r>
              <a:rPr lang="en-US" dirty="0" smtClean="0"/>
              <a:t>  </a:t>
            </a:r>
            <a:r>
              <a:rPr lang="en-US" dirty="0" smtClean="0"/>
              <a:t>Russ White                                              </a:t>
            </a:r>
            <a:r>
              <a:rPr lang="en-US" dirty="0" smtClean="0"/>
              <a:t>15 minutes</a:t>
            </a:r>
          </a:p>
          <a:p>
            <a:pPr>
              <a:buNone/>
            </a:pPr>
            <a:r>
              <a:rPr lang="en-US" dirty="0" smtClean="0"/>
              <a:t>  </a:t>
            </a:r>
          </a:p>
          <a:p>
            <a:pPr>
              <a:buNone/>
            </a:pPr>
            <a:r>
              <a:rPr lang="en-US" dirty="0" smtClean="0"/>
              <a:t>o </a:t>
            </a:r>
            <a:r>
              <a:rPr lang="en-US" b="1" u="sng" dirty="0" smtClean="0"/>
              <a:t>Power-aware Routing and </a:t>
            </a:r>
            <a:r>
              <a:rPr lang="en-US" b="1" u="sng" dirty="0" smtClean="0"/>
              <a:t>Traffic </a:t>
            </a:r>
            <a:r>
              <a:rPr lang="en-US" b="1" u="sng" dirty="0" smtClean="0"/>
              <a:t>Engineering: Requirements, Approaches, and Issues </a:t>
            </a:r>
          </a:p>
          <a:p>
            <a:pPr>
              <a:buNone/>
            </a:pPr>
            <a:r>
              <a:rPr lang="en-US" dirty="0" smtClean="0"/>
              <a:t>  http://tools.ietf.org/html/draft-zhang-greennet</a:t>
            </a:r>
          </a:p>
          <a:p>
            <a:pPr>
              <a:buNone/>
            </a:pPr>
            <a:r>
              <a:rPr lang="en-US" dirty="0" smtClean="0"/>
              <a:t>  Beichuan Zhang                                  </a:t>
            </a:r>
            <a:r>
              <a:rPr lang="en-US" dirty="0" smtClean="0"/>
              <a:t>    </a:t>
            </a:r>
            <a:r>
              <a:rPr lang="en-US" dirty="0" smtClean="0"/>
              <a:t>15 minutes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IPR Disclosure</a:t>
            </a:r>
            <a:endParaRPr lang="en-US" dirty="0"/>
          </a:p>
        </p:txBody>
      </p:sp>
      <p:sp>
        <p:nvSpPr>
          <p:cNvPr id="3" name="Content Placeholder 2"/>
          <p:cNvSpPr>
            <a:spLocks noGrp="1"/>
          </p:cNvSpPr>
          <p:nvPr>
            <p:ph idx="1"/>
          </p:nvPr>
        </p:nvSpPr>
        <p:spPr/>
        <p:txBody>
          <a:bodyPr>
            <a:normAutofit lnSpcReduction="10000"/>
          </a:bodyPr>
          <a:lstStyle/>
          <a:p>
            <a:r>
              <a:rPr lang="en-US" dirty="0" smtClean="0"/>
              <a:t>Review the rules about disclosing intellectual property as expressed in RFC 3979 and at </a:t>
            </a:r>
            <a:r>
              <a:rPr lang="en-US" dirty="0" smtClean="0">
                <a:hlinkClick r:id="rId2"/>
              </a:rPr>
              <a:t>http://trac.tools.ietf.org/group/iesg/trac/wiki/IntellectualProperty</a:t>
            </a:r>
            <a:r>
              <a:rPr lang="en-US" dirty="0" smtClean="0"/>
              <a:t>.</a:t>
            </a:r>
          </a:p>
          <a:p>
            <a:r>
              <a:rPr lang="en-US" dirty="0" err="1" smtClean="0"/>
              <a:t>rtgwg</a:t>
            </a:r>
            <a:r>
              <a:rPr lang="en-US" dirty="0" smtClean="0"/>
              <a:t> Process</a:t>
            </a:r>
          </a:p>
          <a:p>
            <a:pPr lvl="1"/>
            <a:r>
              <a:rPr lang="en-US" dirty="0" smtClean="0"/>
              <a:t>poll authors on their compliance with IETF IPR rules prior to moving a document to the next step in the WG process, e.g., before an individual draft becomes a WG document or a WG document goes to last call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Status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RFC 6571: LFA </a:t>
            </a:r>
            <a:r>
              <a:rPr lang="en-US" dirty="0" smtClean="0"/>
              <a:t>Applicability in SP </a:t>
            </a:r>
            <a:r>
              <a:rPr lang="en-US" dirty="0" smtClean="0"/>
              <a:t>Networks</a:t>
            </a:r>
          </a:p>
          <a:p>
            <a:pPr lvl="1"/>
            <a:r>
              <a:rPr lang="en-US" dirty="0" smtClean="0"/>
              <a:t>Status: Informational</a:t>
            </a:r>
            <a:endParaRPr lang="en-US" dirty="0" smtClean="0"/>
          </a:p>
          <a:p>
            <a:endParaRPr lang="en-US" dirty="0" smtClean="0"/>
          </a:p>
          <a:p>
            <a:r>
              <a:rPr lang="en-US" dirty="0" smtClean="0"/>
              <a:t>Drafts that passed WGLC</a:t>
            </a:r>
          </a:p>
          <a:p>
            <a:pPr lvl="1"/>
            <a:r>
              <a:rPr lang="en-US" dirty="0" smtClean="0"/>
              <a:t>IP Fast Reroute Using Not-via Addresses</a:t>
            </a:r>
          </a:p>
          <a:p>
            <a:pPr lvl="2"/>
            <a:r>
              <a:rPr lang="en-US" dirty="0" smtClean="0">
                <a:hlinkClick r:id="rId2"/>
              </a:rPr>
              <a:t>draft-</a:t>
            </a:r>
            <a:r>
              <a:rPr lang="en-US" dirty="0" err="1" smtClean="0">
                <a:hlinkClick r:id="rId2"/>
              </a:rPr>
              <a:t>ietf</a:t>
            </a:r>
            <a:r>
              <a:rPr lang="en-US" dirty="0" smtClean="0">
                <a:hlinkClick r:id="rId2"/>
              </a:rPr>
              <a:t>-</a:t>
            </a:r>
            <a:r>
              <a:rPr lang="en-US" dirty="0" err="1" smtClean="0">
                <a:hlinkClick r:id="rId2"/>
              </a:rPr>
              <a:t>rtgwg</a:t>
            </a:r>
            <a:r>
              <a:rPr lang="en-US" dirty="0" smtClean="0">
                <a:hlinkClick r:id="rId2"/>
              </a:rPr>
              <a:t>-</a:t>
            </a:r>
            <a:r>
              <a:rPr lang="en-US" dirty="0" err="1" smtClean="0">
                <a:hlinkClick r:id="rId2"/>
              </a:rPr>
              <a:t>ipfrr</a:t>
            </a:r>
            <a:r>
              <a:rPr lang="en-US" dirty="0" smtClean="0">
                <a:hlinkClick r:id="rId2"/>
              </a:rPr>
              <a:t>-</a:t>
            </a:r>
            <a:r>
              <a:rPr lang="en-US" dirty="0" err="1" smtClean="0">
                <a:hlinkClick r:id="rId2"/>
              </a:rPr>
              <a:t>notvia</a:t>
            </a:r>
            <a:r>
              <a:rPr lang="en-US" dirty="0" smtClean="0">
                <a:hlinkClick r:id="rId2"/>
              </a:rPr>
              <a:t>-addresses</a:t>
            </a:r>
            <a:endParaRPr lang="en-US" dirty="0" smtClean="0"/>
          </a:p>
          <a:p>
            <a:pPr lvl="1"/>
            <a:r>
              <a:rPr lang="en-US" dirty="0" smtClean="0"/>
              <a:t>Loop-free convergence using </a:t>
            </a:r>
            <a:r>
              <a:rPr lang="en-US" dirty="0" err="1" smtClean="0"/>
              <a:t>oFIB</a:t>
            </a:r>
            <a:endParaRPr lang="en-US" dirty="0" smtClean="0"/>
          </a:p>
          <a:p>
            <a:pPr lvl="2"/>
            <a:r>
              <a:rPr lang="en-US" dirty="0" smtClean="0">
                <a:hlinkClick r:id="rId3" action="ppaction://hlinkfile"/>
              </a:rPr>
              <a:t>draft-</a:t>
            </a:r>
            <a:r>
              <a:rPr lang="en-US" dirty="0" err="1" smtClean="0">
                <a:hlinkClick r:id="rId3" action="ppaction://hlinkfile"/>
              </a:rPr>
              <a:t>ietf</a:t>
            </a:r>
            <a:r>
              <a:rPr lang="en-US" dirty="0" smtClean="0">
                <a:hlinkClick r:id="rId3" action="ppaction://hlinkfile"/>
              </a:rPr>
              <a:t>-</a:t>
            </a:r>
            <a:r>
              <a:rPr lang="en-US" dirty="0" err="1" smtClean="0">
                <a:hlinkClick r:id="rId3" action="ppaction://hlinkfile"/>
              </a:rPr>
              <a:t>rtgwg</a:t>
            </a:r>
            <a:r>
              <a:rPr lang="en-US" dirty="0" smtClean="0">
                <a:hlinkClick r:id="rId3" action="ppaction://hlinkfile"/>
              </a:rPr>
              <a:t>-ordered-fib</a:t>
            </a:r>
            <a:endParaRPr lang="en-US" dirty="0" smtClean="0"/>
          </a:p>
          <a:p>
            <a:pPr marL="457200" lvl="1" indent="6350">
              <a:buNone/>
            </a:pPr>
            <a:endParaRPr lang="en-US" dirty="0" smtClean="0"/>
          </a:p>
          <a:p>
            <a:pPr marL="457200" lvl="1" indent="6350">
              <a:buNone/>
            </a:pPr>
            <a:r>
              <a:rPr lang="en-US" dirty="0" smtClean="0"/>
              <a:t>Will submit to the IESG for publication as soon as possible.</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Status (2)</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 WG Drafts</a:t>
            </a:r>
          </a:p>
          <a:p>
            <a:pPr lvl="1"/>
            <a:r>
              <a:rPr lang="en-US" dirty="0" smtClean="0"/>
              <a:t>Remote LFA FRR</a:t>
            </a:r>
          </a:p>
          <a:p>
            <a:pPr lvl="2"/>
            <a:r>
              <a:rPr lang="en-US" dirty="0" smtClean="0">
                <a:hlinkClick r:id="rId2"/>
              </a:rPr>
              <a:t>draft-</a:t>
            </a:r>
            <a:r>
              <a:rPr lang="en-US" dirty="0" err="1" smtClean="0">
                <a:hlinkClick r:id="rId2"/>
              </a:rPr>
              <a:t>ietf</a:t>
            </a:r>
            <a:r>
              <a:rPr lang="en-US" dirty="0" smtClean="0">
                <a:hlinkClick r:id="rId2"/>
              </a:rPr>
              <a:t>-</a:t>
            </a:r>
            <a:r>
              <a:rPr lang="en-US" dirty="0" err="1" smtClean="0">
                <a:hlinkClick r:id="rId2"/>
              </a:rPr>
              <a:t>rtgwg</a:t>
            </a:r>
            <a:r>
              <a:rPr lang="en-US" dirty="0" smtClean="0">
                <a:hlinkClick r:id="rId2"/>
              </a:rPr>
              <a:t>-remote-</a:t>
            </a:r>
            <a:r>
              <a:rPr lang="en-US" dirty="0" err="1" smtClean="0">
                <a:hlinkClick r:id="rId2"/>
              </a:rPr>
              <a:t>lfa</a:t>
            </a:r>
            <a:endParaRPr lang="en-US" dirty="0" smtClean="0"/>
          </a:p>
          <a:p>
            <a:pPr lvl="1"/>
            <a:r>
              <a:rPr lang="en-US" dirty="0" smtClean="0"/>
              <a:t>Multicast  only Fast Re-Route *</a:t>
            </a:r>
          </a:p>
          <a:p>
            <a:pPr lvl="2"/>
            <a:r>
              <a:rPr lang="en-US" dirty="0" smtClean="0">
                <a:hlinkClick r:id="rId3"/>
              </a:rPr>
              <a:t>draft-</a:t>
            </a:r>
            <a:r>
              <a:rPr lang="en-US" dirty="0" err="1" smtClean="0">
                <a:hlinkClick r:id="rId3"/>
              </a:rPr>
              <a:t>karan</a:t>
            </a:r>
            <a:r>
              <a:rPr lang="en-US" dirty="0" smtClean="0">
                <a:hlinkClick r:id="rId3"/>
              </a:rPr>
              <a:t>-</a:t>
            </a:r>
            <a:r>
              <a:rPr lang="en-US" dirty="0" err="1" smtClean="0">
                <a:hlinkClick r:id="rId3"/>
              </a:rPr>
              <a:t>mofrr</a:t>
            </a:r>
            <a:endParaRPr lang="en-US" dirty="0" smtClean="0"/>
          </a:p>
          <a:p>
            <a:pPr lvl="1"/>
            <a:r>
              <a:rPr lang="en-US" dirty="0" smtClean="0"/>
              <a:t>Composite Link Framework in Multi Protocol Label Switching (MPLS</a:t>
            </a:r>
            <a:r>
              <a:rPr lang="en-US" dirty="0" smtClean="0"/>
              <a:t>) *</a:t>
            </a:r>
            <a:endParaRPr lang="en-US" dirty="0" smtClean="0"/>
          </a:p>
          <a:p>
            <a:pPr lvl="2"/>
            <a:r>
              <a:rPr lang="en-US" dirty="0" smtClean="0">
                <a:hlinkClick r:id="rId4"/>
              </a:rPr>
              <a:t>draft-so-</a:t>
            </a:r>
            <a:r>
              <a:rPr lang="en-US" dirty="0" err="1" smtClean="0">
                <a:hlinkClick r:id="rId4"/>
              </a:rPr>
              <a:t>yong</a:t>
            </a:r>
            <a:r>
              <a:rPr lang="en-US" dirty="0" smtClean="0">
                <a:hlinkClick r:id="rId4"/>
              </a:rPr>
              <a:t>-</a:t>
            </a:r>
            <a:r>
              <a:rPr lang="en-US" dirty="0" err="1" smtClean="0">
                <a:hlinkClick r:id="rId4"/>
              </a:rPr>
              <a:t>rtgwg</a:t>
            </a:r>
            <a:r>
              <a:rPr lang="en-US" dirty="0" smtClean="0">
                <a:hlinkClick r:id="rId4"/>
              </a:rPr>
              <a:t>-</a:t>
            </a:r>
            <a:r>
              <a:rPr lang="en-US" dirty="0" err="1" smtClean="0">
                <a:hlinkClick r:id="rId4"/>
              </a:rPr>
              <a:t>cl</a:t>
            </a:r>
            <a:r>
              <a:rPr lang="en-US" dirty="0" smtClean="0">
                <a:hlinkClick r:id="rId4"/>
              </a:rPr>
              <a:t>-framework</a:t>
            </a:r>
            <a:endParaRPr lang="en-US" dirty="0" smtClean="0"/>
          </a:p>
          <a:p>
            <a:pPr lvl="1"/>
            <a:r>
              <a:rPr lang="en-US" dirty="0" smtClean="0"/>
              <a:t>Composite Link Use Cases and Design </a:t>
            </a:r>
            <a:r>
              <a:rPr lang="en-US" dirty="0" smtClean="0"/>
              <a:t>Considerations *</a:t>
            </a:r>
            <a:endParaRPr lang="en-US" dirty="0" smtClean="0"/>
          </a:p>
          <a:p>
            <a:pPr lvl="2"/>
            <a:r>
              <a:rPr lang="en-US" dirty="0" smtClean="0">
                <a:hlinkClick r:id="rId5"/>
              </a:rPr>
              <a:t>draft-</a:t>
            </a:r>
            <a:r>
              <a:rPr lang="en-US" dirty="0" err="1" smtClean="0">
                <a:hlinkClick r:id="rId5"/>
              </a:rPr>
              <a:t>symmvo</a:t>
            </a:r>
            <a:r>
              <a:rPr lang="en-US" dirty="0" smtClean="0">
                <a:hlinkClick r:id="rId5"/>
              </a:rPr>
              <a:t>-</a:t>
            </a:r>
            <a:r>
              <a:rPr lang="en-US" dirty="0" err="1" smtClean="0">
                <a:hlinkClick r:id="rId5"/>
              </a:rPr>
              <a:t>rtgwg</a:t>
            </a:r>
            <a:r>
              <a:rPr lang="en-US" dirty="0" smtClean="0">
                <a:hlinkClick r:id="rId5"/>
              </a:rPr>
              <a:t>-</a:t>
            </a:r>
            <a:r>
              <a:rPr lang="en-US" dirty="0" err="1" smtClean="0">
                <a:hlinkClick r:id="rId5"/>
              </a:rPr>
              <a:t>cl</a:t>
            </a:r>
            <a:r>
              <a:rPr lang="en-US" dirty="0" smtClean="0">
                <a:hlinkClick r:id="rId5"/>
              </a:rPr>
              <a:t>-use-cases</a:t>
            </a:r>
            <a:endParaRPr lang="en-US" dirty="0" smtClean="0"/>
          </a:p>
          <a:p>
            <a:pPr lvl="1">
              <a:buNone/>
            </a:pPr>
            <a:endParaRPr lang="en-US" dirty="0" smtClean="0"/>
          </a:p>
          <a:p>
            <a:pPr lvl="1">
              <a:buNone/>
            </a:pPr>
            <a:r>
              <a:rPr lang="en-US" dirty="0" smtClean="0"/>
              <a:t>* Need to be published as draft-</a:t>
            </a:r>
            <a:r>
              <a:rPr lang="en-US" dirty="0" err="1" smtClean="0"/>
              <a:t>ietf</a:t>
            </a:r>
            <a:r>
              <a:rPr lang="en-US" dirty="0" smtClean="0"/>
              <a:t>-</a:t>
            </a:r>
            <a:r>
              <a:rPr lang="en-US" dirty="0" err="1" smtClean="0"/>
              <a:t>rtgwg</a:t>
            </a:r>
            <a:r>
              <a:rPr lang="en-US"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lvl="0"/>
            <a:r>
              <a:rPr lang="en-US" dirty="0" smtClean="0">
                <a:ea typeface="Times New Roman" pitchFamily="18" charset="0"/>
                <a:cs typeface="Arial" pitchFamily="34" charset="0"/>
              </a:rPr>
              <a:t>IETF </a:t>
            </a:r>
            <a:r>
              <a:rPr lang="en-US" dirty="0" smtClean="0">
                <a:ea typeface="Times New Roman" pitchFamily="18" charset="0"/>
                <a:cs typeface="Arial" pitchFamily="34" charset="0"/>
              </a:rPr>
              <a:t>84 </a:t>
            </a:r>
            <a:r>
              <a:rPr lang="en-US" dirty="0" smtClean="0">
                <a:ea typeface="Times New Roman" pitchFamily="18" charset="0"/>
                <a:cs typeface="Arial" pitchFamily="34" charset="0"/>
              </a:rPr>
              <a:t>Routing Area WG </a:t>
            </a:r>
            <a:r>
              <a:rPr lang="en-US" dirty="0" smtClean="0">
                <a:ea typeface="Times New Roman" pitchFamily="18" charset="0"/>
                <a:cs typeface="Arial" pitchFamily="34" charset="0"/>
              </a:rPr>
              <a:t>Agenda</a:t>
            </a:r>
            <a:endParaRPr lang="en-US" dirty="0"/>
          </a:p>
        </p:txBody>
      </p:sp>
      <p:sp>
        <p:nvSpPr>
          <p:cNvPr id="6" name="Content Placeholder 5"/>
          <p:cNvSpPr>
            <a:spLocks noGrp="1"/>
          </p:cNvSpPr>
          <p:nvPr>
            <p:ph idx="1"/>
          </p:nvPr>
        </p:nvSpPr>
        <p:spPr>
          <a:xfrm>
            <a:off x="457200" y="1600200"/>
            <a:ext cx="8229600" cy="4876800"/>
          </a:xfrm>
        </p:spPr>
        <p:txBody>
          <a:bodyPr>
            <a:normAutofit fontScale="47500" lnSpcReduction="20000"/>
          </a:bodyPr>
          <a:lstStyle/>
          <a:p>
            <a:pPr>
              <a:buNone/>
            </a:pPr>
            <a:r>
              <a:rPr lang="en-US" dirty="0" smtClean="0"/>
              <a:t>o</a:t>
            </a:r>
            <a:r>
              <a:rPr lang="en-US" b="1" u="sng" dirty="0" smtClean="0"/>
              <a:t> </a:t>
            </a:r>
            <a:r>
              <a:rPr lang="en-US" b="1" u="sng" dirty="0" err="1" smtClean="0"/>
              <a:t>Administrivia</a:t>
            </a:r>
            <a:endParaRPr lang="en-US" b="1" u="sng" dirty="0" smtClean="0"/>
          </a:p>
          <a:p>
            <a:pPr>
              <a:buNone/>
            </a:pPr>
            <a:r>
              <a:rPr lang="en-US" dirty="0" smtClean="0"/>
              <a:t>  Chairs                                            </a:t>
            </a:r>
            <a:r>
              <a:rPr lang="en-US" dirty="0" smtClean="0"/>
              <a:t>           </a:t>
            </a:r>
            <a:r>
              <a:rPr lang="en-US" dirty="0" smtClean="0"/>
              <a:t>10 minutes</a:t>
            </a:r>
          </a:p>
          <a:p>
            <a:pPr>
              <a:buNone/>
            </a:pPr>
            <a:r>
              <a:rPr lang="en-US" dirty="0" smtClean="0"/>
              <a:t>  </a:t>
            </a:r>
            <a:endParaRPr lang="en-US" dirty="0" smtClean="0"/>
          </a:p>
          <a:p>
            <a:pPr>
              <a:buNone/>
            </a:pPr>
            <a:r>
              <a:rPr lang="en-US" dirty="0" smtClean="0"/>
              <a:t>o </a:t>
            </a:r>
            <a:r>
              <a:rPr lang="en-US" b="1" u="sng" dirty="0" smtClean="0"/>
              <a:t>Maximally Redundant Trees Update</a:t>
            </a:r>
          </a:p>
          <a:p>
            <a:pPr>
              <a:buNone/>
            </a:pPr>
            <a:r>
              <a:rPr lang="en-US" dirty="0" smtClean="0"/>
              <a:t>  http://tools.ietf.org/html/draft-ietf-rtgwg-mrt-frr-architecture</a:t>
            </a:r>
          </a:p>
          <a:p>
            <a:pPr>
              <a:buNone/>
            </a:pPr>
            <a:r>
              <a:rPr lang="en-US" dirty="0" smtClean="0"/>
              <a:t>  http://tools.ietf.org/html/draft-atlas-rtgwg-mrt-mc-arch</a:t>
            </a:r>
          </a:p>
          <a:p>
            <a:pPr>
              <a:buNone/>
            </a:pPr>
            <a:r>
              <a:rPr lang="en-US" dirty="0" smtClean="0"/>
              <a:t>  http://tools.ietf.org/html/draft-enyedi-rtgwg-mrt-frr-algorithm</a:t>
            </a:r>
          </a:p>
          <a:p>
            <a:pPr>
              <a:buNone/>
            </a:pPr>
            <a:r>
              <a:rPr lang="en-US" dirty="0" smtClean="0"/>
              <a:t>  Alia Atlas               </a:t>
            </a:r>
            <a:r>
              <a:rPr lang="en-US" dirty="0" smtClean="0"/>
              <a:t>                                  </a:t>
            </a:r>
            <a:r>
              <a:rPr lang="en-US" dirty="0" smtClean="0"/>
              <a:t>10 minutes</a:t>
            </a:r>
          </a:p>
          <a:p>
            <a:pPr>
              <a:buNone/>
            </a:pPr>
            <a:endParaRPr lang="en-US" dirty="0" smtClean="0"/>
          </a:p>
          <a:p>
            <a:pPr>
              <a:buNone/>
            </a:pPr>
            <a:r>
              <a:rPr lang="en-US" dirty="0" smtClean="0"/>
              <a:t>o </a:t>
            </a:r>
            <a:r>
              <a:rPr lang="en-US" b="1" u="sng" dirty="0" smtClean="0"/>
              <a:t>Composite Link Framework and Use Cases</a:t>
            </a:r>
          </a:p>
          <a:p>
            <a:pPr>
              <a:buNone/>
            </a:pPr>
            <a:r>
              <a:rPr lang="en-US" dirty="0" smtClean="0"/>
              <a:t>  http://tools.ietf.org/html/draft-so-yong-rtgwg-cl-framework</a:t>
            </a:r>
          </a:p>
          <a:p>
            <a:pPr>
              <a:buNone/>
            </a:pPr>
            <a:r>
              <a:rPr lang="en-US" dirty="0" smtClean="0"/>
              <a:t>  http://tools.ietf.org/html/draft-symmvo-rtgwg-cl-use-cases</a:t>
            </a:r>
          </a:p>
          <a:p>
            <a:pPr>
              <a:buNone/>
            </a:pPr>
            <a:r>
              <a:rPr lang="en-US" dirty="0" smtClean="0"/>
              <a:t>  Ning So            </a:t>
            </a:r>
            <a:r>
              <a:rPr lang="en-US" dirty="0" smtClean="0"/>
              <a:t>                                        </a:t>
            </a:r>
            <a:r>
              <a:rPr lang="en-US" dirty="0" smtClean="0"/>
              <a:t>15 minutes   </a:t>
            </a:r>
          </a:p>
          <a:p>
            <a:pPr>
              <a:buNone/>
            </a:pPr>
            <a:r>
              <a:rPr lang="en-US" dirty="0" smtClean="0"/>
              <a:t>  </a:t>
            </a:r>
          </a:p>
          <a:p>
            <a:pPr>
              <a:buNone/>
            </a:pPr>
            <a:r>
              <a:rPr lang="en-US" dirty="0" smtClean="0"/>
              <a:t>o </a:t>
            </a:r>
            <a:r>
              <a:rPr lang="en-US" b="1" u="sng" dirty="0" smtClean="0"/>
              <a:t>Framework and Requirements for Energy Aware Control Planes</a:t>
            </a:r>
          </a:p>
          <a:p>
            <a:pPr>
              <a:buNone/>
            </a:pPr>
            <a:r>
              <a:rPr lang="en-US" dirty="0" smtClean="0"/>
              <a:t>  http://tools.ietf.org/html/draft-retana-rtgwg-eacp</a:t>
            </a:r>
          </a:p>
          <a:p>
            <a:pPr>
              <a:buNone/>
            </a:pPr>
            <a:r>
              <a:rPr lang="en-US" dirty="0" smtClean="0"/>
              <a:t>  </a:t>
            </a:r>
            <a:r>
              <a:rPr lang="en-US" dirty="0" smtClean="0"/>
              <a:t>Russ White                                              </a:t>
            </a:r>
            <a:r>
              <a:rPr lang="en-US" dirty="0" smtClean="0"/>
              <a:t>15 minutes</a:t>
            </a:r>
          </a:p>
          <a:p>
            <a:pPr>
              <a:buNone/>
            </a:pPr>
            <a:r>
              <a:rPr lang="en-US" dirty="0" smtClean="0"/>
              <a:t>  </a:t>
            </a:r>
          </a:p>
          <a:p>
            <a:pPr>
              <a:buNone/>
            </a:pPr>
            <a:r>
              <a:rPr lang="en-US" dirty="0" smtClean="0"/>
              <a:t>o </a:t>
            </a:r>
            <a:r>
              <a:rPr lang="en-US" b="1" u="sng" dirty="0" smtClean="0"/>
              <a:t>Power-aware Routing and </a:t>
            </a:r>
            <a:r>
              <a:rPr lang="en-US" b="1" u="sng" dirty="0" smtClean="0"/>
              <a:t>Traffic </a:t>
            </a:r>
            <a:r>
              <a:rPr lang="en-US" b="1" u="sng" dirty="0" smtClean="0"/>
              <a:t>Engineering: Requirements, Approaches, and Issues </a:t>
            </a:r>
          </a:p>
          <a:p>
            <a:pPr>
              <a:buNone/>
            </a:pPr>
            <a:r>
              <a:rPr lang="en-US" dirty="0" smtClean="0"/>
              <a:t>  http://tools.ietf.org/html/draft-zhang-greennet</a:t>
            </a:r>
          </a:p>
          <a:p>
            <a:pPr>
              <a:buNone/>
            </a:pPr>
            <a:r>
              <a:rPr lang="en-US" dirty="0" smtClean="0"/>
              <a:t>  Beichuan Zhang                                  </a:t>
            </a:r>
            <a:r>
              <a:rPr lang="en-US" dirty="0" smtClean="0"/>
              <a:t>    </a:t>
            </a:r>
            <a:r>
              <a:rPr lang="en-US" dirty="0" smtClean="0"/>
              <a:t>15 minutes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6713</TotalTime>
  <Words>596</Words>
  <Application>Microsoft Office PowerPoint</Application>
  <PresentationFormat>On-screen Show (4:3)</PresentationFormat>
  <Paragraphs>101</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Routing Area WG (rtgwg)</vt:lpstr>
      <vt:lpstr>Note Well</vt:lpstr>
      <vt:lpstr>Administrivia</vt:lpstr>
      <vt:lpstr>IETF 84 Routing Area WG Agenda</vt:lpstr>
      <vt:lpstr>IPR Disclosure</vt:lpstr>
      <vt:lpstr>Document Status</vt:lpstr>
      <vt:lpstr>Document Status (2)</vt:lpstr>
      <vt:lpstr>IETF 84 Routing Area WG Agenda</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Routing Area WG (rtgwg)</dc:title>
  <dc:creator>Alvaro Retana</dc:creator>
  <cp:lastModifiedBy>Alvaro Retana</cp:lastModifiedBy>
  <cp:revision>175</cp:revision>
  <dcterms:created xsi:type="dcterms:W3CDTF">2011-11-15T10:51:14Z</dcterms:created>
  <dcterms:modified xsi:type="dcterms:W3CDTF">2012-07-30T16:38:50Z</dcterms:modified>
</cp:coreProperties>
</file>