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18" r:id="rId3"/>
    <p:sldId id="319" r:id="rId4"/>
    <p:sldId id="322" r:id="rId5"/>
    <p:sldId id="321" r:id="rId6"/>
    <p:sldId id="32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236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katlas\Local%20Settings\Temporary%20Internet%20Files\Content.Outlook\E9ETMNZ1\ietf-results2%20(3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katlas\Local%20Settings\Temporary%20Internet%20Files\Content.Outlook\E9ETMNZ1\ietf-results2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v>Avg. alternate path length</c:v>
          </c:tx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80.4%</a:t>
                    </a:r>
                  </a:p>
                  <a:p>
                    <a:r>
                      <a:rPr lang="en-US"/>
                      <a:t>coverage</a:t>
                    </a:r>
                  </a:p>
                </c:rich>
              </c:tx>
              <c:showVal val="1"/>
            </c:dLbl>
            <c:delete val="1"/>
          </c:dLbls>
          <c:cat>
            <c:strRef>
              <c:f>'3rings(ECMP&gt;np LFA&gt;MRT)'!$B$26:$B$31</c:f>
              <c:strCache>
                <c:ptCount val="6"/>
                <c:pt idx="0">
                  <c:v>MRT lowpoint</c:v>
                </c:pt>
                <c:pt idx="1">
                  <c:v>MRT bitmap spf</c:v>
                </c:pt>
                <c:pt idx="2">
                  <c:v>MRT stack  spf</c:v>
                </c:pt>
                <c:pt idx="3">
                  <c:v>Optimum alternate</c:v>
                </c:pt>
                <c:pt idx="4">
                  <c:v>Not-via to nnh</c:v>
                </c:pt>
                <c:pt idx="5">
                  <c:v>Remote LFA</c:v>
                </c:pt>
              </c:strCache>
            </c:strRef>
          </c:cat>
          <c:val>
            <c:numRef>
              <c:f>'3rings(ECMP&gt;np LFA&gt;MRT)'!$A$26:$A$31</c:f>
              <c:numCache>
                <c:formatCode>General</c:formatCode>
                <c:ptCount val="6"/>
                <c:pt idx="0">
                  <c:v>7.909091000000001</c:v>
                </c:pt>
                <c:pt idx="1">
                  <c:v>7.909091000000001</c:v>
                </c:pt>
                <c:pt idx="2">
                  <c:v>7.909091000000001</c:v>
                </c:pt>
                <c:pt idx="3">
                  <c:v>7.090908999999999</c:v>
                </c:pt>
                <c:pt idx="4">
                  <c:v>8.257575000000001</c:v>
                </c:pt>
                <c:pt idx="5">
                  <c:v>7.1621619999999995</c:v>
                </c:pt>
              </c:numCache>
            </c:numRef>
          </c:val>
        </c:ser>
        <c:axId val="63139200"/>
        <c:axId val="63288448"/>
      </c:barChart>
      <c:catAx>
        <c:axId val="63139200"/>
        <c:scaling>
          <c:orientation val="minMax"/>
        </c:scaling>
        <c:axPos val="b"/>
        <c:tickLblPos val="nextTo"/>
        <c:crossAx val="63288448"/>
        <c:crosses val="autoZero"/>
        <c:auto val="1"/>
        <c:lblAlgn val="ctr"/>
        <c:lblOffset val="100"/>
      </c:catAx>
      <c:valAx>
        <c:axId val="63288448"/>
        <c:scaling>
          <c:orientation val="minMax"/>
        </c:scaling>
        <c:axPos val="l"/>
        <c:majorGridlines/>
        <c:numFmt formatCode="General" sourceLinked="1"/>
        <c:tickLblPos val="nextTo"/>
        <c:crossAx val="63139200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Minimum GADAG root, </a:t>
            </a:r>
          </a:p>
          <a:p>
            <a:pPr>
              <a:defRPr/>
            </a:pPr>
            <a:r>
              <a:rPr lang="en-US"/>
              <a:t>Avg. alternate path length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Avg. alternate path length</c:v>
          </c:tx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93.75%</a:t>
                    </a:r>
                  </a:p>
                  <a:p>
                    <a:r>
                      <a:rPr lang="en-US"/>
                      <a:t>coverage</a:t>
                    </a:r>
                  </a:p>
                </c:rich>
              </c:tx>
              <c:showVal val="1"/>
            </c:dLbl>
            <c:delete val="1"/>
          </c:dLbls>
          <c:cat>
            <c:strRef>
              <c:f>'ietf-ex(ECMP&gt;np LFA&gt;MRT)'!$B$20:$B$25</c:f>
              <c:strCache>
                <c:ptCount val="6"/>
                <c:pt idx="0">
                  <c:v>MRT lowpoint</c:v>
                </c:pt>
                <c:pt idx="1">
                  <c:v>MRT bitmap spf</c:v>
                </c:pt>
                <c:pt idx="2">
                  <c:v>MRT stack  spf</c:v>
                </c:pt>
                <c:pt idx="3">
                  <c:v>Optimum alternate</c:v>
                </c:pt>
                <c:pt idx="4">
                  <c:v>Not-via to nnh</c:v>
                </c:pt>
                <c:pt idx="5">
                  <c:v>Remote LFA</c:v>
                </c:pt>
              </c:strCache>
            </c:strRef>
          </c:cat>
          <c:val>
            <c:numRef>
              <c:f>'ietf-ex(ECMP&gt;np LFA&gt;MRT)'!$A$20:$A$25</c:f>
              <c:numCache>
                <c:formatCode>General</c:formatCode>
                <c:ptCount val="6"/>
                <c:pt idx="0">
                  <c:v>235.26318399999994</c:v>
                </c:pt>
                <c:pt idx="1">
                  <c:v>233.684235</c:v>
                </c:pt>
                <c:pt idx="2">
                  <c:v>235.26138</c:v>
                </c:pt>
                <c:pt idx="3">
                  <c:v>200.00003100000001</c:v>
                </c:pt>
                <c:pt idx="4">
                  <c:v>274.31582600000002</c:v>
                </c:pt>
                <c:pt idx="5">
                  <c:v>245.33332800000005</c:v>
                </c:pt>
              </c:numCache>
            </c:numRef>
          </c:val>
        </c:ser>
        <c:axId val="63305216"/>
        <c:axId val="63306752"/>
      </c:barChart>
      <c:catAx>
        <c:axId val="63305216"/>
        <c:scaling>
          <c:orientation val="minMax"/>
        </c:scaling>
        <c:axPos val="b"/>
        <c:numFmt formatCode="General" sourceLinked="1"/>
        <c:tickLblPos val="nextTo"/>
        <c:crossAx val="63306752"/>
        <c:crosses val="autoZero"/>
        <c:auto val="1"/>
        <c:lblAlgn val="ctr"/>
        <c:lblOffset val="100"/>
      </c:catAx>
      <c:valAx>
        <c:axId val="63306752"/>
        <c:scaling>
          <c:orientation val="minMax"/>
        </c:scaling>
        <c:axPos val="l"/>
        <c:majorGridlines/>
        <c:numFmt formatCode="General" sourceLinked="1"/>
        <c:tickLblPos val="nextTo"/>
        <c:crossAx val="63305216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A4957-715B-4861-9BB8-D2898D65F61F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6D77A-9FDB-471C-9DDC-8B06432A8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3B87-26B2-4EF8-8785-D1C8CFAA9F81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9F43-D534-4445-96B8-C9CCCF10F1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19F43-D534-4445-96B8-C9CCCF10F1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43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563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46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9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9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58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231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24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887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171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5335D-D980-0541-BFD1-80F7A712CB08}" type="datetimeFigureOut">
              <a:rPr/>
              <a:pPr/>
              <a:t>21/07/2011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79CF-CBE6-7A4F-956B-39E8722CA37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07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307874" y="6597352"/>
            <a:ext cx="26250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7F7F7F"/>
                </a:solidFill>
              </a:rPr>
              <a:t>draft-ietf-rtgwg-mrt-frr-architecture-01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23528" y="6597352"/>
            <a:ext cx="2007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F7F7F"/>
                </a:solidFill>
              </a:rPr>
              <a:t>IETF</a:t>
            </a:r>
            <a:r>
              <a:rPr lang="en-US" sz="1200" baseline="0" dirty="0">
                <a:solidFill>
                  <a:srgbClr val="7F7F7F"/>
                </a:solidFill>
              </a:rPr>
              <a:t> </a:t>
            </a:r>
            <a:r>
              <a:rPr lang="en-US" sz="1200" dirty="0" smtClean="0">
                <a:solidFill>
                  <a:srgbClr val="7F7F7F"/>
                </a:solidFill>
              </a:rPr>
              <a:t>84</a:t>
            </a:r>
            <a:r>
              <a:rPr lang="en-US" sz="1200" baseline="0" dirty="0" smtClean="0">
                <a:solidFill>
                  <a:srgbClr val="7F7F7F"/>
                </a:solidFill>
              </a:rPr>
              <a:t> </a:t>
            </a:r>
            <a:r>
              <a:rPr lang="en-US" sz="1200" dirty="0" smtClean="0">
                <a:solidFill>
                  <a:srgbClr val="7F7F7F"/>
                </a:solidFill>
              </a:rPr>
              <a:t>RTGWG: 31</a:t>
            </a:r>
            <a:r>
              <a:rPr lang="en-US" sz="1200" baseline="0" dirty="0" smtClean="0">
                <a:solidFill>
                  <a:srgbClr val="7F7F7F"/>
                </a:solidFill>
              </a:rPr>
              <a:t> July</a:t>
            </a:r>
            <a:r>
              <a:rPr lang="en-US" sz="1200" dirty="0" smtClean="0">
                <a:solidFill>
                  <a:srgbClr val="7F7F7F"/>
                </a:solidFill>
              </a:rPr>
              <a:t> 2012</a:t>
            </a:r>
            <a:endParaRPr lang="en-US" sz="1200" dirty="0">
              <a:solidFill>
                <a:srgbClr val="7F7F7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382859" y="6597352"/>
            <a:ext cx="365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0D549F8-80C5-8C40-89C4-BD2AEBABBF10}" type="slidenum">
              <a:rPr lang="en-US" sz="1200">
                <a:solidFill>
                  <a:srgbClr val="7F7F7F"/>
                </a:solidFill>
              </a:rPr>
              <a:pPr/>
              <a:t>‹#›</a:t>
            </a:fld>
            <a:endParaRPr lang="en-US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58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484785"/>
            <a:ext cx="8568952" cy="2115666"/>
          </a:xfrm>
        </p:spPr>
        <p:txBody>
          <a:bodyPr>
            <a:noAutofit/>
          </a:bodyPr>
          <a:lstStyle/>
          <a:p>
            <a:r>
              <a:rPr lang="de-DE" sz="4000" dirty="0" smtClean="0"/>
              <a:t>Maximally Redundant Trees</a:t>
            </a:r>
            <a:br>
              <a:rPr lang="de-DE" sz="4000" dirty="0" smtClean="0"/>
            </a:br>
            <a:r>
              <a:rPr lang="de-DE" sz="4000" dirty="0" smtClean="0"/>
              <a:t>for IP/LDP Unicast,</a:t>
            </a:r>
            <a:r>
              <a:rPr lang="de-DE" dirty="0"/>
              <a:t/>
            </a:r>
            <a:br>
              <a:rPr lang="de-DE" dirty="0"/>
            </a:br>
            <a:r>
              <a:rPr lang="de-DE" sz="3200" dirty="0" smtClean="0"/>
              <a:t>draft-ietf-rtgwg-mrt-frr-architecture-01</a:t>
            </a:r>
            <a:br>
              <a:rPr lang="de-DE" sz="3200" dirty="0" smtClean="0"/>
            </a:br>
            <a:r>
              <a:rPr lang="de-DE" sz="3200" dirty="0" smtClean="0"/>
              <a:t>Algorithms</a:t>
            </a:r>
            <a:br>
              <a:rPr lang="de-DE" sz="3200" dirty="0" smtClean="0"/>
            </a:br>
            <a:r>
              <a:rPr lang="de-DE" sz="3200" dirty="0" smtClean="0"/>
              <a:t>draft-enyedi-rtgwg-mrt-frr-algorithm-01</a:t>
            </a:r>
            <a:br>
              <a:rPr lang="de-DE" sz="3200" dirty="0" smtClean="0"/>
            </a:br>
            <a:r>
              <a:rPr lang="de-DE" sz="3200" dirty="0" smtClean="0"/>
              <a:t>for Multicast,</a:t>
            </a:r>
            <a:br>
              <a:rPr lang="de-DE" sz="3200" dirty="0" smtClean="0"/>
            </a:br>
            <a:r>
              <a:rPr lang="de-DE" sz="3200" dirty="0" smtClean="0"/>
              <a:t>draft-atlas-rtgwg-mrt-mc-arch-00</a:t>
            </a:r>
            <a:br>
              <a:rPr lang="de-DE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de-DE" sz="2000" u="sng" dirty="0">
                <a:solidFill>
                  <a:schemeClr val="tx1"/>
                </a:solidFill>
              </a:rPr>
              <a:t>Alia Atlas</a:t>
            </a:r>
            <a:r>
              <a:rPr lang="de-DE" sz="2000" dirty="0" smtClean="0">
                <a:solidFill>
                  <a:schemeClr val="tx1"/>
                </a:solidFill>
              </a:rPr>
              <a:t>, Gábor </a:t>
            </a:r>
            <a:r>
              <a:rPr lang="de-DE" sz="2000" dirty="0">
                <a:solidFill>
                  <a:schemeClr val="tx1"/>
                </a:solidFill>
              </a:rPr>
              <a:t>Enyedi, András </a:t>
            </a:r>
            <a:r>
              <a:rPr lang="de-DE" sz="2000" dirty="0" smtClean="0">
                <a:solidFill>
                  <a:schemeClr val="tx1"/>
                </a:solidFill>
              </a:rPr>
              <a:t>Császár, Robert Kebler,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IJsbrand Wijnands, </a:t>
            </a:r>
            <a:r>
              <a:rPr lang="de-DE" sz="2000" dirty="0" smtClean="0">
                <a:solidFill>
                  <a:schemeClr val="tx1"/>
                </a:solidFill>
              </a:rPr>
              <a:t>Maciek Konstantynowicz</a:t>
            </a:r>
            <a:endParaRPr lang="de-DE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2000" dirty="0">
                <a:solidFill>
                  <a:schemeClr val="tx1"/>
                </a:solidFill>
              </a:rPr>
              <a:t>Russ </a:t>
            </a:r>
            <a:r>
              <a:rPr lang="de-DE" sz="2000" dirty="0" smtClean="0">
                <a:solidFill>
                  <a:schemeClr val="tx1"/>
                </a:solidFill>
              </a:rPr>
              <a:t>White, Mike Shand </a:t>
            </a:r>
            <a:endParaRPr lang="de-DE" sz="2000" dirty="0"/>
          </a:p>
          <a:p>
            <a:pPr>
              <a:lnSpc>
                <a:spcPct val="80000"/>
              </a:lnSpc>
            </a:pPr>
            <a:endParaRPr lang="de-DE" sz="2000" dirty="0"/>
          </a:p>
          <a:p>
            <a:pPr>
              <a:lnSpc>
                <a:spcPct val="80000"/>
              </a:lnSpc>
            </a:pPr>
            <a:r>
              <a:rPr lang="de-DE" sz="2000" dirty="0"/>
              <a:t>IETF </a:t>
            </a:r>
            <a:r>
              <a:rPr lang="de-DE" sz="2000" dirty="0" smtClean="0"/>
              <a:t>84, Vancouver, B.C.</a:t>
            </a:r>
            <a:endParaRPr lang="de-DE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241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Status:  </a:t>
            </a:r>
            <a:br>
              <a:rPr lang="en-US" dirty="0" smtClean="0"/>
            </a:br>
            <a:r>
              <a:rPr lang="en-US" dirty="0" smtClean="0"/>
              <a:t>MRT for IP/LDP </a:t>
            </a:r>
            <a:r>
              <a:rPr lang="en-US" dirty="0" err="1" smtClean="0"/>
              <a:t>Unicast</a:t>
            </a:r>
            <a:r>
              <a:rPr lang="en-US" dirty="0" smtClean="0"/>
              <a:t> Fast-Reroute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understood and documented</a:t>
            </a:r>
          </a:p>
          <a:p>
            <a:r>
              <a:rPr lang="en-US" dirty="0" smtClean="0"/>
              <a:t>Plan for IGP Extensions:</a:t>
            </a:r>
          </a:p>
          <a:p>
            <a:pPr lvl="1"/>
            <a:r>
              <a:rPr lang="en-US" dirty="0" smtClean="0"/>
              <a:t>Use a flag to show MRT support and indicate all associated information as a template.  </a:t>
            </a:r>
            <a:r>
              <a:rPr lang="en-US" dirty="0" smtClean="0">
                <a:solidFill>
                  <a:srgbClr val="00B050"/>
                </a:solidFill>
              </a:rPr>
              <a:t>Keep it simple.</a:t>
            </a:r>
          </a:p>
          <a:p>
            <a:r>
              <a:rPr lang="en-US" dirty="0" smtClean="0"/>
              <a:t>Two forwarding options – LDP or IP-in-IP</a:t>
            </a:r>
          </a:p>
          <a:p>
            <a:r>
              <a:rPr lang="en-US" dirty="0" smtClean="0"/>
              <a:t>Associated algorithms all implemented and verified.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Status:</a:t>
            </a:r>
            <a:br>
              <a:rPr lang="en-US" dirty="0" smtClean="0"/>
            </a:br>
            <a:r>
              <a:rPr lang="en-US" dirty="0" smtClean="0"/>
              <a:t>MRT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Implementation of all MRT algorithms for modeling is done.</a:t>
            </a:r>
          </a:p>
          <a:p>
            <a:r>
              <a:rPr lang="en-US" dirty="0" smtClean="0"/>
              <a:t>Analysis underway to compare/contrast:</a:t>
            </a:r>
          </a:p>
          <a:p>
            <a:pPr lvl="1"/>
            <a:r>
              <a:rPr lang="en-US" dirty="0" smtClean="0"/>
              <a:t>MRT alternates (slight variants of algorithm)</a:t>
            </a:r>
          </a:p>
          <a:p>
            <a:pPr lvl="1"/>
            <a:r>
              <a:rPr lang="en-US" dirty="0" smtClean="0"/>
              <a:t>Not-via alternates</a:t>
            </a:r>
          </a:p>
          <a:p>
            <a:pPr lvl="1"/>
            <a:r>
              <a:rPr lang="en-US" dirty="0" smtClean="0"/>
              <a:t>Optimal possible</a:t>
            </a:r>
          </a:p>
          <a:p>
            <a:pPr lvl="1"/>
            <a:r>
              <a:rPr lang="en-US" dirty="0" smtClean="0"/>
              <a:t>Remote-LFA</a:t>
            </a:r>
          </a:p>
          <a:p>
            <a:r>
              <a:rPr lang="en-US" dirty="0" smtClean="0"/>
              <a:t>More topologies are better – anonymized is fine.  Individualized results can be available.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</a:t>
            </a:r>
            <a:r>
              <a:rPr lang="en-US" dirty="0" smtClean="0"/>
              <a:t>Analysis:</a:t>
            </a:r>
            <a:br>
              <a:rPr lang="en-US" dirty="0" smtClean="0"/>
            </a:br>
            <a:r>
              <a:rPr lang="en-US" dirty="0" smtClean="0"/>
              <a:t>Interlocking Rings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635896" y="1882876"/>
          <a:ext cx="4572000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1772816"/>
            <a:ext cx="1656184" cy="42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Analysis:</a:t>
            </a:r>
            <a:br>
              <a:rPr lang="en-US" dirty="0" smtClean="0"/>
            </a:br>
            <a:r>
              <a:rPr lang="en-US" dirty="0" smtClean="0"/>
              <a:t>Example Comparison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600200"/>
            <a:ext cx="3679264" cy="35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hart 4"/>
          <p:cNvGraphicFramePr/>
          <p:nvPr/>
        </p:nvGraphicFramePr>
        <p:xfrm>
          <a:off x="4355976" y="1412776"/>
          <a:ext cx="45720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Quick Status:</a:t>
            </a:r>
            <a:br>
              <a:rPr lang="en-US" sz="3600" dirty="0" smtClean="0"/>
            </a:br>
            <a:r>
              <a:rPr lang="en-US" sz="3600" dirty="0" smtClean="0"/>
              <a:t>MRT for Multicast Fast-Reroute &amp; Live-Live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Architecture understood</a:t>
            </a:r>
          </a:p>
          <a:p>
            <a:pPr lvl="1"/>
            <a:r>
              <a:rPr lang="en-US" dirty="0" smtClean="0"/>
              <a:t>Improving live-live </a:t>
            </a:r>
            <a:r>
              <a:rPr lang="en-US" dirty="0" err="1" smtClean="0"/>
              <a:t>reconvergence</a:t>
            </a:r>
            <a:r>
              <a:rPr lang="en-US" dirty="0" smtClean="0"/>
              <a:t> methods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Working on protocol drafts for the mechanisms.</a:t>
            </a:r>
          </a:p>
          <a:p>
            <a:endParaRPr lang="en-US" dirty="0" smtClean="0"/>
          </a:p>
          <a:p>
            <a:r>
              <a:rPr lang="en-US" dirty="0" smtClean="0"/>
              <a:t>Looking for feedback &amp; discussion.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4157</TotalTime>
  <Words>174</Words>
  <Application>Microsoft Office PowerPoint</Application>
  <PresentationFormat>On-screen Show (4:3)</PresentationFormat>
  <Paragraphs>37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Maximally Redundant Trees for IP/LDP Unicast, draft-ietf-rtgwg-mrt-frr-architecture-01 Algorithms draft-enyedi-rtgwg-mrt-frr-algorithm-01 for Multicast, draft-atlas-rtgwg-mrt-mc-arch-00 </vt:lpstr>
      <vt:lpstr>Quick Status:   MRT for IP/LDP Unicast Fast-Reroute</vt:lpstr>
      <vt:lpstr>Quick Status: MRT Algorithms</vt:lpstr>
      <vt:lpstr>Preliminary Analysis: Interlocking Rings</vt:lpstr>
      <vt:lpstr>Preliminary Analysis: Example Comparison</vt:lpstr>
      <vt:lpstr>Quick Status: MRT for Multicast Fast-Reroute &amp; Live-Live</vt:lpstr>
    </vt:vector>
  </TitlesOfParts>
  <Company>juniper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Alia Atlas</cp:lastModifiedBy>
  <cp:revision>263</cp:revision>
  <cp:lastPrinted>2011-07-21T09:37:05Z</cp:lastPrinted>
  <dcterms:created xsi:type="dcterms:W3CDTF">2011-07-20T11:37:26Z</dcterms:created>
  <dcterms:modified xsi:type="dcterms:W3CDTF">2012-07-30T20:42:12Z</dcterms:modified>
</cp:coreProperties>
</file>