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sldIdLst>
    <p:sldId id="256" r:id="rId2"/>
    <p:sldId id="257" r:id="rId3"/>
    <p:sldId id="258" r:id="rId4"/>
    <p:sldId id="259" r:id="rId5"/>
    <p:sldId id="261" r:id="rId6"/>
    <p:sldId id="262"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1290"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8A432C8-69A7-458B-9684-2BFA64B31948}" type="datetime2">
              <a:rPr lang="en-US" smtClean="0"/>
              <a:pPr/>
              <a:t>Tuesday, July 31, 2012</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C057FC-95B6-4D89-AFDA-ABA33EE921E5}" type="datetime2">
              <a:rPr lang="en-US" smtClean="0"/>
              <a:pPr/>
              <a:t>Tuesday, July 31, 2012</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C4549AC-EB31-477F-92A9-B1988E232878}" type="datetime2">
              <a:rPr lang="en-US" smtClean="0"/>
              <a:pPr/>
              <a:t>Tuesday, July 31, 2012</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6A3A3-94A6-4E5B-AF39-173ACA3E61CC}" type="datetime2">
              <a:rPr lang="en-US" smtClean="0"/>
              <a:pPr/>
              <a:t>Tuesday, July 31, 2012</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33D019-A32C-4EAD-B8E6-DBDA699692FD}" type="datetime2">
              <a:rPr lang="en-US" smtClean="0"/>
              <a:pPr/>
              <a:t>Tuesday, July 31, 2012</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CEBA98F-560C-4997-81C4-81D4D9187EAB}" type="datetime2">
              <a:rPr lang="en-US" smtClean="0"/>
              <a:pPr/>
              <a:t>Tuesday, July 31, 2012</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50972B2-CA5C-437D-87D0-8081271A9E4B}" type="datetime2">
              <a:rPr lang="en-US" smtClean="0"/>
              <a:pPr/>
              <a:t>Tuesday, July 31, 2012</a:t>
            </a:fld>
            <a:endParaRPr lang="en-US"/>
          </a:p>
        </p:txBody>
      </p:sp>
      <p:sp>
        <p:nvSpPr>
          <p:cNvPr id="8" name="Footer Placeholder 7"/>
          <p:cNvSpPr>
            <a:spLocks noGrp="1"/>
          </p:cNvSpPr>
          <p:nvPr>
            <p:ph type="ftr" sz="quarter" idx="11"/>
          </p:nvPr>
        </p:nvSpPr>
        <p:spPr/>
        <p:txBody>
          <a:bodyPr/>
          <a:lstStyle/>
          <a:p>
            <a:pPr algn="r"/>
            <a:endParaRPr lang="en-US" dirty="0"/>
          </a:p>
        </p:txBody>
      </p:sp>
      <p:sp>
        <p:nvSpPr>
          <p:cNvPr id="9" name="Slide Number Placeholder 8"/>
          <p:cNvSpPr>
            <a:spLocks noGrp="1"/>
          </p:cNvSpPr>
          <p:nvPr>
            <p:ph type="sldNum" sz="quarter" idx="12"/>
          </p:nvPr>
        </p:nvSpPr>
        <p:spPr/>
        <p:txBody>
          <a:bodyPr/>
          <a:lstStyle/>
          <a:p>
            <a:fld id="{0CFEC368-1D7A-4F81-ABF6-AE0E36BAF64C}"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CD4847-11EF-4466-A8AD-85CDB7B49118}" type="datetime2">
              <a:rPr lang="en-US" smtClean="0"/>
              <a:pPr/>
              <a:t>Tuesday, July 31, 2012</a:t>
            </a:fld>
            <a:endParaRPr lang="en-US"/>
          </a:p>
        </p:txBody>
      </p:sp>
      <p:sp>
        <p:nvSpPr>
          <p:cNvPr id="4" name="Footer Placeholder 3"/>
          <p:cNvSpPr>
            <a:spLocks noGrp="1"/>
          </p:cNvSpPr>
          <p:nvPr>
            <p:ph type="ftr" sz="quarter" idx="11"/>
          </p:nvPr>
        </p:nvSpPr>
        <p:spPr/>
        <p:txBody>
          <a:bodyPr/>
          <a:lstStyle/>
          <a:p>
            <a:pPr algn="r"/>
            <a:endParaRPr lang="en-US" dirty="0"/>
          </a:p>
        </p:txBody>
      </p:sp>
      <p:sp>
        <p:nvSpPr>
          <p:cNvPr id="5" name="Slide Number Placeholder 4"/>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68457A-3AB9-4880-8A0C-9F8524491207}" type="datetime2">
              <a:rPr lang="en-US" smtClean="0"/>
              <a:pPr/>
              <a:t>Tuesday, July 31, 2012</a:t>
            </a:fld>
            <a:endParaRPr lang="en-US"/>
          </a:p>
        </p:txBody>
      </p:sp>
      <p:sp>
        <p:nvSpPr>
          <p:cNvPr id="3" name="Footer Placeholder 2"/>
          <p:cNvSpPr>
            <a:spLocks noGrp="1"/>
          </p:cNvSpPr>
          <p:nvPr>
            <p:ph type="ftr" sz="quarter" idx="11"/>
          </p:nvPr>
        </p:nvSpPr>
        <p:spPr/>
        <p:txBody>
          <a:bodyPr/>
          <a:lstStyle/>
          <a:p>
            <a:pPr algn="r"/>
            <a:endParaRPr lang="en-US" dirty="0"/>
          </a:p>
        </p:txBody>
      </p:sp>
      <p:sp>
        <p:nvSpPr>
          <p:cNvPr id="4" name="Slide Number Placeholder 3"/>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E976D3-5B7F-4300-ABED-C91F1B2AE209}" type="datetime2">
              <a:rPr lang="en-US" smtClean="0"/>
              <a:pPr/>
              <a:t>Tuesday, July 31, 2012</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DC1E59-17DD-41CE-97CA-624A472382D4}" type="datetime2">
              <a:rPr lang="en-US" smtClean="0"/>
              <a:pPr/>
              <a:t>Tuesday, July 31, 2012</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A80CB818-7379-467D-8E76-EF9D9074A26C}" type="datetime2">
              <a:rPr lang="en-US" smtClean="0"/>
              <a:pPr/>
              <a:t>Tuesday, July 31, 2012</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pPr algn="r"/>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CFEC368-1D7A-4F81-ABF6-AE0E36BAF64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sldNum="0"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Eacp</a:t>
            </a:r>
            <a:r>
              <a:rPr lang="en-US" dirty="0" smtClean="0"/>
              <a:t> requirements</a:t>
            </a:r>
            <a:endParaRPr lang="en-US" dirty="0"/>
          </a:p>
        </p:txBody>
      </p:sp>
      <p:sp>
        <p:nvSpPr>
          <p:cNvPr id="3" name="Subtitle 2"/>
          <p:cNvSpPr>
            <a:spLocks noGrp="1"/>
          </p:cNvSpPr>
          <p:nvPr>
            <p:ph type="subTitle" idx="1"/>
          </p:nvPr>
        </p:nvSpPr>
        <p:spPr/>
        <p:txBody>
          <a:bodyPr/>
          <a:lstStyle/>
          <a:p>
            <a:r>
              <a:rPr lang="en-US" dirty="0" smtClean="0"/>
              <a:t>draft-</a:t>
            </a:r>
            <a:r>
              <a:rPr lang="en-US" dirty="0" err="1" smtClean="0"/>
              <a:t>retana</a:t>
            </a:r>
            <a:r>
              <a:rPr lang="en-US" dirty="0" smtClean="0"/>
              <a:t>-</a:t>
            </a:r>
            <a:r>
              <a:rPr lang="en-US" dirty="0" err="1" smtClean="0"/>
              <a:t>rtgwg</a:t>
            </a:r>
            <a:r>
              <a:rPr lang="en-US" dirty="0" smtClean="0"/>
              <a:t>-</a:t>
            </a:r>
            <a:r>
              <a:rPr lang="en-US" dirty="0" err="1" smtClean="0"/>
              <a:t>eacp</a:t>
            </a:r>
            <a:endParaRPr lang="en-US" dirty="0"/>
          </a:p>
        </p:txBody>
      </p:sp>
    </p:spTree>
    <p:extLst>
      <p:ext uri="{BB962C8B-B14F-4D97-AF65-F5344CB8AC3E}">
        <p14:creationId xmlns:p14="http://schemas.microsoft.com/office/powerpoint/2010/main" xmlns="" val="2842638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a:t>
            </a:r>
            <a:endParaRPr lang="en-US" dirty="0"/>
          </a:p>
        </p:txBody>
      </p:sp>
      <p:sp>
        <p:nvSpPr>
          <p:cNvPr id="3" name="Content Placeholder 2"/>
          <p:cNvSpPr>
            <a:spLocks noGrp="1"/>
          </p:cNvSpPr>
          <p:nvPr>
            <p:ph idx="1"/>
          </p:nvPr>
        </p:nvSpPr>
        <p:spPr/>
        <p:txBody>
          <a:bodyPr/>
          <a:lstStyle/>
          <a:p>
            <a:r>
              <a:rPr lang="en-US" dirty="0" smtClean="0"/>
              <a:t>Catalogue proposed solutions to reduce power</a:t>
            </a:r>
          </a:p>
          <a:p>
            <a:pPr lvl="1"/>
            <a:r>
              <a:rPr lang="en-US" dirty="0" smtClean="0"/>
              <a:t>Ways in which to save energy, rather than algorithms designed to take advantage of those mechanisms</a:t>
            </a:r>
          </a:p>
          <a:p>
            <a:pPr lvl="1"/>
            <a:r>
              <a:rPr lang="en-US" dirty="0" smtClean="0"/>
              <a:t>Shut down links, shut down line cards, sleeps, </a:t>
            </a:r>
            <a:r>
              <a:rPr lang="en-US" dirty="0" err="1" smtClean="0"/>
              <a:t>microsleeps</a:t>
            </a:r>
            <a:r>
              <a:rPr lang="en-US" dirty="0" smtClean="0"/>
              <a:t>, etc.</a:t>
            </a:r>
          </a:p>
          <a:p>
            <a:r>
              <a:rPr lang="en-US" dirty="0" smtClean="0"/>
              <a:t>Examine possible problems caused by these various mechanisms</a:t>
            </a:r>
          </a:p>
          <a:p>
            <a:r>
              <a:rPr lang="en-US" dirty="0" smtClean="0"/>
              <a:t>Catalogue issues proposals in this space need to address</a:t>
            </a:r>
          </a:p>
          <a:p>
            <a:pPr lvl="1"/>
            <a:r>
              <a:rPr lang="en-US" dirty="0" smtClean="0"/>
              <a:t>Go between the algorithms and the techniques</a:t>
            </a:r>
          </a:p>
          <a:p>
            <a:pPr lvl="1"/>
            <a:r>
              <a:rPr lang="en-US" dirty="0" smtClean="0"/>
              <a:t>If you’re going to propose a system that uses </a:t>
            </a:r>
            <a:r>
              <a:rPr lang="en-US" dirty="0" err="1" smtClean="0"/>
              <a:t>microsleeps</a:t>
            </a:r>
            <a:r>
              <a:rPr lang="en-US" dirty="0" smtClean="0"/>
              <a:t>, then you need to consider…</a:t>
            </a:r>
            <a:endParaRPr lang="en-US" dirty="0"/>
          </a:p>
        </p:txBody>
      </p:sp>
    </p:spTree>
    <p:extLst>
      <p:ext uri="{BB962C8B-B14F-4D97-AF65-F5344CB8AC3E}">
        <p14:creationId xmlns:p14="http://schemas.microsoft.com/office/powerpoint/2010/main" xmlns="" val="27084595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a:t>
            </a:r>
            <a:endParaRPr lang="en-US" dirty="0"/>
          </a:p>
        </p:txBody>
      </p:sp>
      <p:sp>
        <p:nvSpPr>
          <p:cNvPr id="3" name="Content Placeholder 2"/>
          <p:cNvSpPr>
            <a:spLocks noGrp="1"/>
          </p:cNvSpPr>
          <p:nvPr>
            <p:ph idx="1"/>
          </p:nvPr>
        </p:nvSpPr>
        <p:spPr/>
        <p:txBody>
          <a:bodyPr/>
          <a:lstStyle/>
          <a:p>
            <a:r>
              <a:rPr lang="en-US" dirty="0" smtClean="0"/>
              <a:t>Introduction</a:t>
            </a:r>
          </a:p>
          <a:p>
            <a:pPr lvl="1"/>
            <a:r>
              <a:rPr lang="en-US" dirty="0" smtClean="0"/>
              <a:t>Describes the problem</a:t>
            </a:r>
          </a:p>
          <a:p>
            <a:pPr lvl="1"/>
            <a:r>
              <a:rPr lang="en-US" dirty="0" smtClean="0"/>
              <a:t>Describes business and application drivers</a:t>
            </a:r>
          </a:p>
          <a:p>
            <a:r>
              <a:rPr lang="en-US" dirty="0" smtClean="0"/>
              <a:t>Framework</a:t>
            </a:r>
          </a:p>
          <a:p>
            <a:pPr lvl="1"/>
            <a:r>
              <a:rPr lang="en-US" dirty="0" smtClean="0"/>
              <a:t>Catalogues methods of reducing energy usage that have been proposed in the past</a:t>
            </a:r>
          </a:p>
          <a:p>
            <a:pPr lvl="1"/>
            <a:r>
              <a:rPr lang="en-US" dirty="0" smtClean="0"/>
              <a:t>Discusses local verses global control</a:t>
            </a:r>
          </a:p>
          <a:p>
            <a:r>
              <a:rPr lang="en-US" dirty="0" smtClean="0"/>
              <a:t>Requirements</a:t>
            </a:r>
          </a:p>
          <a:p>
            <a:pPr lvl="1"/>
            <a:r>
              <a:rPr lang="en-US" dirty="0" smtClean="0"/>
              <a:t>Discusses one issue at a time</a:t>
            </a:r>
          </a:p>
          <a:p>
            <a:pPr lvl="1"/>
            <a:r>
              <a:rPr lang="en-US" dirty="0" smtClean="0"/>
              <a:t>Gives requirements to protocol designers to consider</a:t>
            </a:r>
            <a:endParaRPr lang="en-US" dirty="0"/>
          </a:p>
        </p:txBody>
      </p:sp>
    </p:spTree>
    <p:extLst>
      <p:ext uri="{BB962C8B-B14F-4D97-AF65-F5344CB8AC3E}">
        <p14:creationId xmlns:p14="http://schemas.microsoft.com/office/powerpoint/2010/main" xmlns="" val="3866641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a:t>
            </a:r>
            <a:endParaRPr lang="en-US" dirty="0"/>
          </a:p>
        </p:txBody>
      </p:sp>
      <p:sp>
        <p:nvSpPr>
          <p:cNvPr id="3" name="Content Placeholder 2"/>
          <p:cNvSpPr>
            <a:spLocks noGrp="1"/>
          </p:cNvSpPr>
          <p:nvPr>
            <p:ph idx="1"/>
          </p:nvPr>
        </p:nvSpPr>
        <p:spPr/>
        <p:txBody>
          <a:bodyPr>
            <a:normAutofit lnSpcReduction="10000"/>
          </a:bodyPr>
          <a:lstStyle/>
          <a:p>
            <a:r>
              <a:rPr lang="en-US" dirty="0" smtClean="0"/>
              <a:t>Energy Efficiency and Bandwidth</a:t>
            </a:r>
          </a:p>
          <a:p>
            <a:pPr lvl="1"/>
            <a:r>
              <a:rPr lang="en-US" dirty="0" smtClean="0"/>
              <a:t>Cutting out links or devices reduces the aggregate bandwidth through the network</a:t>
            </a:r>
          </a:p>
          <a:p>
            <a:r>
              <a:rPr lang="en-US" dirty="0" smtClean="0"/>
              <a:t>Energy Efficiency and Stretch</a:t>
            </a:r>
          </a:p>
          <a:p>
            <a:pPr lvl="1"/>
            <a:r>
              <a:rPr lang="en-US" dirty="0" smtClean="0"/>
              <a:t>Reducing the size of the topology always increases stretch for at least some source/destination pairs</a:t>
            </a:r>
          </a:p>
          <a:p>
            <a:r>
              <a:rPr lang="en-US" dirty="0" smtClean="0"/>
              <a:t>Energy Efficiency and Fast Recovery</a:t>
            </a:r>
          </a:p>
          <a:p>
            <a:pPr lvl="1"/>
            <a:r>
              <a:rPr lang="en-US" dirty="0" smtClean="0"/>
              <a:t>To be renamed “Energy Efficiency and Resilience”</a:t>
            </a:r>
          </a:p>
          <a:p>
            <a:r>
              <a:rPr lang="en-US" dirty="0" smtClean="0"/>
              <a:t>Introducing Jitter through </a:t>
            </a:r>
            <a:r>
              <a:rPr lang="en-US" dirty="0" err="1" smtClean="0"/>
              <a:t>Microsleeps</a:t>
            </a:r>
            <a:endParaRPr lang="en-US" dirty="0" smtClean="0"/>
          </a:p>
          <a:p>
            <a:pPr lvl="1"/>
            <a:r>
              <a:rPr lang="en-US" dirty="0" smtClean="0"/>
              <a:t>Discusses the relationship between sleep states and jitter</a:t>
            </a:r>
          </a:p>
          <a:p>
            <a:r>
              <a:rPr lang="en-US" dirty="0" smtClean="0"/>
              <a:t>Need to add…</a:t>
            </a:r>
          </a:p>
          <a:p>
            <a:pPr lvl="1"/>
            <a:r>
              <a:rPr lang="en-US" dirty="0" smtClean="0"/>
              <a:t>Something on packet loss to compliment the sections considering quality of service</a:t>
            </a:r>
          </a:p>
          <a:p>
            <a:pPr lvl="1"/>
            <a:endParaRPr lang="en-US" dirty="0"/>
          </a:p>
        </p:txBody>
      </p:sp>
    </p:spTree>
    <p:extLst>
      <p:ext uri="{BB962C8B-B14F-4D97-AF65-F5344CB8AC3E}">
        <p14:creationId xmlns:p14="http://schemas.microsoft.com/office/powerpoint/2010/main" xmlns="" val="3312581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(Example)</a:t>
            </a:r>
            <a:endParaRPr lang="en-US" dirty="0"/>
          </a:p>
        </p:txBody>
      </p:sp>
      <p:sp>
        <p:nvSpPr>
          <p:cNvPr id="3" name="Content Placeholder 2"/>
          <p:cNvSpPr>
            <a:spLocks noGrp="1"/>
          </p:cNvSpPr>
          <p:nvPr>
            <p:ph idx="1"/>
          </p:nvPr>
        </p:nvSpPr>
        <p:spPr>
          <a:xfrm>
            <a:off x="457200" y="2828498"/>
            <a:ext cx="8229600" cy="3708780"/>
          </a:xfrm>
        </p:spPr>
        <p:txBody>
          <a:bodyPr>
            <a:normAutofit fontScale="85000" lnSpcReduction="10000"/>
          </a:bodyPr>
          <a:lstStyle/>
          <a:p>
            <a:pPr marL="0" indent="0">
              <a:buNone/>
            </a:pPr>
            <a:r>
              <a:rPr lang="en-US" dirty="0"/>
              <a:t>In the network </a:t>
            </a:r>
            <a:r>
              <a:rPr lang="en-US" dirty="0" smtClean="0"/>
              <a:t>illustrated, </a:t>
            </a:r>
            <a:r>
              <a:rPr lang="en-US" dirty="0"/>
              <a:t>if a modification is made to the control plane in order to remove the link between R1 and R4 in order to save energy, all the destinations shown in the diagram remain reachable. However, from the perspective of R1, the best path available to reach R2 has increased in length by two hops. The original path is </a:t>
            </a:r>
            <a:r>
              <a:rPr lang="en-US" dirty="0" smtClean="0"/>
              <a:t>R1-&gt;R2</a:t>
            </a:r>
            <a:r>
              <a:rPr lang="en-US" dirty="0"/>
              <a:t>, the new path is </a:t>
            </a:r>
            <a:r>
              <a:rPr lang="en-US" dirty="0" smtClean="0"/>
              <a:t>R1-&gt;R3-&gt;R4-&gt;R2</a:t>
            </a:r>
            <a:r>
              <a:rPr lang="en-US" dirty="0"/>
              <a:t>. This represents a stretch of 2</a:t>
            </a:r>
            <a:r>
              <a:rPr lang="en-US" dirty="0" smtClean="0"/>
              <a:t>.</a:t>
            </a:r>
          </a:p>
          <a:p>
            <a:pPr marL="0" indent="0">
              <a:buNone/>
            </a:pPr>
            <a:r>
              <a:rPr lang="en-US" dirty="0" smtClean="0"/>
              <a:t>….</a:t>
            </a:r>
          </a:p>
          <a:p>
            <a:pPr marL="0" indent="0">
              <a:buNone/>
            </a:pPr>
            <a:r>
              <a:rPr lang="en-US" dirty="0"/>
              <a:t>Designers who propose modifications to control plane protocols to achieve network energy efficiency SHOULD analyze the impact of their mechanisms on the stretch in typical network topologies, and SHOULD include such analysis when explaining the applicability of their proposals.</a:t>
            </a:r>
          </a:p>
        </p:txBody>
      </p:sp>
      <p:sp>
        <p:nvSpPr>
          <p:cNvPr id="4" name="TextBox 3"/>
          <p:cNvSpPr txBox="1"/>
          <p:nvPr/>
        </p:nvSpPr>
        <p:spPr>
          <a:xfrm>
            <a:off x="477672" y="1735624"/>
            <a:ext cx="3079689" cy="923330"/>
          </a:xfrm>
          <a:prstGeom prst="rect">
            <a:avLst/>
          </a:prstGeom>
          <a:noFill/>
        </p:spPr>
        <p:txBody>
          <a:bodyPr wrap="none" rtlCol="0">
            <a:spAutoFit/>
          </a:bodyPr>
          <a:lstStyle/>
          <a:p>
            <a:r>
              <a:rPr lang="pt-BR" dirty="0" smtClean="0">
                <a:latin typeface="Courier New" pitchFamily="49" charset="0"/>
                <a:cs typeface="Courier New" pitchFamily="49" charset="0"/>
              </a:rPr>
              <a:t>  /---</a:t>
            </a:r>
            <a:r>
              <a:rPr lang="pt-BR" dirty="0">
                <a:latin typeface="Courier New" pitchFamily="49" charset="0"/>
                <a:cs typeface="Courier New" pitchFamily="49" charset="0"/>
              </a:rPr>
              <a:t>R2---\  /---\</a:t>
            </a:r>
          </a:p>
          <a:p>
            <a:r>
              <a:rPr lang="pt-BR" dirty="0">
                <a:latin typeface="Courier New" pitchFamily="49" charset="0"/>
                <a:cs typeface="Courier New" pitchFamily="49" charset="0"/>
              </a:rPr>
              <a:t>R1          R4     R5</a:t>
            </a:r>
          </a:p>
          <a:p>
            <a:r>
              <a:rPr lang="pt-BR" dirty="0">
                <a:latin typeface="Courier New" pitchFamily="49" charset="0"/>
                <a:cs typeface="Courier New" pitchFamily="49" charset="0"/>
              </a:rPr>
              <a:t>  \---R3---/  \---/</a:t>
            </a:r>
            <a:endParaRPr lang="en-US" dirty="0">
              <a:latin typeface="Courier New" pitchFamily="49" charset="0"/>
              <a:cs typeface="Courier New" pitchFamily="49" charset="0"/>
            </a:endParaRPr>
          </a:p>
        </p:txBody>
      </p:sp>
    </p:spTree>
    <p:extLst>
      <p:ext uri="{BB962C8B-B14F-4D97-AF65-F5344CB8AC3E}">
        <p14:creationId xmlns:p14="http://schemas.microsoft.com/office/powerpoint/2010/main" xmlns="" val="4446726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(Example)</a:t>
            </a:r>
            <a:endParaRPr lang="en-US" dirty="0"/>
          </a:p>
        </p:txBody>
      </p:sp>
      <p:sp>
        <p:nvSpPr>
          <p:cNvPr id="3" name="Content Placeholder 2"/>
          <p:cNvSpPr txBox="1">
            <a:spLocks/>
          </p:cNvSpPr>
          <p:nvPr/>
        </p:nvSpPr>
        <p:spPr>
          <a:xfrm>
            <a:off x="457200" y="2828498"/>
            <a:ext cx="8229600" cy="3708780"/>
          </a:xfrm>
          <a:prstGeom prst="rect">
            <a:avLst/>
          </a:prstGeom>
        </p:spPr>
        <p:txBody>
          <a:bodyPr>
            <a:normAutofit fontScale="77500" lnSpcReduction="20000"/>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None/>
            </a:pPr>
            <a:r>
              <a:rPr lang="en-US" dirty="0"/>
              <a:t>Such schemes introduce delay and jitter into the network path directly; if a packet arrives while the link to the next hop, or the next hop itself, is in a reduced energy state, the packet must wait until the link or next hop device enter a normal operational mode before it can be forwarded. Most of the time the proposed sleep states are so small as to be presumably inconsequential on overall packet delay, but multiple packets crossing a series of links, each encountering different links in different states, could take very different amounts of time to pass along the path</a:t>
            </a:r>
            <a:r>
              <a:rPr lang="en-US" dirty="0" smtClean="0"/>
              <a:t>.</a:t>
            </a:r>
          </a:p>
          <a:p>
            <a:pPr marL="0" indent="0">
              <a:buNone/>
            </a:pPr>
            <a:r>
              <a:rPr lang="en-US" dirty="0" smtClean="0"/>
              <a:t>…</a:t>
            </a:r>
          </a:p>
          <a:p>
            <a:pPr marL="0" indent="0">
              <a:buNone/>
            </a:pPr>
            <a:r>
              <a:rPr lang="en-US" dirty="0"/>
              <a:t>Protocol designers SHOULD analyze the impact of accumulated jitter when proposing mechanisms that rely on </a:t>
            </a:r>
            <a:r>
              <a:rPr lang="en-US" dirty="0" err="1"/>
              <a:t>microsleeps</a:t>
            </a:r>
            <a:r>
              <a:rPr lang="en-US" dirty="0"/>
              <a:t> in either equipment or links. This analysis SHOULD include both worst case and best case scenarios, as well as an analysis of how coordinated clocks are to be handled in the case of coordinated sleep states.</a:t>
            </a:r>
          </a:p>
        </p:txBody>
      </p:sp>
      <p:sp>
        <p:nvSpPr>
          <p:cNvPr id="4" name="TextBox 3"/>
          <p:cNvSpPr txBox="1"/>
          <p:nvPr/>
        </p:nvSpPr>
        <p:spPr>
          <a:xfrm>
            <a:off x="477672" y="1735624"/>
            <a:ext cx="3079689" cy="923330"/>
          </a:xfrm>
          <a:prstGeom prst="rect">
            <a:avLst/>
          </a:prstGeom>
          <a:noFill/>
        </p:spPr>
        <p:txBody>
          <a:bodyPr wrap="none" rtlCol="0">
            <a:spAutoFit/>
          </a:bodyPr>
          <a:lstStyle/>
          <a:p>
            <a:r>
              <a:rPr lang="pt-BR" dirty="0" smtClean="0">
                <a:latin typeface="Courier New" pitchFamily="49" charset="0"/>
                <a:cs typeface="Courier New" pitchFamily="49" charset="0"/>
              </a:rPr>
              <a:t>  /---</a:t>
            </a:r>
            <a:r>
              <a:rPr lang="pt-BR" dirty="0">
                <a:latin typeface="Courier New" pitchFamily="49" charset="0"/>
                <a:cs typeface="Courier New" pitchFamily="49" charset="0"/>
              </a:rPr>
              <a:t>R2---\  /---\</a:t>
            </a:r>
          </a:p>
          <a:p>
            <a:r>
              <a:rPr lang="pt-BR" dirty="0">
                <a:latin typeface="Courier New" pitchFamily="49" charset="0"/>
                <a:cs typeface="Courier New" pitchFamily="49" charset="0"/>
              </a:rPr>
              <a:t>R1          R4     R5</a:t>
            </a:r>
          </a:p>
          <a:p>
            <a:r>
              <a:rPr lang="pt-BR" dirty="0">
                <a:latin typeface="Courier New" pitchFamily="49" charset="0"/>
                <a:cs typeface="Courier New" pitchFamily="49" charset="0"/>
              </a:rPr>
              <a:t>  \---R3---/  \---/</a:t>
            </a:r>
            <a:endParaRPr lang="en-US" dirty="0">
              <a:latin typeface="Courier New" pitchFamily="49" charset="0"/>
              <a:cs typeface="Courier New" pitchFamily="49" charset="0"/>
            </a:endParaRPr>
          </a:p>
        </p:txBody>
      </p:sp>
    </p:spTree>
    <p:extLst>
      <p:ext uri="{BB962C8B-B14F-4D97-AF65-F5344CB8AC3E}">
        <p14:creationId xmlns:p14="http://schemas.microsoft.com/office/powerpoint/2010/main" xmlns="" val="3823174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Review and add to fill in where needed</a:t>
            </a:r>
          </a:p>
          <a:p>
            <a:r>
              <a:rPr lang="en-US" dirty="0" smtClean="0"/>
              <a:t>Bring this on board as a working group document</a:t>
            </a:r>
            <a:endParaRPr lang="en-US" dirty="0"/>
          </a:p>
        </p:txBody>
      </p:sp>
    </p:spTree>
    <p:extLst>
      <p:ext uri="{BB962C8B-B14F-4D97-AF65-F5344CB8AC3E}">
        <p14:creationId xmlns:p14="http://schemas.microsoft.com/office/powerpoint/2010/main" xmlns="" val="19472781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22</TotalTime>
  <Words>555</Words>
  <Application>Microsoft Office PowerPoint</Application>
  <PresentationFormat>On-screen Show (4:3)</PresentationFormat>
  <Paragraphs>48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Clarity</vt:lpstr>
      <vt:lpstr>Eacp requirements</vt:lpstr>
      <vt:lpstr>Goal</vt:lpstr>
      <vt:lpstr>Organization</vt:lpstr>
      <vt:lpstr>Requirements</vt:lpstr>
      <vt:lpstr>Requirements (Example)</vt:lpstr>
      <vt:lpstr>Requirements (Example)</vt:lpstr>
      <vt:lpstr>Next Steps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Eacp requirements</dc:title>
  <dc:creator>Russ</dc:creator>
  <cp:lastModifiedBy>Alvaro Retana</cp:lastModifiedBy>
  <cp:revision>9</cp:revision>
  <dcterms:created xsi:type="dcterms:W3CDTF">2012-07-28T19:00:33Z</dcterms:created>
  <dcterms:modified xsi:type="dcterms:W3CDTF">2012-07-31T17:19:49Z</dcterms:modified>
</cp:coreProperties>
</file>