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1" r:id="rId3"/>
    <p:sldId id="299" r:id="rId4"/>
    <p:sldId id="300" r:id="rId5"/>
    <p:sldId id="291" r:id="rId6"/>
    <p:sldId id="283" r:id="rId7"/>
    <p:sldId id="285" r:id="rId8"/>
    <p:sldId id="286" r:id="rId9"/>
    <p:sldId id="282" r:id="rId10"/>
    <p:sldId id="296" r:id="rId11"/>
    <p:sldId id="295" r:id="rId12"/>
    <p:sldId id="287" r:id="rId13"/>
    <p:sldId id="270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86" autoAdjust="0"/>
    <p:restoredTop sz="74665" autoAdjust="0"/>
  </p:normalViewPr>
  <p:slideViewPr>
    <p:cSldViewPr>
      <p:cViewPr varScale="1">
        <p:scale>
          <a:sx n="114" d="100"/>
          <a:sy n="114" d="100"/>
        </p:scale>
        <p:origin x="-10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A6A92-EB89-B64E-950F-58902576F26F}" type="datetime1">
              <a:rPr lang="en-US" smtClean="0"/>
              <a:t>7/31/12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A55343-CD09-E04F-BDE8-61F77D914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434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CEBD24-D2D5-2E4F-B1DE-31C429E6F973}" type="datetime1">
              <a:rPr lang="en-US" altLang="zh-CN" smtClean="0"/>
              <a:t>7/31/12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2885-B98D-439F-8010-7F9D7B91A1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5406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2885-B98D-439F-8010-7F9D7B91A12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2885-B98D-439F-8010-7F9D7B91A12A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2885-B98D-439F-8010-7F9D7B91A12A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735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2885-B98D-439F-8010-7F9D7B91A12A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53BEA-FF5A-BB4C-9B4F-9EEAD3E97001}" type="datetime1">
              <a:rPr lang="en-US" altLang="zh-CN" smtClean="0"/>
              <a:t>7/31/12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103984" cy="365125"/>
          </a:xfrm>
        </p:spPr>
        <p:txBody>
          <a:bodyPr/>
          <a:lstStyle/>
          <a:p>
            <a:r>
              <a:rPr lang="en-US" altLang="zh-CN" dirty="0" smtClean="0"/>
              <a:t>Power-aware Routing and Traffic Engineering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83A38-28BD-7E4B-8213-E068521CC419}" type="datetime1">
              <a:rPr lang="en-US" altLang="zh-CN" smtClean="0"/>
              <a:t>7/31/12</a:t>
            </a:fld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3103984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Power-aware Routing and Traffic Engineering</a:t>
            </a:r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8610A-E820-9B4E-99D2-99D0E022811E}" type="datetime1">
              <a:rPr lang="en-US" altLang="zh-CN" smtClean="0"/>
              <a:t>7/31/12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30319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 smtClean="0"/>
              <a:t>Power-aware Routing and Traffic Engineering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2692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Power-aware Routing and Traffic Engineering: Requirements, Approaches, and Issues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4293096"/>
            <a:ext cx="7416824" cy="1752600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draft-zhang-greennet-00.txt</a:t>
            </a:r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Beichuan Zhang, </a:t>
            </a:r>
            <a:r>
              <a:rPr lang="en-US" altLang="zh-CN" sz="2400" dirty="0" err="1" smtClean="0"/>
              <a:t>Junxiao</a:t>
            </a:r>
            <a:r>
              <a:rPr lang="en-US" altLang="zh-CN" sz="2400" dirty="0" smtClean="0"/>
              <a:t> Shi, </a:t>
            </a:r>
            <a:r>
              <a:rPr lang="en-US" altLang="zh-CN" sz="2400" dirty="0" err="1" smtClean="0"/>
              <a:t>Jie</a:t>
            </a:r>
            <a:r>
              <a:rPr lang="en-US" altLang="zh-CN" sz="2400" dirty="0" smtClean="0"/>
              <a:t> Dong, </a:t>
            </a:r>
            <a:r>
              <a:rPr lang="en-US" altLang="zh-CN" sz="2400" dirty="0" err="1" smtClean="0"/>
              <a:t>Mingui</a:t>
            </a:r>
            <a:r>
              <a:rPr lang="en-US" altLang="zh-CN" sz="2400" dirty="0" smtClean="0"/>
              <a:t> Zhang</a:t>
            </a:r>
          </a:p>
          <a:p>
            <a:pPr algn="l"/>
            <a:endParaRPr lang="en-US" altLang="zh-CN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Sleeping Links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When a link is in sleep and doesn’t transmit/receive control packets, it will cause problems to other protocols, for examples:</a:t>
            </a:r>
          </a:p>
          <a:p>
            <a:pPr lvl="1"/>
            <a:r>
              <a:rPr lang="en-US" altLang="zh-CN" dirty="0" smtClean="0"/>
              <a:t>OSPF regards a sleeping link as a down link due to the missing of HELLOs.</a:t>
            </a:r>
            <a:endParaRPr lang="en-US" altLang="zh-CN" dirty="0"/>
          </a:p>
          <a:p>
            <a:pPr lvl="1"/>
            <a:r>
              <a:rPr lang="en-US" altLang="zh-CN" dirty="0" smtClean="0"/>
              <a:t>Multicast protocol too.</a:t>
            </a:r>
          </a:p>
          <a:p>
            <a:r>
              <a:rPr lang="en-US" altLang="zh-CN" dirty="0" smtClean="0"/>
              <a:t>Modify protocols to add the support of “sleeping” links?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2EE0-CE49-B443-BED3-2DD01F2610F7}" type="datetime1">
              <a:rPr lang="en-US" altLang="zh-CN" smtClean="0"/>
              <a:t>7/31/12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Power-aware Routing and Traffic Engineering</a:t>
            </a:r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Network Resiliency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Higher energy efficiency means less links/bandwidth standing by.</a:t>
            </a:r>
          </a:p>
          <a:p>
            <a:r>
              <a:rPr lang="en-US" altLang="zh-CN" dirty="0" smtClean="0"/>
              <a:t>Need to guarantee certain level of resiliency. E.g., </a:t>
            </a:r>
          </a:p>
          <a:p>
            <a:pPr lvl="1"/>
            <a:r>
              <a:rPr lang="en-US" altLang="zh-CN" dirty="0" smtClean="0"/>
              <a:t>A redundancy level of 2 to accommodate single link failures.</a:t>
            </a:r>
          </a:p>
          <a:p>
            <a:pPr lvl="1"/>
            <a:r>
              <a:rPr lang="en-US" altLang="zh-CN" dirty="0" smtClean="0"/>
              <a:t>Make sure of existing FRR mechanisms</a:t>
            </a:r>
          </a:p>
          <a:p>
            <a:pPr lvl="1"/>
            <a:r>
              <a:rPr lang="en-US" altLang="zh-CN" dirty="0" smtClean="0"/>
              <a:t>Faster link wakeup and/or rate increase when needed.</a:t>
            </a:r>
          </a:p>
          <a:p>
            <a:r>
              <a:rPr lang="en-US" altLang="zh-CN" dirty="0"/>
              <a:t>Minimize packet loss or congestion</a:t>
            </a:r>
          </a:p>
          <a:p>
            <a:pPr lvl="1"/>
            <a:r>
              <a:rPr lang="en-US" altLang="zh-CN" dirty="0"/>
              <a:t>Leave a safe margin in link when making routing/TE decisions</a:t>
            </a:r>
            <a:r>
              <a:rPr lang="en-US" altLang="zh-CN" dirty="0" smtClean="0"/>
              <a:t>.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858A-1FA2-9B40-B462-3C48213C70FC}" type="datetime1">
              <a:rPr lang="en-US" altLang="zh-CN" smtClean="0"/>
              <a:t>7/31/12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Power-aware Routing and Traffic Engineering</a:t>
            </a:r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Future Work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Research: better routing/TE algorithms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Standardization: add support for power-aware features in network protocols.</a:t>
            </a:r>
          </a:p>
          <a:p>
            <a:pPr marL="0" indent="0">
              <a:buNone/>
            </a:pP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C516E-CF00-7F42-BEAD-5B9887021B93}" type="datetime1">
              <a:rPr lang="en-US" altLang="zh-CN" smtClean="0"/>
              <a:t>7/31/12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Power-aware Routing and Traffic Engineering</a:t>
            </a:r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57200" y="2636912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Thanks!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dirty="0" smtClean="0"/>
              <a:t>Power-aware Routing and Traffic Engineering</a:t>
            </a:r>
            <a:endParaRPr lang="zh-CN" altLang="en-US" dirty="0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66A6-6D40-A54C-8126-A96FB6B6D83C}" type="datetime1">
              <a:rPr lang="en-US" altLang="zh-CN" smtClean="0"/>
              <a:t>7/31/12</a:t>
            </a:fld>
            <a:endParaRPr lang="zh-CN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 Problem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Increasing energy consumption of network infrastructures</a:t>
            </a:r>
          </a:p>
          <a:p>
            <a:pPr lvl="1"/>
            <a:r>
              <a:rPr lang="en-US" altLang="zh-CN" dirty="0" smtClean="0"/>
              <a:t>More network devices: routers, switches, …</a:t>
            </a:r>
          </a:p>
          <a:p>
            <a:pPr lvl="1"/>
            <a:r>
              <a:rPr lang="en-US" altLang="zh-CN" dirty="0" smtClean="0"/>
              <a:t>Devices are more power-hungry.</a:t>
            </a:r>
          </a:p>
          <a:p>
            <a:r>
              <a:rPr lang="en-US" altLang="zh-CN" dirty="0" smtClean="0"/>
              <a:t>Impacts</a:t>
            </a:r>
          </a:p>
          <a:p>
            <a:pPr lvl="1"/>
            <a:r>
              <a:rPr lang="en-US" altLang="zh-CN" dirty="0" smtClean="0"/>
              <a:t>Power delivery</a:t>
            </a:r>
          </a:p>
          <a:p>
            <a:pPr lvl="1"/>
            <a:r>
              <a:rPr lang="en-US" altLang="zh-CN" dirty="0" smtClean="0"/>
              <a:t>Cooling</a:t>
            </a:r>
          </a:p>
          <a:p>
            <a:pPr lvl="1"/>
            <a:r>
              <a:rPr lang="en-US" altLang="zh-CN" dirty="0" smtClean="0"/>
              <a:t>Financial and environmental</a:t>
            </a:r>
          </a:p>
          <a:p>
            <a:r>
              <a:rPr lang="en-US" altLang="zh-CN" dirty="0" smtClean="0"/>
              <a:t>In ISPs, IXPs, data centers, enterprises, …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1A75A-C228-9C4A-AEA0-D9F424F91C46}" type="datetime1">
              <a:rPr lang="en-US" altLang="zh-CN" smtClean="0"/>
              <a:t>7/31/12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dirty="0" smtClean="0"/>
              <a:t>Power-aware Routing and Traffic Engineering</a:t>
            </a:r>
            <a:endParaRPr lang="zh-CN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Opportunity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Networks have lots of redundancy</a:t>
            </a:r>
          </a:p>
          <a:p>
            <a:pPr lvl="1"/>
            <a:r>
              <a:rPr lang="en-US" dirty="0" smtClean="0"/>
              <a:t>Redundant links and nodes</a:t>
            </a:r>
          </a:p>
          <a:p>
            <a:pPr lvl="1"/>
            <a:r>
              <a:rPr lang="en-US" dirty="0" smtClean="0"/>
              <a:t>Overprovisioned link capacity</a:t>
            </a:r>
          </a:p>
          <a:p>
            <a:pPr lvl="1"/>
            <a:r>
              <a:rPr lang="en-US" dirty="0" smtClean="0"/>
              <a:t>Load-balancing traffic engineering</a:t>
            </a:r>
          </a:p>
          <a:p>
            <a:r>
              <a:rPr lang="en-US" dirty="0"/>
              <a:t>A</a:t>
            </a:r>
            <a:r>
              <a:rPr lang="en-US" dirty="0" smtClean="0"/>
              <a:t>verage link utilization is low but all devices are running at full capacity all the time.</a:t>
            </a:r>
          </a:p>
          <a:p>
            <a:pPr lvl="1"/>
            <a:r>
              <a:rPr lang="en-US" dirty="0" smtClean="0"/>
              <a:t>High resiliency, low energy efficiency.</a:t>
            </a:r>
          </a:p>
          <a:p>
            <a:r>
              <a:rPr lang="en-US" dirty="0" smtClean="0"/>
              <a:t>Need a better tradeoff between the two.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C777-9FD8-6748-9F21-08FC92490972}" type="datetime1">
              <a:rPr lang="en-US" altLang="zh-CN" smtClean="0"/>
              <a:t>7/31/12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Power-aware Routing and Traffic Engineering</a:t>
            </a:r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279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Power-aware routing and traffic engineering:</a:t>
            </a:r>
          </a:p>
          <a:p>
            <a:pPr lvl="1"/>
            <a:r>
              <a:rPr lang="en-US" dirty="0" smtClean="0"/>
              <a:t>Depending on traffic level, adjust power states of network devices to reduce energy consumption while delivering packets within certain performance constraints.</a:t>
            </a:r>
          </a:p>
          <a:p>
            <a:r>
              <a:rPr lang="en-US" dirty="0" smtClean="0"/>
              <a:t>This document provides an overview on the solution requirements, approaches, and potential issues.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5B9E-4B98-C747-B33D-51CB59E32BC3}" type="datetime1">
              <a:rPr lang="en-US" altLang="zh-CN" smtClean="0"/>
              <a:t>7/31/12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Power-aware Routing and Traffic Engineering</a:t>
            </a:r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466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Requirements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ts val="1028"/>
              </a:spcBef>
            </a:pPr>
            <a:r>
              <a:rPr lang="en-US" altLang="zh-CN" dirty="0" smtClean="0"/>
              <a:t>The network should retain enough resiliency against node and/or link failures.</a:t>
            </a:r>
          </a:p>
          <a:p>
            <a:pPr>
              <a:spcBef>
                <a:spcPts val="1028"/>
              </a:spcBef>
            </a:pPr>
            <a:r>
              <a:rPr lang="en-US" altLang="zh-CN" dirty="0" smtClean="0"/>
              <a:t>The network should have enough standby capacity or be able to react quickly enough to traffic spikes in order to minimize packet losses due to links/routers being in low power states.</a:t>
            </a:r>
          </a:p>
          <a:p>
            <a:pPr>
              <a:spcBef>
                <a:spcPts val="1028"/>
              </a:spcBef>
            </a:pPr>
            <a:r>
              <a:rPr lang="en-US" altLang="zh-CN" dirty="0" err="1" smtClean="0"/>
              <a:t>QoS</a:t>
            </a:r>
            <a:r>
              <a:rPr lang="en-US" altLang="zh-CN" dirty="0" smtClean="0"/>
              <a:t> metrics such as delay, jitter, etc. should be kept at a desired level.</a:t>
            </a:r>
          </a:p>
          <a:p>
            <a:pPr>
              <a:spcBef>
                <a:spcPts val="1028"/>
              </a:spcBef>
            </a:pPr>
            <a:r>
              <a:rPr lang="en-US" altLang="zh-CN" dirty="0" smtClean="0"/>
              <a:t>The operation of other protocols should not be interrupted, or at least other protocols should be able to adapt without being broken after links/routers change their power states.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E0A06-06FB-644A-9541-2F70FB26875E}" type="datetime1">
              <a:rPr lang="en-US" altLang="zh-CN" smtClean="0"/>
              <a:t>7/31/12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Power-aware Routing and Traffic Engineering</a:t>
            </a:r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Sleeping vs. Rate Adaptation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Link sleeping saves more energy but cuts off the connectivity</a:t>
            </a:r>
          </a:p>
          <a:p>
            <a:pPr lvl="1"/>
            <a:r>
              <a:rPr lang="en-US" altLang="zh-CN" dirty="0" smtClean="0"/>
              <a:t>Need changes to the control plane.</a:t>
            </a:r>
            <a:endParaRPr lang="en-US" altLang="zh-CN" dirty="0"/>
          </a:p>
          <a:p>
            <a:r>
              <a:rPr lang="en-US" altLang="zh-CN" dirty="0" smtClean="0"/>
              <a:t>Rate adaptation save less energy but the connectivity is preserved.</a:t>
            </a:r>
          </a:p>
          <a:p>
            <a:pPr lvl="1"/>
            <a:r>
              <a:rPr lang="en-US" altLang="zh-CN" dirty="0" smtClean="0"/>
              <a:t>Control packets can still get through.</a:t>
            </a:r>
          </a:p>
          <a:p>
            <a:r>
              <a:rPr lang="en-US" altLang="zh-CN" dirty="0" smtClean="0"/>
              <a:t>They’re not exclusive.</a:t>
            </a:r>
          </a:p>
          <a:p>
            <a:pPr lvl="1"/>
            <a:r>
              <a:rPr lang="en-US" altLang="zh-CN" dirty="0" smtClean="0"/>
              <a:t>E.g., Composite links.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1BDB-B507-7449-8F92-3D9A26825928}" type="datetime1">
              <a:rPr lang="en-US" altLang="zh-CN" smtClean="0"/>
              <a:t>7/31/12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Power-aware Routing and Traffic Engineering</a:t>
            </a:r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Configured vs. Adaptive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Configure the schedule of router’s power state changes</a:t>
            </a:r>
          </a:p>
          <a:p>
            <a:pPr lvl="1"/>
            <a:r>
              <a:rPr lang="en-US" altLang="zh-CN" dirty="0" smtClean="0"/>
              <a:t>Based on long-term traffic average, if it’s relatively stable.</a:t>
            </a:r>
          </a:p>
          <a:p>
            <a:pPr lvl="1"/>
            <a:r>
              <a:rPr lang="en-US" altLang="zh-CN" dirty="0" smtClean="0"/>
              <a:t>Easy to do, but not saving as much energy as the adaptive approach.</a:t>
            </a:r>
          </a:p>
          <a:p>
            <a:r>
              <a:rPr lang="en-US" altLang="zh-CN" dirty="0" smtClean="0"/>
              <a:t>Adjust power state to dynamically adapt to significant traffic changes.</a:t>
            </a:r>
          </a:p>
          <a:p>
            <a:pPr lvl="1"/>
            <a:r>
              <a:rPr lang="en-US" altLang="zh-CN" dirty="0" smtClean="0"/>
              <a:t>Save more energy, more adaptive, but more complicated.</a:t>
            </a:r>
          </a:p>
          <a:p>
            <a:r>
              <a:rPr lang="en-US" altLang="zh-CN" dirty="0" smtClean="0"/>
              <a:t>They’re not exclusive either.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05C42-D86E-C44C-8F1D-3214FCEF56AD}" type="datetime1">
              <a:rPr lang="en-US" altLang="zh-CN" smtClean="0"/>
              <a:t>7/31/12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Power-aware Routing and Traffic Engineering</a:t>
            </a:r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Distributed vs. Centralized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Routers decide their power states in a distributed fashion.</a:t>
            </a:r>
          </a:p>
          <a:p>
            <a:pPr lvl="1"/>
            <a:r>
              <a:rPr lang="en-US" altLang="zh-CN" dirty="0" smtClean="0"/>
              <a:t>Fits the traditional Internet operation model</a:t>
            </a:r>
          </a:p>
          <a:p>
            <a:pPr lvl="1"/>
            <a:r>
              <a:rPr lang="en-US" altLang="zh-CN" dirty="0" smtClean="0"/>
              <a:t>MUST ensure consistent network states</a:t>
            </a:r>
            <a:endParaRPr lang="zh-CN" altLang="en-US" dirty="0" smtClean="0"/>
          </a:p>
          <a:p>
            <a:r>
              <a:rPr lang="en-US" altLang="zh-CN" dirty="0" smtClean="0"/>
              <a:t>A central controller decides the power states for all routers</a:t>
            </a:r>
          </a:p>
          <a:p>
            <a:pPr lvl="1"/>
            <a:r>
              <a:rPr lang="en-US" altLang="zh-CN" dirty="0" smtClean="0"/>
              <a:t>Fits the new SDN operation model</a:t>
            </a:r>
          </a:p>
          <a:p>
            <a:pPr lvl="1"/>
            <a:r>
              <a:rPr lang="en-US" altLang="zh-CN" dirty="0" smtClean="0"/>
              <a:t>Controller can make better decisions with more complete information.</a:t>
            </a:r>
          </a:p>
          <a:p>
            <a:pPr lvl="1"/>
            <a:r>
              <a:rPr lang="en-US" altLang="zh-CN" dirty="0" smtClean="0"/>
              <a:t>MUST be protected from controller failure.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0BD86-7F27-B746-9033-3C3106F5CF3F}" type="datetime1">
              <a:rPr lang="en-US" altLang="zh-CN" smtClean="0"/>
              <a:t>7/31/12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Power-aware Routing and Traffic Engineering</a:t>
            </a:r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Hardware Support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Hardware should support the control of its power state.</a:t>
            </a:r>
          </a:p>
          <a:p>
            <a:pPr lvl="1"/>
            <a:r>
              <a:rPr lang="en-US" altLang="zh-CN" dirty="0" smtClean="0"/>
              <a:t>Sleep/wakeup, rate up/down, etc.</a:t>
            </a:r>
          </a:p>
          <a:p>
            <a:pPr lvl="1"/>
            <a:r>
              <a:rPr lang="en-US" altLang="zh-CN" dirty="0" smtClean="0"/>
              <a:t>Reasonable short transition time </a:t>
            </a:r>
          </a:p>
          <a:p>
            <a:pPr lvl="1"/>
            <a:r>
              <a:rPr lang="en-US" altLang="zh-CN" dirty="0"/>
              <a:t>D</a:t>
            </a:r>
            <a:r>
              <a:rPr lang="en-US" altLang="zh-CN" dirty="0" smtClean="0"/>
              <a:t>urable under many transitions.</a:t>
            </a:r>
          </a:p>
          <a:p>
            <a:pPr lvl="1"/>
            <a:r>
              <a:rPr lang="en-US" altLang="zh-CN" dirty="0" smtClean="0"/>
              <a:t>Granularity of control</a:t>
            </a:r>
            <a:endParaRPr lang="en-US" altLang="zh-CN" dirty="0"/>
          </a:p>
          <a:p>
            <a:r>
              <a:rPr lang="en-US" altLang="zh-CN" dirty="0" smtClean="0"/>
              <a:t>Hardware should support energy-related monitoring and information collection</a:t>
            </a:r>
          </a:p>
          <a:p>
            <a:pPr lvl="1"/>
            <a:r>
              <a:rPr lang="en-US" altLang="zh-CN" dirty="0" smtClean="0"/>
              <a:t>Learn the power states, energy footprint, performance, etc.</a:t>
            </a:r>
          </a:p>
          <a:p>
            <a:pPr lvl="1"/>
            <a:r>
              <a:rPr lang="en-US" altLang="zh-CN" dirty="0" smtClean="0"/>
              <a:t>EMAN WG.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94F2-EE9B-F140-9B51-C01ACAC111E1}" type="datetime1">
              <a:rPr lang="en-US" altLang="zh-CN" smtClean="0"/>
              <a:t>7/31/12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dirty="0" smtClean="0"/>
              <a:t>Power-aware Routing and Traffic Engineering</a:t>
            </a:r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22806</TotalTime>
  <Words>775</Words>
  <Application>Microsoft Macintosh PowerPoint</Application>
  <PresentationFormat>On-screen Show (4:3)</PresentationFormat>
  <Paragraphs>119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主题</vt:lpstr>
      <vt:lpstr>Power-aware Routing and Traffic Engineering: Requirements, Approaches, and Issues</vt:lpstr>
      <vt:lpstr>The Problem</vt:lpstr>
      <vt:lpstr>The Opportunity</vt:lpstr>
      <vt:lpstr>The Solution</vt:lpstr>
      <vt:lpstr>Requirements</vt:lpstr>
      <vt:lpstr>Sleeping vs. Rate Adaptation</vt:lpstr>
      <vt:lpstr>Configured vs. Adaptive</vt:lpstr>
      <vt:lpstr>Distributed vs. Centralized</vt:lpstr>
      <vt:lpstr>Hardware Support</vt:lpstr>
      <vt:lpstr>Sleeping Links</vt:lpstr>
      <vt:lpstr>Network Resiliency</vt:lpstr>
      <vt:lpstr>Future Work</vt:lpstr>
      <vt:lpstr>Thanks!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VLAN Load Balancing</dc:title>
  <cp:lastModifiedBy>Beichuan Zhang</cp:lastModifiedBy>
  <cp:revision>511</cp:revision>
  <dcterms:modified xsi:type="dcterms:W3CDTF">2012-07-31T18:31:00Z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(3)6pkrmKk7KyDqcdFDqzJ755LKOpCZMHLADT3DqXDIDICAhdupSlnLi+HhFMvyb9yffMIs4bXo_x000d_
LorRlHJMKEtd7Co90uxerDeYcG73SJIsDHlfE/yKSPmK1XDB/kj4SGAsozh2KYBGOBJ8esvU_x000d_
x3uDXrMoR4gLuLtwCOws4mWuIkVmwf9wX8PCSSKYGB9rmlubnktTybINOPSJQHXg4OF1YfSI_x000d_
6mdkTjqnNP31j8QE3v</vt:lpwstr>
  </property>
  <property fmtid="{D5CDD505-2E9C-101B-9397-08002B2CF9AE}" pid="3" name="_ms_pID_7253431">
    <vt:lpwstr>2V+FHVsQOW5noPkiXotb4bYx9rHlxdNZJj17c6qjqEoAZyj5gjTotD_x000d_
GFMDwVOAFjK6TJgFDjvoVtUi/dYCUoqShsnjxfaXIkMV0P64e4xndD14bkAI/HuuuwwDWUMk_x000d_
phr+x0q1ra0Jjlp2n03Uxr/19FSOjiiWDitsYBO6f+8KiYfyc3pfTq+TIQk/Ui13jZ55qnzh_x000d_
zGcmpxmQbsBeX8cnclmV2f/96uG0cRlVLKYV</vt:lpwstr>
  </property>
  <property fmtid="{D5CDD505-2E9C-101B-9397-08002B2CF9AE}" pid="4" name="_ms_pID_7253432">
    <vt:lpwstr>v0JYFtx1DJ5IJflxjl3ZhPM=</vt:lpwstr>
  </property>
  <property fmtid="{D5CDD505-2E9C-101B-9397-08002B2CF9AE}" pid="5" name="sflag">
    <vt:lpwstr>1343371571</vt:lpwstr>
  </property>
</Properties>
</file>