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sldIdLst>
    <p:sldId id="256" r:id="rId2"/>
    <p:sldId id="269" r:id="rId3"/>
    <p:sldId id="258" r:id="rId4"/>
    <p:sldId id="259" r:id="rId5"/>
    <p:sldId id="260" r:id="rId6"/>
    <p:sldId id="299" r:id="rId7"/>
    <p:sldId id="261" r:id="rId8"/>
    <p:sldId id="262" r:id="rId9"/>
    <p:sldId id="268" r:id="rId10"/>
    <p:sldId id="272" r:id="rId11"/>
    <p:sldId id="273" r:id="rId12"/>
    <p:sldId id="278" r:id="rId13"/>
    <p:sldId id="279" r:id="rId14"/>
    <p:sldId id="280" r:id="rId15"/>
    <p:sldId id="282" r:id="rId16"/>
    <p:sldId id="284" r:id="rId17"/>
    <p:sldId id="274" r:id="rId18"/>
    <p:sldId id="285" r:id="rId19"/>
    <p:sldId id="286" r:id="rId20"/>
    <p:sldId id="288" r:id="rId21"/>
    <p:sldId id="289" r:id="rId22"/>
    <p:sldId id="290" r:id="rId23"/>
    <p:sldId id="291" r:id="rId24"/>
    <p:sldId id="292" r:id="rId25"/>
    <p:sldId id="293" r:id="rId26"/>
    <p:sldId id="301" r:id="rId27"/>
    <p:sldId id="287" r:id="rId28"/>
    <p:sldId id="294" r:id="rId29"/>
    <p:sldId id="275" r:id="rId30"/>
    <p:sldId id="295" r:id="rId31"/>
    <p:sldId id="297" r:id="rId32"/>
    <p:sldId id="276" r:id="rId33"/>
    <p:sldId id="277" r:id="rId34"/>
    <p:sldId id="271" r:id="rId35"/>
    <p:sldId id="298" r:id="rId36"/>
    <p:sldId id="270" r:id="rId37"/>
    <p:sldId id="302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jorn" initials="b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C0E699-E8C0-4E13-A052-5E1A8B9B6C15}" type="datetimeFigureOut">
              <a:rPr lang="en-US" smtClean="0"/>
              <a:pPr/>
              <a:t>7/30/2012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B39395-0559-438E-AA16-6084F3B1C62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FB4584-7124-6C42-B637-058558B6994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688787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Organization provisioning users for email service,</a:t>
            </a:r>
            <a:r>
              <a:rPr lang="en-US" baseline="0" dirty="0" smtClean="0"/>
              <a:t> payroll service, and JIT for mobile connectivity without state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FB4584-7124-6C42-B637-058558B6994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762115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FB4584-7124-6C42-B637-058558B6994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202056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All of these lead to adoption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B39395-0559-438E-AA16-6084F3B1C624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9D179-1D0C-4884-B651-177086B0F9BB}" type="datetimeFigureOut">
              <a:rPr lang="en-US" smtClean="0"/>
              <a:pPr/>
              <a:t>7/30/2012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989A8-D171-4A89-81F7-9078584561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9D179-1D0C-4884-B651-177086B0F9BB}" type="datetimeFigureOut">
              <a:rPr lang="en-US" smtClean="0"/>
              <a:pPr/>
              <a:t>7/30/2012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989A8-D171-4A89-81F7-9078584561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9D179-1D0C-4884-B651-177086B0F9BB}" type="datetimeFigureOut">
              <a:rPr lang="en-US" smtClean="0"/>
              <a:pPr/>
              <a:t>7/30/2012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989A8-D171-4A89-81F7-9078584561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9D179-1D0C-4884-B651-177086B0F9BB}" type="datetimeFigureOut">
              <a:rPr lang="en-US" smtClean="0"/>
              <a:pPr/>
              <a:t>7/30/2012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989A8-D171-4A89-81F7-9078584561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9D179-1D0C-4884-B651-177086B0F9BB}" type="datetimeFigureOut">
              <a:rPr lang="en-US" smtClean="0"/>
              <a:pPr/>
              <a:t>7/30/2012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989A8-D171-4A89-81F7-9078584561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9D179-1D0C-4884-B651-177086B0F9BB}" type="datetimeFigureOut">
              <a:rPr lang="en-US" smtClean="0"/>
              <a:pPr/>
              <a:t>7/30/2012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989A8-D171-4A89-81F7-9078584561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9D179-1D0C-4884-B651-177086B0F9BB}" type="datetimeFigureOut">
              <a:rPr lang="en-US" smtClean="0"/>
              <a:pPr/>
              <a:t>7/30/2012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989A8-D171-4A89-81F7-9078584561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9D179-1D0C-4884-B651-177086B0F9BB}" type="datetimeFigureOut">
              <a:rPr lang="en-US" smtClean="0"/>
              <a:pPr/>
              <a:t>7/30/2012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989A8-D171-4A89-81F7-9078584561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9D179-1D0C-4884-B651-177086B0F9BB}" type="datetimeFigureOut">
              <a:rPr lang="en-US" smtClean="0"/>
              <a:pPr/>
              <a:t>7/30/2012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989A8-D171-4A89-81F7-9078584561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9D179-1D0C-4884-B651-177086B0F9BB}" type="datetimeFigureOut">
              <a:rPr lang="en-US" smtClean="0"/>
              <a:pPr/>
              <a:t>7/30/2012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989A8-D171-4A89-81F7-9078584561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9D179-1D0C-4884-B651-177086B0F9BB}" type="datetimeFigureOut">
              <a:rPr lang="en-US" smtClean="0"/>
              <a:pPr/>
              <a:t>7/30/2012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989A8-D171-4A89-81F7-9078584561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29D179-1D0C-4884-B651-177086B0F9BB}" type="datetimeFigureOut">
              <a:rPr lang="en-US" smtClean="0"/>
              <a:pPr/>
              <a:t>7/30/2012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0989A8-D171-4A89-81F7-90785845619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tools.ietf.org/html/draft-scim-core-schema-00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tools.ietf.org/html/draft-scim-api-00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example.com/%7bv%7d/%7bresource%7d/%7bid%7d" TargetMode="External"/><Relationship Id="rId2" Type="http://schemas.openxmlformats.org/officeDocument/2006/relationships/hyperlink" Target="https://example.com/%7bv%7d/%7bresource%7d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example.com/%7bv%7d/%7bresource%7d?filter=%7battribute%7d" TargetMode="External"/><Relationship Id="rId4" Type="http://schemas.openxmlformats.org/officeDocument/2006/relationships/hyperlink" Target="https://example.com/%7bv%7d/resource/%7bid%7d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s://example.com/v1/Users/281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s://example.com/%7bversion%7d/%7bresource%7d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tools.ietf.org/html/draft-hunt-scim-targeting-00" TargetMode="External"/><Relationship Id="rId2" Type="http://schemas.openxmlformats.org/officeDocument/2006/relationships/hyperlink" Target="https://example.com/Targets/crm/Users/%7bid%7d" TargetMode="Externa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code.google.com/p/scim/issues/list" TargetMode="External"/><Relationship Id="rId2" Type="http://schemas.openxmlformats.org/officeDocument/2006/relationships/hyperlink" Target="http://datatracker.ietf.org/wg/scim/charter/" TargetMode="Externa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://scim.googlecode.com/svn/trunk/specs/draft-scim-core-schema-01.txt" TargetMode="External"/><Relationship Id="rId2" Type="http://schemas.openxmlformats.org/officeDocument/2006/relationships/hyperlink" Target="http://scim.googlecode.com/svn/trunk/specs/draft-scim-api-01.txt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datatracker.ietf.org/wg/scim/" TargetMode="External"/><Relationship Id="rId4" Type="http://schemas.openxmlformats.org/officeDocument/2006/relationships/hyperlink" Target="http://www.simplecloud.info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ldap.akbkhome.com/index.php/objectclass/person.html" TargetMode="External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impsons.com/homer.jpg" TargetMode="External"/><Relationship Id="rId5" Type="http://schemas.openxmlformats.org/officeDocument/2006/relationships/hyperlink" Target="http://ldap.akbkhome.com/index.php/objectclass/inetOrgPerson.html" TargetMode="External"/><Relationship Id="rId4" Type="http://schemas.openxmlformats.org/officeDocument/2006/relationships/hyperlink" Target="http://ldap.akbkhome.com/index.php/objectclass/organizationalPerson.html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IETF 84</a:t>
            </a:r>
            <a:br>
              <a:rPr lang="en-US" dirty="0" smtClean="0"/>
            </a:br>
            <a:r>
              <a:rPr lang="en-US" dirty="0" smtClean="0"/>
              <a:t>SCIM</a:t>
            </a:r>
            <a:br>
              <a:rPr lang="en-US" dirty="0" smtClean="0"/>
            </a:br>
            <a:r>
              <a:rPr lang="en-US" dirty="0" smtClean="0"/>
              <a:t>System for Cross-domain Identity Management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Kelly Grizzle</a:t>
            </a:r>
          </a:p>
          <a:p>
            <a:r>
              <a:rPr lang="en-US" dirty="0" smtClean="0"/>
              <a:t>kelly.grizzle@sailpoint.com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Deeper Dive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Schema</a:t>
            </a:r>
          </a:p>
          <a:p>
            <a:r>
              <a:rPr lang="en-US" dirty="0" smtClean="0"/>
              <a:t>Protocol</a:t>
            </a:r>
          </a:p>
          <a:p>
            <a:r>
              <a:rPr lang="en-US" dirty="0" smtClean="0"/>
              <a:t>Security</a:t>
            </a:r>
          </a:p>
          <a:p>
            <a:r>
              <a:rPr lang="en-US" dirty="0" smtClean="0"/>
              <a:t>SAML and LDAP bindings</a:t>
            </a:r>
          </a:p>
          <a:p>
            <a:r>
              <a:rPr lang="en-US" dirty="0" smtClean="0"/>
              <a:t>Targeting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Core models for User and Group</a:t>
            </a:r>
          </a:p>
          <a:p>
            <a:r>
              <a:rPr lang="en-US" dirty="0" smtClean="0"/>
              <a:t>JSON and XML* representations</a:t>
            </a:r>
          </a:p>
          <a:p>
            <a:r>
              <a:rPr lang="en-US" dirty="0" smtClean="0"/>
              <a:t>Extensibility</a:t>
            </a:r>
          </a:p>
          <a:p>
            <a:pPr lvl="1"/>
            <a:r>
              <a:rPr lang="en-US" dirty="0" smtClean="0"/>
              <a:t>Extend existing resources (</a:t>
            </a:r>
            <a:r>
              <a:rPr lang="en-US" dirty="0" err="1" smtClean="0"/>
              <a:t>eg</a:t>
            </a:r>
            <a:r>
              <a:rPr lang="en-US" dirty="0" smtClean="0"/>
              <a:t> – enterprise user)</a:t>
            </a:r>
          </a:p>
          <a:p>
            <a:pPr lvl="1"/>
            <a:r>
              <a:rPr lang="en-US" dirty="0" smtClean="0"/>
              <a:t>Define new resources (</a:t>
            </a:r>
            <a:r>
              <a:rPr lang="en-US" dirty="0" err="1" smtClean="0"/>
              <a:t>eg</a:t>
            </a:r>
            <a:r>
              <a:rPr lang="en-US" dirty="0" smtClean="0"/>
              <a:t> – role)</a:t>
            </a:r>
          </a:p>
          <a:p>
            <a:r>
              <a:rPr lang="en-US" sz="2800" dirty="0">
                <a:hlinkClick r:id="rId2"/>
              </a:rPr>
              <a:t>http://tools.ietf.org/html/draft-scim-core-schema-00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</a:t>
            </a:r>
            <a:endParaRPr lang="en-US" dirty="0"/>
          </a:p>
        </p:txBody>
      </p:sp>
      <p:pic>
        <p:nvPicPr>
          <p:cNvPr id="23554" name="Picture 2" descr="http://warm-leaf-1166.herokuapp.com/img/mode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7217" y="1828800"/>
            <a:ext cx="8678183" cy="4191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resource is:</a:t>
            </a:r>
          </a:p>
          <a:p>
            <a:pPr lvl="1"/>
            <a:r>
              <a:rPr lang="en-US" dirty="0" smtClean="0"/>
              <a:t>An attribute container</a:t>
            </a:r>
          </a:p>
          <a:p>
            <a:pPr lvl="1"/>
            <a:r>
              <a:rPr lang="en-US" dirty="0" smtClean="0"/>
              <a:t>Name spaced</a:t>
            </a:r>
          </a:p>
          <a:p>
            <a:r>
              <a:rPr lang="en-US" dirty="0" smtClean="0"/>
              <a:t>An attribute is:</a:t>
            </a:r>
          </a:p>
          <a:p>
            <a:pPr lvl="1"/>
            <a:r>
              <a:rPr lang="en-US" dirty="0" smtClean="0"/>
              <a:t>Simple or complex</a:t>
            </a:r>
          </a:p>
          <a:p>
            <a:pPr lvl="1"/>
            <a:r>
              <a:rPr lang="en-US" dirty="0" smtClean="0"/>
              <a:t>Single or multi-valued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User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905000" y="1178778"/>
            <a:ext cx="6781800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"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schemas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": ["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urn:scim:schemas:core:1.0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"],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"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id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": "2819c223-7f76-453a-919d-413861904646",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"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externalId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": "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bjensen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",</a:t>
            </a:r>
            <a:endParaRPr lang="en-US" sz="14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"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meta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": {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"created": "2011-08-01T18:29:49.793Z",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"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lastModified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": "2011-08-01T18:29:49.793Z",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"location": "https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://example.com/v1/Users/2819c223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...",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"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version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": "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W\/\"f250dd84f0671c3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\"</a:t>
            </a:r>
            <a:endParaRPr lang="en-US" sz="14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},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"name": {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"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formatted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": "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Ms. Barbara J Jensen III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",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"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familyName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": "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Jensen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", 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"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givenName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": "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Barbara"</a:t>
            </a:r>
            <a:endParaRPr lang="en-US" sz="14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},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"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userName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": "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bjensen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",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"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phoneNumbers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": [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{</a:t>
            </a:r>
          </a:p>
          <a:p>
            <a:r>
              <a:rPr lang="en-US" sz="1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 "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value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": "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555-555-8377",</a:t>
            </a:r>
            <a:endParaRPr lang="en-US" sz="14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 "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type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": "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work"</a:t>
            </a:r>
            <a:endParaRPr lang="en-US" sz="14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}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]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990600" y="1676400"/>
            <a:ext cx="1143000" cy="76200"/>
          </a:xfrm>
          <a:prstGeom prst="straightConnector1">
            <a:avLst/>
          </a:prstGeom>
          <a:ln w="3175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990600" y="1676400"/>
            <a:ext cx="1143000" cy="533400"/>
          </a:xfrm>
          <a:prstGeom prst="straightConnector1">
            <a:avLst/>
          </a:prstGeom>
          <a:ln w="3175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68186" y="1295400"/>
            <a:ext cx="10320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Required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990600" y="3048000"/>
            <a:ext cx="1143000" cy="381000"/>
          </a:xfrm>
          <a:prstGeom prst="straightConnector1">
            <a:avLst/>
          </a:prstGeom>
          <a:ln w="3175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990600" y="4114800"/>
            <a:ext cx="1143000" cy="381000"/>
          </a:xfrm>
          <a:prstGeom prst="straightConnector1">
            <a:avLst/>
          </a:prstGeom>
          <a:ln w="3175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990600" y="4724400"/>
            <a:ext cx="1143000" cy="381000"/>
          </a:xfrm>
          <a:prstGeom prst="straightConnector1">
            <a:avLst/>
          </a:prstGeom>
          <a:ln w="3175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33400" y="2667000"/>
            <a:ext cx="1000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Complex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609600" y="3733800"/>
            <a:ext cx="817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Simple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381000" y="5029200"/>
            <a:ext cx="14203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  Complex</a:t>
            </a:r>
          </a:p>
          <a:p>
            <a:r>
              <a:rPr lang="en-US" dirty="0" smtClean="0"/>
              <a:t>multi-valued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Extended User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905000" y="1676400"/>
            <a:ext cx="67818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"schemas": ["urn:scim:schemas:core:1.0",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          "urn:scim:schemas:extension:enterprise:1.0"],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"id": "2819c223-7f76-453a-919d-413861904646",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"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externalId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": "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bjensen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",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"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userName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": "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bjensen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",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"urn:scim:schemas:extension:enterprise:1.0": {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"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employeeNumber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": "701984",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"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costCenter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": "4130",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"organization": "Universal Studios",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"division": "Theme Park",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"department": "Tour Operations",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"manager": {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  "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managerId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": "26118915-6090-4610-87e4-49d8ca9f808d",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  "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displayName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": "John Smith“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}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990600" y="2021622"/>
            <a:ext cx="1143000" cy="304800"/>
          </a:xfrm>
          <a:prstGeom prst="straightConnector1">
            <a:avLst/>
          </a:prstGeom>
          <a:ln w="3175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81000" y="2250222"/>
            <a:ext cx="1261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Declaration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762000" y="3317022"/>
            <a:ext cx="537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Use</a:t>
            </a:r>
            <a:endParaRPr lang="en-US" dirty="0"/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990600" y="3076754"/>
            <a:ext cx="1143000" cy="316468"/>
          </a:xfrm>
          <a:prstGeom prst="straightConnector1">
            <a:avLst/>
          </a:prstGeom>
          <a:ln w="3175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Group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905000" y="1676400"/>
            <a:ext cx="6781800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"schemas": ["urn:scim:schemas:core:1.0"],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"id": "2819c223-7f76-453a-919d-413861904646",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"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displayName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": "Tour Guides",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"members": [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{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  "value": "2819c223-7f76-453a-919d-413861904646",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  "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displayName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": "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Babs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Jensen",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  "type": "User"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},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{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  "value": "2819c223-7f76-453a-919d-413861904646",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  "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displayName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": "Mandy Pepperidge",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  "type": "User"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}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]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1447800" y="3124200"/>
            <a:ext cx="1143000" cy="381000"/>
          </a:xfrm>
          <a:prstGeom prst="straightConnector1">
            <a:avLst/>
          </a:prstGeom>
          <a:ln w="3175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57200" y="2819400"/>
            <a:ext cx="1948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Type (</a:t>
            </a:r>
            <a:r>
              <a:rPr lang="en-US" dirty="0" err="1" smtClean="0"/>
              <a:t>User|Group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826807" y="4724400"/>
            <a:ext cx="12305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Optional &amp;</a:t>
            </a:r>
          </a:p>
          <a:p>
            <a:r>
              <a:rPr lang="en-US" dirty="0" smtClean="0"/>
              <a:t>Read-only</a:t>
            </a:r>
            <a:endParaRPr lang="en-US" dirty="0"/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1447800" y="4419600"/>
            <a:ext cx="1143000" cy="316468"/>
          </a:xfrm>
          <a:prstGeom prst="straightConnector1">
            <a:avLst/>
          </a:prstGeom>
          <a:ln w="3175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Protocol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 typeface="Arial" pitchFamily="34" charset="0"/>
              <a:buChar char="•"/>
            </a:pPr>
            <a:r>
              <a:rPr lang="en-US" sz="3200" dirty="0" smtClean="0"/>
              <a:t>REST, HTTP, Synchronous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3200" dirty="0" smtClean="0"/>
              <a:t>CRUD + Search* + Discovery + Bulk*</a:t>
            </a:r>
          </a:p>
          <a:p>
            <a:r>
              <a:rPr lang="en-US" dirty="0" smtClean="0"/>
              <a:t>Simple MTI, Complex optional</a:t>
            </a:r>
          </a:p>
          <a:p>
            <a:r>
              <a:rPr lang="en-US" dirty="0" smtClean="0"/>
              <a:t>Extensible*, Versioned</a:t>
            </a:r>
          </a:p>
          <a:p>
            <a:r>
              <a:rPr lang="en-US" dirty="0" smtClean="0"/>
              <a:t>“</a:t>
            </a:r>
            <a:r>
              <a:rPr lang="en-US" dirty="0" err="1" smtClean="0"/>
              <a:t>cURL</a:t>
            </a:r>
            <a:r>
              <a:rPr lang="en-US" dirty="0" smtClean="0"/>
              <a:t>” friendly</a:t>
            </a:r>
          </a:p>
          <a:p>
            <a:r>
              <a:rPr lang="en-US" dirty="0" smtClean="0">
                <a:hlinkClick r:id="rId2"/>
              </a:rPr>
              <a:t>http://tools.ietf.org/html/draft-scim-api-00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Create = POST </a:t>
            </a:r>
            <a:r>
              <a:rPr lang="en-US" sz="2400" dirty="0" smtClean="0">
                <a:hlinkClick r:id="rId2"/>
              </a:rPr>
              <a:t>https://example.com/{v}/{resource}</a:t>
            </a:r>
            <a:endParaRPr lang="en-US" sz="2400" dirty="0" smtClean="0"/>
          </a:p>
          <a:p>
            <a:r>
              <a:rPr lang="en-US" sz="2400" dirty="0" smtClean="0"/>
              <a:t>Read = GET </a:t>
            </a:r>
            <a:r>
              <a:rPr lang="en-US" sz="2400" dirty="0" smtClean="0">
                <a:hlinkClick r:id="rId3"/>
              </a:rPr>
              <a:t>https://example.com/{v}/{resource}/{id}</a:t>
            </a:r>
            <a:endParaRPr lang="en-US" sz="2400" dirty="0" smtClean="0"/>
          </a:p>
          <a:p>
            <a:r>
              <a:rPr lang="en-US" sz="2400" dirty="0" smtClean="0"/>
              <a:t>Update = PUT </a:t>
            </a:r>
            <a:r>
              <a:rPr lang="en-US" sz="2400" dirty="0" smtClean="0">
                <a:hlinkClick r:id="rId3"/>
              </a:rPr>
              <a:t>https://example.com/{v}/{resource}/{id}</a:t>
            </a:r>
            <a:endParaRPr lang="en-US" sz="2400" dirty="0" smtClean="0"/>
          </a:p>
          <a:p>
            <a:r>
              <a:rPr lang="en-US" sz="2400" dirty="0" smtClean="0"/>
              <a:t>Delete = DELETE </a:t>
            </a:r>
            <a:r>
              <a:rPr lang="en-US" sz="2400" dirty="0" smtClean="0">
                <a:hlinkClick r:id="rId3"/>
              </a:rPr>
              <a:t>https://example.com/{v}/{resource}/{id}</a:t>
            </a:r>
            <a:endParaRPr lang="en-US" sz="2400" dirty="0" smtClean="0"/>
          </a:p>
          <a:p>
            <a:r>
              <a:rPr lang="en-US" sz="2400" dirty="0" smtClean="0"/>
              <a:t>*Update = PATCH </a:t>
            </a:r>
            <a:r>
              <a:rPr lang="en-US" sz="2400" dirty="0" smtClean="0">
                <a:hlinkClick r:id="rId4"/>
              </a:rPr>
              <a:t>https://example.com/{v}/{resource}/{id}</a:t>
            </a:r>
            <a:endParaRPr lang="en-US" sz="2400" dirty="0" smtClean="0"/>
          </a:p>
          <a:p>
            <a:r>
              <a:rPr lang="en-US" sz="2400" dirty="0" smtClean="0"/>
              <a:t>*Search = GET </a:t>
            </a:r>
            <a:r>
              <a:rPr lang="en-US" sz="2400" u="sng" dirty="0" smtClean="0">
                <a:solidFill>
                  <a:srgbClr val="0000FF"/>
                </a:solidFill>
              </a:rPr>
              <a:t>https://example.com/{v}/{resource}?</a:t>
            </a:r>
          </a:p>
          <a:p>
            <a:pPr>
              <a:buNone/>
            </a:pPr>
            <a:r>
              <a:rPr lang="en-US" sz="2400" dirty="0">
                <a:solidFill>
                  <a:srgbClr val="0000FF"/>
                </a:solidFill>
              </a:rPr>
              <a:t>	</a:t>
            </a:r>
            <a:r>
              <a:rPr lang="en-US" sz="2400" u="sng" dirty="0" smtClean="0">
                <a:solidFill>
                  <a:srgbClr val="0000FF"/>
                </a:solidFill>
              </a:rPr>
              <a:t>filter={attribute</a:t>
            </a:r>
            <a:r>
              <a:rPr lang="en-US" sz="2400" u="sng" dirty="0">
                <a:solidFill>
                  <a:srgbClr val="0000FF"/>
                </a:solidFill>
              </a:rPr>
              <a:t>} {op} {value} &amp; </a:t>
            </a:r>
            <a:r>
              <a:rPr lang="en-US" sz="2400" u="sng" dirty="0" err="1">
                <a:solidFill>
                  <a:srgbClr val="0000FF"/>
                </a:solidFill>
              </a:rPr>
              <a:t>sortBy</a:t>
            </a:r>
            <a:r>
              <a:rPr lang="en-US" sz="2400" u="sng" dirty="0">
                <a:solidFill>
                  <a:srgbClr val="0000FF"/>
                </a:solidFill>
              </a:rPr>
              <a:t>={</a:t>
            </a:r>
            <a:r>
              <a:rPr lang="en-US" sz="2400" u="sng" dirty="0" err="1">
                <a:solidFill>
                  <a:srgbClr val="0000FF"/>
                </a:solidFill>
              </a:rPr>
              <a:t>attributeName</a:t>
            </a:r>
            <a:r>
              <a:rPr lang="en-US" sz="2400" u="sng" dirty="0">
                <a:solidFill>
                  <a:srgbClr val="0000FF"/>
                </a:solidFill>
              </a:rPr>
              <a:t>} &amp; </a:t>
            </a:r>
            <a:r>
              <a:rPr lang="en-US" sz="2400" u="sng" dirty="0" err="1">
                <a:solidFill>
                  <a:srgbClr val="0000FF"/>
                </a:solidFill>
              </a:rPr>
              <a:t>sortOrder</a:t>
            </a:r>
            <a:r>
              <a:rPr lang="en-US" sz="2400" u="sng" dirty="0">
                <a:solidFill>
                  <a:srgbClr val="0000FF"/>
                </a:solidFill>
              </a:rPr>
              <a:t>={</a:t>
            </a:r>
            <a:r>
              <a:rPr lang="en-US" sz="2400" u="sng" dirty="0" err="1">
                <a:solidFill>
                  <a:srgbClr val="0000FF"/>
                </a:solidFill>
              </a:rPr>
              <a:t>ascending|descending</a:t>
            </a:r>
            <a:r>
              <a:rPr lang="en-US" sz="2400" u="sng" dirty="0" smtClean="0">
                <a:solidFill>
                  <a:srgbClr val="0000FF"/>
                </a:solidFill>
              </a:rPr>
              <a:t>} &amp; </a:t>
            </a:r>
            <a:r>
              <a:rPr lang="en-US" sz="2400" u="sng" dirty="0" err="1" smtClean="0">
                <a:solidFill>
                  <a:srgbClr val="0000FF"/>
                </a:solidFill>
              </a:rPr>
              <a:t>startIndex</a:t>
            </a:r>
            <a:r>
              <a:rPr lang="en-US" sz="2400" u="sng" dirty="0" smtClean="0">
                <a:solidFill>
                  <a:srgbClr val="0000FF"/>
                </a:solidFill>
              </a:rPr>
              <a:t>={start} &amp; count={</a:t>
            </a:r>
            <a:r>
              <a:rPr lang="en-US" sz="2400" u="sng" dirty="0" err="1" smtClean="0">
                <a:solidFill>
                  <a:srgbClr val="0000FF"/>
                </a:solidFill>
              </a:rPr>
              <a:t>maxResults</a:t>
            </a:r>
            <a:r>
              <a:rPr lang="en-US" sz="2400" u="sng" dirty="0" smtClean="0">
                <a:solidFill>
                  <a:srgbClr val="0000FF"/>
                </a:solidFill>
              </a:rPr>
              <a:t>}</a:t>
            </a:r>
          </a:p>
          <a:p>
            <a:r>
              <a:rPr lang="en-US" sz="2400" dirty="0"/>
              <a:t>*Bulk</a:t>
            </a:r>
            <a:endParaRPr lang="en-US" sz="2400" dirty="0">
              <a:hlinkClick r:id="rId5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Discovery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GET /Schemas</a:t>
            </a:r>
          </a:p>
          <a:p>
            <a:pPr lvl="1"/>
            <a:r>
              <a:rPr lang="en-US" dirty="0" smtClean="0"/>
              <a:t>Introspect resources and attribute extensions</a:t>
            </a:r>
          </a:p>
          <a:p>
            <a:r>
              <a:rPr lang="en-US" dirty="0" smtClean="0"/>
              <a:t>GET /</a:t>
            </a:r>
            <a:r>
              <a:rPr lang="en-US" dirty="0" err="1" smtClean="0"/>
              <a:t>ServiceProviderConfigs</a:t>
            </a:r>
            <a:endParaRPr lang="en-US" dirty="0" smtClean="0"/>
          </a:p>
          <a:p>
            <a:pPr lvl="1"/>
            <a:r>
              <a:rPr lang="en-US" dirty="0" smtClean="0"/>
              <a:t>Spec compliance</a:t>
            </a:r>
          </a:p>
          <a:p>
            <a:pPr lvl="2"/>
            <a:r>
              <a:rPr lang="en-US" dirty="0" smtClean="0"/>
              <a:t>Support for bulk, patch, etc…</a:t>
            </a:r>
          </a:p>
          <a:p>
            <a:pPr lvl="1"/>
            <a:r>
              <a:rPr lang="en-US" dirty="0" smtClean="0"/>
              <a:t>Authentication schemes</a:t>
            </a:r>
          </a:p>
          <a:p>
            <a:pPr lvl="2"/>
            <a:r>
              <a:rPr lang="en-US" dirty="0" err="1" smtClean="0"/>
              <a:t>OAuth</a:t>
            </a:r>
            <a:r>
              <a:rPr lang="en-US" dirty="0" smtClean="0"/>
              <a:t>, HTTP basic, etc…</a:t>
            </a:r>
          </a:p>
          <a:p>
            <a:pPr lvl="1"/>
            <a:r>
              <a:rPr lang="en-US" dirty="0" smtClean="0"/>
              <a:t>Data formats</a:t>
            </a:r>
          </a:p>
          <a:p>
            <a:pPr lvl="2"/>
            <a:r>
              <a:rPr lang="en-US" dirty="0" smtClean="0"/>
              <a:t>Support XML?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Overview</a:t>
            </a:r>
          </a:p>
          <a:p>
            <a:pPr lvl="1"/>
            <a:r>
              <a:rPr lang="en-US" dirty="0" smtClean="0"/>
              <a:t>What problem does SCIM solve?</a:t>
            </a:r>
          </a:p>
          <a:p>
            <a:pPr lvl="1"/>
            <a:r>
              <a:rPr lang="en-US" dirty="0" smtClean="0"/>
              <a:t>What is SCIM?</a:t>
            </a:r>
          </a:p>
          <a:p>
            <a:pPr lvl="1"/>
            <a:r>
              <a:rPr lang="en-US" dirty="0" smtClean="0"/>
              <a:t>History </a:t>
            </a:r>
            <a:r>
              <a:rPr lang="en-US" dirty="0" smtClean="0"/>
              <a:t>Lesson</a:t>
            </a:r>
          </a:p>
          <a:p>
            <a:r>
              <a:rPr lang="en-US" dirty="0" smtClean="0"/>
              <a:t>Deeper Dive</a:t>
            </a:r>
          </a:p>
          <a:p>
            <a:pPr lvl="1"/>
            <a:r>
              <a:rPr lang="en-US" dirty="0" smtClean="0"/>
              <a:t>Schema</a:t>
            </a:r>
          </a:p>
          <a:p>
            <a:pPr lvl="1"/>
            <a:r>
              <a:rPr lang="en-US" dirty="0" smtClean="0"/>
              <a:t>Protocol</a:t>
            </a:r>
          </a:p>
          <a:p>
            <a:pPr lvl="1"/>
            <a:r>
              <a:rPr lang="en-US" dirty="0" smtClean="0"/>
              <a:t>Security</a:t>
            </a:r>
          </a:p>
          <a:p>
            <a:pPr lvl="1"/>
            <a:r>
              <a:rPr lang="en-US" dirty="0" smtClean="0"/>
              <a:t>Other areas in charter: bindings, targeting</a:t>
            </a:r>
          </a:p>
          <a:p>
            <a:r>
              <a:rPr lang="en-US" dirty="0" smtClean="0"/>
              <a:t>What’s Next?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Create Request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5800" y="1981200"/>
            <a:ext cx="79248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urier New" pitchFamily="49" charset="0"/>
                <a:cs typeface="Courier New" pitchFamily="49" charset="0"/>
              </a:rPr>
              <a:t>POST /v1/Users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HTTP/1.1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Host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: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example.com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Accept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: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application/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json</a:t>
            </a: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Authorization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: Bearer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h480djs93hd8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"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schemas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": ["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urn:scim:schemas:core:1.0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"],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"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externalId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": "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bjensen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",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"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userName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":"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bjensen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",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"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name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": {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  "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familyName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": "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Jensen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",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  "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givenName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": "Barbara"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762000" y="1676400"/>
            <a:ext cx="228600" cy="381000"/>
          </a:xfrm>
          <a:prstGeom prst="straightConnector1">
            <a:avLst/>
          </a:prstGeom>
          <a:ln w="3175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28600" y="1371600"/>
            <a:ext cx="1131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Operation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2362200" y="1676400"/>
            <a:ext cx="228600" cy="381000"/>
          </a:xfrm>
          <a:prstGeom prst="straightConnector1">
            <a:avLst/>
          </a:prstGeom>
          <a:ln w="3175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828800" y="1371600"/>
            <a:ext cx="15405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Resource Type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4038600" y="2362200"/>
            <a:ext cx="381000" cy="304800"/>
          </a:xfrm>
          <a:prstGeom prst="straightConnector1">
            <a:avLst/>
          </a:prstGeom>
          <a:ln w="3175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191000" y="2069068"/>
            <a:ext cx="8590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Format</a:t>
            </a:r>
            <a:endParaRPr lang="en-US" dirty="0"/>
          </a:p>
        </p:txBody>
      </p:sp>
      <p:cxnSp>
        <p:nvCxnSpPr>
          <p:cNvPr id="19" name="Straight Arrow Connector 18"/>
          <p:cNvCxnSpPr>
            <a:stCxn id="21" idx="2"/>
          </p:cNvCxnSpPr>
          <p:nvPr/>
        </p:nvCxnSpPr>
        <p:spPr>
          <a:xfrm flipH="1">
            <a:off x="5410200" y="2579132"/>
            <a:ext cx="525259" cy="316468"/>
          </a:xfrm>
          <a:prstGeom prst="straightConnector1">
            <a:avLst/>
          </a:prstGeom>
          <a:ln w="3175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562600" y="2209800"/>
            <a:ext cx="7457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AuthZ</a:t>
            </a:r>
            <a:endParaRPr lang="en-US" dirty="0"/>
          </a:p>
        </p:txBody>
      </p:sp>
      <p:cxnSp>
        <p:nvCxnSpPr>
          <p:cNvPr id="23" name="Straight Arrow Connector 22"/>
          <p:cNvCxnSpPr/>
          <p:nvPr/>
        </p:nvCxnSpPr>
        <p:spPr>
          <a:xfrm flipH="1">
            <a:off x="6858000" y="3112532"/>
            <a:ext cx="757850" cy="621268"/>
          </a:xfrm>
          <a:prstGeom prst="straightConnector1">
            <a:avLst/>
          </a:prstGeom>
          <a:ln w="3175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853850" y="2819400"/>
            <a:ext cx="1604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“User” Payload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Create Response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5800" y="1828800"/>
            <a:ext cx="79248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HTTP/1.1 201 Created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Content-Type: application/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json</a:t>
            </a:r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Location: 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  <a:hlinkClick r:id="rId2"/>
              </a:rPr>
              <a:t>https://example.com/v1/Users/281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...</a:t>
            </a:r>
          </a:p>
          <a:p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ETag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: W/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"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e180ee84f0671b1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"</a:t>
            </a:r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"schemas": ["urn:scim:schemas:core:1.0"],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"id": "2819c223-7f76-453a-919d-413861904646",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"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externalId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": "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bjensen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",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"meta": {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"created": "2011-08-01T21:32:44.882Z",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"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lastModified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": "2011-08-01T21:32:44.882Z",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"location": "https://example.com/v1/Users/281...",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"version": "W\/\"e180ee84f0671b1\""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},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"name":{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"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familyName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":"Jensen",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"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givenName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":"Barbara"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},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"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userName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":"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bjensen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"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sz="1600" dirty="0"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752600" y="1524000"/>
            <a:ext cx="228600" cy="381000"/>
          </a:xfrm>
          <a:prstGeom prst="straightConnector1">
            <a:avLst/>
          </a:prstGeom>
          <a:ln w="3175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219200" y="1219200"/>
            <a:ext cx="1270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Result code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4114800" y="1752600"/>
            <a:ext cx="25052" cy="457200"/>
          </a:xfrm>
          <a:prstGeom prst="straightConnector1">
            <a:avLst/>
          </a:prstGeom>
          <a:ln w="3175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606452" y="1447800"/>
            <a:ext cx="8590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Format</a:t>
            </a:r>
            <a:endParaRPr lang="en-US" dirty="0"/>
          </a:p>
        </p:txBody>
      </p:sp>
      <p:cxnSp>
        <p:nvCxnSpPr>
          <p:cNvPr id="25" name="Straight Arrow Connector 24"/>
          <p:cNvCxnSpPr>
            <a:stCxn id="26" idx="2"/>
          </p:cNvCxnSpPr>
          <p:nvPr/>
        </p:nvCxnSpPr>
        <p:spPr>
          <a:xfrm flipH="1">
            <a:off x="5105400" y="2045732"/>
            <a:ext cx="222936" cy="392668"/>
          </a:xfrm>
          <a:prstGeom prst="straightConnector1">
            <a:avLst/>
          </a:prstGeom>
          <a:ln w="3175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4673252" y="1676400"/>
            <a:ext cx="1310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“Permalink”</a:t>
            </a:r>
            <a:endParaRPr lang="en-US" dirty="0"/>
          </a:p>
        </p:txBody>
      </p:sp>
      <p:cxnSp>
        <p:nvCxnSpPr>
          <p:cNvPr id="29" name="Straight Arrow Connector 28"/>
          <p:cNvCxnSpPr/>
          <p:nvPr/>
        </p:nvCxnSpPr>
        <p:spPr>
          <a:xfrm flipH="1">
            <a:off x="6172200" y="2209800"/>
            <a:ext cx="1140093" cy="1154668"/>
          </a:xfrm>
          <a:prstGeom prst="straightConnector1">
            <a:avLst/>
          </a:prstGeom>
          <a:ln w="3175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6477000" y="1828800"/>
            <a:ext cx="16705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SP generated ID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Get Request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5800" y="2667000"/>
            <a:ext cx="7924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GET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/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v1/Users/2819c223-7f76-453a-919d-413861904646.json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Host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: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example.com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Authorization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: Bearer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h480djs93hd8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762000" y="2362200"/>
            <a:ext cx="228600" cy="381000"/>
          </a:xfrm>
          <a:prstGeom prst="straightConnector1">
            <a:avLst/>
          </a:prstGeom>
          <a:ln w="3175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28600" y="2057400"/>
            <a:ext cx="1131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Operation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2362200" y="2362200"/>
            <a:ext cx="228600" cy="381000"/>
          </a:xfrm>
          <a:prstGeom prst="straightConnector1">
            <a:avLst/>
          </a:prstGeom>
          <a:ln w="3175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828800" y="2057400"/>
            <a:ext cx="15405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Resource Type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4343400" y="2438400"/>
            <a:ext cx="381000" cy="304800"/>
          </a:xfrm>
          <a:prstGeom prst="straightConnector1">
            <a:avLst/>
          </a:prstGeom>
          <a:ln w="3175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495800" y="2145268"/>
            <a:ext cx="10186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Stable ID</a:t>
            </a:r>
            <a:endParaRPr lang="en-US" dirty="0"/>
          </a:p>
        </p:txBody>
      </p:sp>
      <p:cxnSp>
        <p:nvCxnSpPr>
          <p:cNvPr id="19" name="Straight Arrow Connector 18"/>
          <p:cNvCxnSpPr>
            <a:stCxn id="21" idx="2"/>
          </p:cNvCxnSpPr>
          <p:nvPr/>
        </p:nvCxnSpPr>
        <p:spPr>
          <a:xfrm>
            <a:off x="7592341" y="2502932"/>
            <a:ext cx="408659" cy="240268"/>
          </a:xfrm>
          <a:prstGeom prst="straightConnector1">
            <a:avLst/>
          </a:prstGeom>
          <a:ln w="3175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7162800" y="2133600"/>
            <a:ext cx="8590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Format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Get Response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5800" y="1765042"/>
            <a:ext cx="79248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HTTP/1.1 200 OK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Content-Type: application/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json</a:t>
            </a:r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Location: https://example.com/v1/Users/281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...</a:t>
            </a:r>
          </a:p>
          <a:p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ETag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: W/"e180ee84f0671b1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"</a:t>
            </a:r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"schemas": ["urn:scim:schemas:core:1.0"],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"id": "2819c223-7f76-453a-919d-413861904646",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"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externalId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": "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bjensen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",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"meta": {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"created": "2011-08-01T21:32:44.882Z",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"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lastModified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": "2011-08-01T21:32:44.882Z",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"location": "https://example.com/v1/Users/281...",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"version": "W\/\"e180ee84f0671b1\""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},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"name":{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"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familyName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":"Jensen",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"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givenName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":"Barbara"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},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"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userName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":"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bjensen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"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sz="1600" dirty="0"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752600" y="1430179"/>
            <a:ext cx="228600" cy="381000"/>
          </a:xfrm>
          <a:prstGeom prst="straightConnector1">
            <a:avLst/>
          </a:prstGeom>
          <a:ln w="3175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219200" y="1125379"/>
            <a:ext cx="1270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Result code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4114800" y="1658779"/>
            <a:ext cx="25052" cy="457200"/>
          </a:xfrm>
          <a:prstGeom prst="straightConnector1">
            <a:avLst/>
          </a:prstGeom>
          <a:ln w="3175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606452" y="1353979"/>
            <a:ext cx="8590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Format</a:t>
            </a:r>
            <a:endParaRPr lang="en-US" dirty="0"/>
          </a:p>
        </p:txBody>
      </p:sp>
      <p:cxnSp>
        <p:nvCxnSpPr>
          <p:cNvPr id="25" name="Straight Arrow Connector 24"/>
          <p:cNvCxnSpPr>
            <a:stCxn id="26" idx="2"/>
          </p:cNvCxnSpPr>
          <p:nvPr/>
        </p:nvCxnSpPr>
        <p:spPr>
          <a:xfrm flipH="1">
            <a:off x="5105400" y="1951911"/>
            <a:ext cx="222936" cy="392668"/>
          </a:xfrm>
          <a:prstGeom prst="straightConnector1">
            <a:avLst/>
          </a:prstGeom>
          <a:ln w="3175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4673252" y="1582579"/>
            <a:ext cx="1310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“Permalink”</a:t>
            </a:r>
            <a:endParaRPr lang="en-US" dirty="0"/>
          </a:p>
        </p:txBody>
      </p:sp>
      <p:cxnSp>
        <p:nvCxnSpPr>
          <p:cNvPr id="29" name="Straight Arrow Connector 28"/>
          <p:cNvCxnSpPr>
            <a:stCxn id="30" idx="2"/>
          </p:cNvCxnSpPr>
          <p:nvPr/>
        </p:nvCxnSpPr>
        <p:spPr>
          <a:xfrm flipH="1">
            <a:off x="6324601" y="2104311"/>
            <a:ext cx="483580" cy="926068"/>
          </a:xfrm>
          <a:prstGeom prst="straightConnector1">
            <a:avLst/>
          </a:prstGeom>
          <a:ln w="3175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6477000" y="1734979"/>
            <a:ext cx="6623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SP ID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Search Request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5800" y="2667000"/>
            <a:ext cx="79248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GET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/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v1/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Users?filter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=title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pr and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userType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eq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"Employee"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&amp;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sortBy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=title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&amp;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sortOrder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=ascending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&amp;attributes=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title,username</a:t>
            </a: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&amp;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startIndex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=11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&amp;count=10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Host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: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example.com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Accept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: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application/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json</a:t>
            </a: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Authorization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: Bearer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h480djs93hd8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762000" y="2362200"/>
            <a:ext cx="228600" cy="381000"/>
          </a:xfrm>
          <a:prstGeom prst="straightConnector1">
            <a:avLst/>
          </a:prstGeom>
          <a:ln w="3175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28600" y="2057400"/>
            <a:ext cx="1131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Operation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2362200" y="2362200"/>
            <a:ext cx="228600" cy="381000"/>
          </a:xfrm>
          <a:prstGeom prst="straightConnector1">
            <a:avLst/>
          </a:prstGeom>
          <a:ln w="3175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828800" y="2057400"/>
            <a:ext cx="15405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Resource Type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4343400" y="2438400"/>
            <a:ext cx="381000" cy="304800"/>
          </a:xfrm>
          <a:prstGeom prst="straightConnector1">
            <a:avLst/>
          </a:prstGeom>
          <a:ln w="3175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495800" y="2145268"/>
            <a:ext cx="19211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URL encoded filter</a:t>
            </a:r>
            <a:endParaRPr lang="en-US" dirty="0"/>
          </a:p>
        </p:txBody>
      </p:sp>
      <p:cxnSp>
        <p:nvCxnSpPr>
          <p:cNvPr id="14" name="Straight Arrow Connector 13"/>
          <p:cNvCxnSpPr>
            <a:stCxn id="17" idx="1"/>
          </p:cNvCxnSpPr>
          <p:nvPr/>
        </p:nvCxnSpPr>
        <p:spPr>
          <a:xfrm flipH="1">
            <a:off x="4495800" y="3232666"/>
            <a:ext cx="609600" cy="32266"/>
          </a:xfrm>
          <a:prstGeom prst="straightConnector1">
            <a:avLst/>
          </a:prstGeom>
          <a:ln w="3175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105400" y="3048000"/>
            <a:ext cx="853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Sorting</a:t>
            </a:r>
            <a:endParaRPr lang="en-US" dirty="0"/>
          </a:p>
        </p:txBody>
      </p:sp>
      <p:cxnSp>
        <p:nvCxnSpPr>
          <p:cNvPr id="22" name="Straight Arrow Connector 21"/>
          <p:cNvCxnSpPr>
            <a:stCxn id="23" idx="1"/>
          </p:cNvCxnSpPr>
          <p:nvPr/>
        </p:nvCxnSpPr>
        <p:spPr>
          <a:xfrm flipH="1" flipV="1">
            <a:off x="4495800" y="3657600"/>
            <a:ext cx="609600" cy="43934"/>
          </a:xfrm>
          <a:prstGeom prst="straightConnector1">
            <a:avLst/>
          </a:prstGeom>
          <a:ln w="3175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105400" y="3516868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Partial results</a:t>
            </a:r>
            <a:endParaRPr lang="en-US" dirty="0"/>
          </a:p>
        </p:txBody>
      </p:sp>
      <p:cxnSp>
        <p:nvCxnSpPr>
          <p:cNvPr id="27" name="Straight Arrow Connector 26"/>
          <p:cNvCxnSpPr>
            <a:stCxn id="28" idx="1"/>
          </p:cNvCxnSpPr>
          <p:nvPr/>
        </p:nvCxnSpPr>
        <p:spPr>
          <a:xfrm flipH="1" flipV="1">
            <a:off x="3886200" y="4114800"/>
            <a:ext cx="1219200" cy="43934"/>
          </a:xfrm>
          <a:prstGeom prst="straightConnector1">
            <a:avLst/>
          </a:prstGeom>
          <a:ln w="3175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105400" y="3974068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Index-based pagination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Search Response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5800" y="2011263"/>
            <a:ext cx="79248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"schemas": ["urn:scim:schemas:core:1.0"],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"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totalResults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": 2,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"Resources": [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{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"id": "c3a26dd3-27a0-4dec-a2ac-ce211e105f97",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"title": "Assistant VP",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"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userName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": "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bjensen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"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},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{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"id": "a4a25dd3-17a0-4dac-a2ac-ce211e125f57",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"title": "VP",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"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userName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": "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jsmith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"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}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]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sz="1600" dirty="0"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7" name="Straight Arrow Connector 6"/>
          <p:cNvCxnSpPr>
            <a:stCxn id="12" idx="0"/>
          </p:cNvCxnSpPr>
          <p:nvPr/>
        </p:nvCxnSpPr>
        <p:spPr>
          <a:xfrm flipV="1">
            <a:off x="635174" y="2667000"/>
            <a:ext cx="355426" cy="381000"/>
          </a:xfrm>
          <a:prstGeom prst="straightConnector1">
            <a:avLst/>
          </a:prstGeom>
          <a:ln w="3175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0" y="3048000"/>
            <a:ext cx="1270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Pagination</a:t>
            </a:r>
            <a:endParaRPr lang="en-US" dirty="0"/>
          </a:p>
        </p:txBody>
      </p:sp>
      <p:cxnSp>
        <p:nvCxnSpPr>
          <p:cNvPr id="14" name="Straight Arrow Connector 13"/>
          <p:cNvCxnSpPr>
            <a:stCxn id="17" idx="2"/>
          </p:cNvCxnSpPr>
          <p:nvPr/>
        </p:nvCxnSpPr>
        <p:spPr>
          <a:xfrm flipH="1">
            <a:off x="3124201" y="2274332"/>
            <a:ext cx="580234" cy="785336"/>
          </a:xfrm>
          <a:prstGeom prst="straightConnector1">
            <a:avLst/>
          </a:prstGeom>
          <a:ln w="3175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352800" y="1905000"/>
            <a:ext cx="703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Users</a:t>
            </a:r>
            <a:endParaRPr lang="en-US" dirty="0"/>
          </a:p>
        </p:txBody>
      </p:sp>
      <p:cxnSp>
        <p:nvCxnSpPr>
          <p:cNvPr id="29" name="Straight Arrow Connector 28"/>
          <p:cNvCxnSpPr/>
          <p:nvPr/>
        </p:nvCxnSpPr>
        <p:spPr>
          <a:xfrm flipH="1">
            <a:off x="6324608" y="2895600"/>
            <a:ext cx="457192" cy="381000"/>
          </a:xfrm>
          <a:prstGeom prst="straightConnector1">
            <a:avLst/>
          </a:prstGeom>
          <a:ln w="3175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5943600" y="2590800"/>
            <a:ext cx="18961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SP ID ever present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PATCH and Bulk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PATCH</a:t>
            </a:r>
          </a:p>
          <a:p>
            <a:pPr lvl="1"/>
            <a:r>
              <a:rPr lang="en-US" dirty="0" smtClean="0"/>
              <a:t>Allows providing partial updates to resources</a:t>
            </a:r>
          </a:p>
          <a:p>
            <a:pPr lvl="1"/>
            <a:r>
              <a:rPr lang="en-US" dirty="0" smtClean="0"/>
              <a:t>May be important if modifying a large multi-valued attribute on a resource (</a:t>
            </a:r>
            <a:r>
              <a:rPr lang="en-US" dirty="0" err="1" smtClean="0"/>
              <a:t>eg</a:t>
            </a:r>
            <a:r>
              <a:rPr lang="en-US" dirty="0" smtClean="0"/>
              <a:t> – group members)</a:t>
            </a:r>
          </a:p>
          <a:p>
            <a:r>
              <a:rPr lang="en-US" dirty="0" smtClean="0"/>
              <a:t>Bulk</a:t>
            </a:r>
          </a:p>
          <a:p>
            <a:pPr lvl="1"/>
            <a:r>
              <a:rPr lang="en-US" dirty="0" smtClean="0"/>
              <a:t>Allows performing many operations at once</a:t>
            </a:r>
          </a:p>
          <a:p>
            <a:pPr lvl="1"/>
            <a:r>
              <a:rPr lang="en-US" dirty="0" smtClean="0"/>
              <a:t>Useful for synchronizing data into a service provider</a:t>
            </a:r>
          </a:p>
          <a:p>
            <a:r>
              <a:rPr lang="en-US" dirty="0" smtClean="0"/>
              <a:t>Both are </a:t>
            </a:r>
            <a:r>
              <a:rPr lang="en-US" i="1" dirty="0" smtClean="0"/>
              <a:t>optional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Protocol Extensibility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Version in URL</a:t>
            </a:r>
          </a:p>
          <a:p>
            <a:pPr lvl="1"/>
            <a:r>
              <a:rPr lang="en-US" dirty="0" smtClean="0">
                <a:hlinkClick r:id="rId2"/>
              </a:rPr>
              <a:t>https://example.com/{version}/{resource}</a:t>
            </a:r>
            <a:endParaRPr lang="en-US" dirty="0" smtClean="0"/>
          </a:p>
          <a:p>
            <a:r>
              <a:rPr lang="en-US" dirty="0" smtClean="0"/>
              <a:t>Follow </a:t>
            </a:r>
            <a:r>
              <a:rPr lang="en-US" dirty="0" err="1" smtClean="0"/>
              <a:t>RESTful</a:t>
            </a:r>
            <a:r>
              <a:rPr lang="en-US" dirty="0" smtClean="0"/>
              <a:t> </a:t>
            </a:r>
            <a:r>
              <a:rPr lang="en-US" dirty="0" smtClean="0"/>
              <a:t>principles</a:t>
            </a:r>
          </a:p>
          <a:p>
            <a:pPr lvl="1"/>
            <a:r>
              <a:rPr lang="en-US" dirty="0" smtClean="0"/>
              <a:t>Additional URL arguments</a:t>
            </a:r>
          </a:p>
          <a:p>
            <a:pPr lvl="1"/>
            <a:r>
              <a:rPr lang="en-US" dirty="0" smtClean="0"/>
              <a:t>Additional resource endpoints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XML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XML XSD</a:t>
            </a:r>
          </a:p>
          <a:p>
            <a:pPr lvl="1"/>
            <a:r>
              <a:rPr lang="en-US" dirty="0" smtClean="0"/>
              <a:t>Core</a:t>
            </a:r>
          </a:p>
          <a:p>
            <a:pPr lvl="2"/>
            <a:r>
              <a:rPr lang="en-US" dirty="0" smtClean="0"/>
              <a:t>Resource, User, Group</a:t>
            </a:r>
          </a:p>
          <a:p>
            <a:pPr lvl="2"/>
            <a:r>
              <a:rPr lang="en-US" dirty="0" smtClean="0"/>
              <a:t>Payload wrappers, Errors</a:t>
            </a:r>
          </a:p>
          <a:p>
            <a:pPr lvl="2"/>
            <a:r>
              <a:rPr lang="en-US" dirty="0" smtClean="0"/>
              <a:t>Schema, Bulk, </a:t>
            </a:r>
            <a:r>
              <a:rPr lang="en-US" dirty="0" err="1" smtClean="0"/>
              <a:t>ServiceProviderConfig</a:t>
            </a:r>
            <a:endParaRPr lang="en-US" dirty="0" smtClean="0"/>
          </a:p>
          <a:p>
            <a:pPr lvl="1"/>
            <a:r>
              <a:rPr lang="en-US" dirty="0" smtClean="0"/>
              <a:t>Enterprise Extension</a:t>
            </a:r>
          </a:p>
          <a:p>
            <a:pPr lvl="2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Security </a:t>
            </a:r>
            <a:r>
              <a:rPr lang="en-US" dirty="0" smtClean="0"/>
              <a:t>Considerations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Protocol</a:t>
            </a:r>
          </a:p>
          <a:p>
            <a:r>
              <a:rPr lang="en-US" dirty="0" smtClean="0"/>
              <a:t>Sensitive information abounds</a:t>
            </a:r>
          </a:p>
          <a:p>
            <a:r>
              <a:rPr lang="en-US" dirty="0" smtClean="0"/>
              <a:t>Authorization attributes </a:t>
            </a:r>
            <a:r>
              <a:rPr lang="en-US" dirty="0" smtClean="0"/>
              <a:t>are loosely </a:t>
            </a:r>
            <a:r>
              <a:rPr lang="en-US" dirty="0" smtClean="0"/>
              <a:t>defined</a:t>
            </a:r>
          </a:p>
          <a:p>
            <a:pPr lvl="1"/>
            <a:r>
              <a:rPr lang="en-US" dirty="0" smtClean="0"/>
              <a:t>Roles, groups, and entitlements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problem?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97954" cy="4525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How </a:t>
            </a:r>
            <a:r>
              <a:rPr lang="en-US" sz="2800" dirty="0" smtClean="0"/>
              <a:t>do I keep my organization’s users in sync with service X</a:t>
            </a:r>
            <a:r>
              <a:rPr lang="en-US" sz="2800" dirty="0" smtClean="0"/>
              <a:t>?</a:t>
            </a:r>
            <a:endParaRPr lang="en-US" sz="2800" dirty="0" smtClean="0"/>
          </a:p>
          <a:p>
            <a:pPr lvl="1"/>
            <a:r>
              <a:rPr lang="en-US" sz="2400" dirty="0" smtClean="0"/>
              <a:t>How </a:t>
            </a:r>
            <a:r>
              <a:rPr lang="en-US" sz="2400" dirty="0" smtClean="0"/>
              <a:t>do I provision a user account for service X</a:t>
            </a:r>
            <a:r>
              <a:rPr lang="en-US" sz="2400" dirty="0" smtClean="0"/>
              <a:t>?</a:t>
            </a:r>
            <a:endParaRPr lang="en-US" sz="2400" dirty="0" smtClean="0"/>
          </a:p>
          <a:p>
            <a:pPr lvl="1"/>
            <a:r>
              <a:rPr lang="en-US" sz="2400" dirty="0" smtClean="0"/>
              <a:t>How </a:t>
            </a:r>
            <a:r>
              <a:rPr lang="en-US" sz="2400" dirty="0" smtClean="0"/>
              <a:t>do I deprovision a user account from service X</a:t>
            </a:r>
            <a:r>
              <a:rPr lang="en-US" sz="2400" dirty="0" smtClean="0"/>
              <a:t>?</a:t>
            </a:r>
            <a:endParaRPr lang="en-US" sz="2400" dirty="0" smtClean="0"/>
          </a:p>
          <a:p>
            <a:pPr lvl="1"/>
            <a:r>
              <a:rPr lang="en-US" sz="2400" dirty="0" smtClean="0"/>
              <a:t>How </a:t>
            </a:r>
            <a:r>
              <a:rPr lang="en-US" sz="2400" dirty="0" smtClean="0"/>
              <a:t>do I update an existing account for service X</a:t>
            </a:r>
            <a:r>
              <a:rPr lang="en-US" sz="2400" dirty="0" smtClean="0"/>
              <a:t>?</a:t>
            </a:r>
            <a:endParaRPr lang="en-US" sz="2400" dirty="0" smtClean="0"/>
          </a:p>
          <a:p>
            <a:r>
              <a:rPr lang="en-US" sz="2800" dirty="0" smtClean="0"/>
              <a:t>How </a:t>
            </a:r>
            <a:r>
              <a:rPr lang="en-US" sz="2800" dirty="0" smtClean="0"/>
              <a:t>do I manage groups</a:t>
            </a:r>
            <a:r>
              <a:rPr lang="en-US" sz="2800" dirty="0" smtClean="0"/>
              <a:t>?</a:t>
            </a:r>
          </a:p>
          <a:p>
            <a:pPr lvl="1"/>
            <a:r>
              <a:rPr lang="en-US" sz="2400" dirty="0" smtClean="0"/>
              <a:t>How do I add or remove users from groups to give them the correct level of access?</a:t>
            </a:r>
          </a:p>
          <a:p>
            <a:pPr lvl="1"/>
            <a:r>
              <a:rPr lang="en-US" sz="2400" dirty="0" smtClean="0"/>
              <a:t>How do I create new groups?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A86D8-D734-704B-873D-2BF9A94D7934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5474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Protocol Security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TLS MTI</a:t>
            </a:r>
          </a:p>
          <a:p>
            <a:r>
              <a:rPr lang="en-US" dirty="0" smtClean="0"/>
              <a:t>Standard HTTP considerations apply</a:t>
            </a:r>
          </a:p>
          <a:p>
            <a:r>
              <a:rPr lang="en-US" dirty="0" smtClean="0"/>
              <a:t>Authentication is discoverable, </a:t>
            </a:r>
            <a:r>
              <a:rPr lang="en-US" dirty="0" err="1" smtClean="0"/>
              <a:t>OAuth</a:t>
            </a:r>
            <a:r>
              <a:rPr lang="en-US" dirty="0" smtClean="0"/>
              <a:t> bearer token </a:t>
            </a:r>
            <a:r>
              <a:rPr lang="en-US" u="sng" dirty="0" smtClean="0"/>
              <a:t>recommended</a:t>
            </a:r>
          </a:p>
          <a:p>
            <a:r>
              <a:rPr lang="en-US" dirty="0" smtClean="0"/>
              <a:t>HTTP basic is commonly implemented for interoperability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Sensitive Information in User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209800" y="1143000"/>
            <a:ext cx="56388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"id": "2819c223-7f76-453a-919d-413861904646",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"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externalId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": "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bjensen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",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"name": {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"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familyName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": "Jensen",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"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givenName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": "Barbara"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},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"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userName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": "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bjensen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",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"password": "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maybe_plaintext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",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"roles": [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{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  "value": "RA"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}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],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"groups": [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{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  "value": "2819c223-7f76-453a-919d-982763095",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  "display": "Student"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}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],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"entitlements": [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{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  "value": "delete users"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}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]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828800" y="2590800"/>
            <a:ext cx="609600" cy="381000"/>
          </a:xfrm>
          <a:prstGeom prst="straightConnector1">
            <a:avLst/>
          </a:prstGeom>
          <a:ln w="3175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838200" y="2286000"/>
            <a:ext cx="1070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Password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1447800" y="3276600"/>
            <a:ext cx="1066800" cy="1447800"/>
          </a:xfrm>
          <a:prstGeom prst="straightConnector1">
            <a:avLst/>
          </a:prstGeom>
          <a:ln w="3175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1447800" y="4343400"/>
            <a:ext cx="1066800" cy="381000"/>
          </a:xfrm>
          <a:prstGeom prst="straightConnector1">
            <a:avLst/>
          </a:prstGeom>
          <a:ln w="3175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1447800" y="4724400"/>
            <a:ext cx="1066800" cy="838200"/>
          </a:xfrm>
          <a:prstGeom prst="straightConnector1">
            <a:avLst/>
          </a:prstGeom>
          <a:ln w="3175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762000" y="4495800"/>
            <a:ext cx="7457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AuthZ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Hi/Low Fidelity Bindings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LDAP</a:t>
            </a:r>
          </a:p>
          <a:p>
            <a:r>
              <a:rPr lang="en-US" dirty="0" smtClean="0"/>
              <a:t>SAML</a:t>
            </a:r>
          </a:p>
          <a:p>
            <a:r>
              <a:rPr lang="en-US" dirty="0" err="1" smtClean="0"/>
              <a:t>OpenID</a:t>
            </a:r>
            <a:r>
              <a:rPr lang="en-US" dirty="0" smtClean="0"/>
              <a:t> </a:t>
            </a:r>
            <a:r>
              <a:rPr lang="en-US" dirty="0" smtClean="0"/>
              <a:t>Connect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Targeting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Proposed extension</a:t>
            </a:r>
          </a:p>
          <a:p>
            <a:r>
              <a:rPr lang="en-US" dirty="0" smtClean="0"/>
              <a:t>Allows a server to proxy a SCIM request to a target system</a:t>
            </a:r>
          </a:p>
          <a:p>
            <a:pPr lvl="1"/>
            <a:r>
              <a:rPr lang="en-US" dirty="0" smtClean="0"/>
              <a:t>GET </a:t>
            </a:r>
            <a:r>
              <a:rPr lang="en-US" dirty="0" smtClean="0">
                <a:hlinkClick r:id="rId2"/>
              </a:rPr>
              <a:t>https://example.com/Targets/crm/Users/{id}</a:t>
            </a:r>
            <a:endParaRPr lang="en-US" dirty="0" smtClean="0"/>
          </a:p>
          <a:p>
            <a:r>
              <a:rPr lang="en-US" dirty="0" smtClean="0"/>
              <a:t>Optionally can store links to target accounts on the core user</a:t>
            </a:r>
          </a:p>
          <a:p>
            <a:r>
              <a:rPr lang="en-US" dirty="0" smtClean="0">
                <a:hlinkClick r:id="rId3"/>
              </a:rPr>
              <a:t>http://tools.ietf.org/html/draft-hunt-scim-targeting-00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1.1 Release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Released in July 2012 under OWF</a:t>
            </a:r>
          </a:p>
          <a:p>
            <a:r>
              <a:rPr lang="en-US" dirty="0" smtClean="0"/>
              <a:t>Mainly clarifications and small error fixes</a:t>
            </a:r>
          </a:p>
          <a:p>
            <a:pPr lvl="1"/>
            <a:r>
              <a:rPr lang="en-US" dirty="0" smtClean="0"/>
              <a:t>Many of these were found during </a:t>
            </a:r>
            <a:r>
              <a:rPr lang="en-US" dirty="0" err="1" smtClean="0"/>
              <a:t>interop</a:t>
            </a:r>
            <a:r>
              <a:rPr lang="en-US" dirty="0" smtClean="0"/>
              <a:t> </a:t>
            </a:r>
            <a:r>
              <a:rPr lang="en-US" dirty="0" smtClean="0"/>
              <a:t>testing</a:t>
            </a:r>
          </a:p>
          <a:p>
            <a:r>
              <a:rPr lang="en-US" dirty="0" smtClean="0"/>
              <a:t>Will serve as starting point for working group</a:t>
            </a:r>
          </a:p>
          <a:p>
            <a:r>
              <a:rPr lang="en-US" dirty="0" smtClean="0"/>
              <a:t>Final release under OWF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next?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See charter for milestones</a:t>
            </a:r>
          </a:p>
          <a:p>
            <a:pPr lvl="1"/>
            <a:r>
              <a:rPr lang="en-US" dirty="0" smtClean="0">
                <a:hlinkClick r:id="rId2"/>
              </a:rPr>
              <a:t>http://datatracker.ietf.org/wg/scim/charter/</a:t>
            </a:r>
            <a:endParaRPr lang="en-US" dirty="0" smtClean="0"/>
          </a:p>
          <a:p>
            <a:r>
              <a:rPr lang="en-US" dirty="0" smtClean="0"/>
              <a:t>Use cases document</a:t>
            </a:r>
          </a:p>
          <a:p>
            <a:r>
              <a:rPr lang="en-US" dirty="0" smtClean="0"/>
              <a:t>Binding documents (LDAP, SAML)</a:t>
            </a:r>
          </a:p>
          <a:p>
            <a:r>
              <a:rPr lang="en-US" dirty="0" smtClean="0"/>
              <a:t>Targeting document</a:t>
            </a:r>
          </a:p>
          <a:p>
            <a:r>
              <a:rPr lang="en-US" dirty="0" smtClean="0"/>
              <a:t>Continue working on schema and protocol</a:t>
            </a:r>
          </a:p>
          <a:p>
            <a:pPr lvl="1"/>
            <a:r>
              <a:rPr lang="en-US" dirty="0" smtClean="0">
                <a:hlinkClick r:id="rId3"/>
              </a:rPr>
              <a:t>http://code.google.com/p/scim/issues/list</a:t>
            </a:r>
            <a:r>
              <a:rPr lang="en-US" dirty="0" smtClean="0"/>
              <a:t> *</a:t>
            </a:r>
          </a:p>
          <a:p>
            <a:pPr lvl="1"/>
            <a:r>
              <a:rPr lang="en-US" dirty="0" smtClean="0"/>
              <a:t>And much more…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SCIM Core Values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Simplicity</a:t>
            </a:r>
          </a:p>
          <a:p>
            <a:pPr lvl="1"/>
            <a:r>
              <a:rPr lang="en-US" dirty="0" smtClean="0"/>
              <a:t>“Make it as simple as possible but no simpler.”</a:t>
            </a:r>
          </a:p>
          <a:p>
            <a:pPr lvl="2">
              <a:buNone/>
            </a:pPr>
            <a:r>
              <a:rPr lang="en-US" dirty="0" smtClean="0"/>
              <a:t>    - </a:t>
            </a:r>
            <a:r>
              <a:rPr lang="en-US" dirty="0" smtClean="0"/>
              <a:t>Einstein</a:t>
            </a:r>
            <a:endParaRPr lang="en-US" dirty="0" smtClean="0"/>
          </a:p>
          <a:p>
            <a:r>
              <a:rPr lang="en-US" dirty="0" smtClean="0"/>
              <a:t>Solving real-world problems</a:t>
            </a:r>
          </a:p>
          <a:p>
            <a:r>
              <a:rPr lang="en-US" dirty="0" smtClean="0"/>
              <a:t>Ease of implementation by consumers</a:t>
            </a:r>
          </a:p>
          <a:p>
            <a:pPr lvl="1"/>
            <a:r>
              <a:rPr lang="en-US" dirty="0" smtClean="0"/>
              <a:t>Don’t make it too hard for service providers either</a:t>
            </a:r>
          </a:p>
          <a:p>
            <a:r>
              <a:rPr lang="en-US" dirty="0" smtClean="0"/>
              <a:t>Support the 80% in the core</a:t>
            </a:r>
          </a:p>
          <a:p>
            <a:pPr lvl="1"/>
            <a:r>
              <a:rPr lang="en-US" dirty="0"/>
              <a:t>E</a:t>
            </a:r>
            <a:r>
              <a:rPr lang="en-US" dirty="0" smtClean="0"/>
              <a:t>xtensions for everything else</a:t>
            </a:r>
          </a:p>
          <a:p>
            <a:r>
              <a:rPr lang="en-US" dirty="0" smtClean="0"/>
              <a:t>Interoperability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more information…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1.1 Drafts (should be on </a:t>
            </a:r>
            <a:r>
              <a:rPr lang="en-US" dirty="0" err="1" smtClean="0"/>
              <a:t>datatracker</a:t>
            </a:r>
            <a:r>
              <a:rPr lang="en-US" dirty="0" smtClean="0"/>
              <a:t> soon)</a:t>
            </a:r>
          </a:p>
          <a:p>
            <a:pPr lvl="1"/>
            <a:r>
              <a:rPr lang="en-US" sz="2000" dirty="0" smtClean="0">
                <a:hlinkClick r:id="rId2"/>
              </a:rPr>
              <a:t>http://</a:t>
            </a:r>
            <a:r>
              <a:rPr lang="en-US" sz="2000" dirty="0" smtClean="0">
                <a:hlinkClick r:id="rId2"/>
              </a:rPr>
              <a:t>scim.googlecode.com/svn/trunk/specs/draft-scim-api-01.txt</a:t>
            </a:r>
            <a:endParaRPr lang="en-US" sz="2000" dirty="0" smtClean="0"/>
          </a:p>
          <a:p>
            <a:pPr lvl="1"/>
            <a:r>
              <a:rPr lang="en-US" sz="2000" dirty="0" smtClean="0">
                <a:hlinkClick r:id="rId3"/>
              </a:rPr>
              <a:t>http://</a:t>
            </a:r>
            <a:r>
              <a:rPr lang="en-US" sz="2000" dirty="0" smtClean="0">
                <a:hlinkClick r:id="rId3"/>
              </a:rPr>
              <a:t>scim.googlecode.com/svn/trunk/specs/draft-scim-core-schema-01.txt</a:t>
            </a:r>
            <a:endParaRPr lang="en-US" sz="2000" dirty="0" smtClean="0"/>
          </a:p>
          <a:p>
            <a:r>
              <a:rPr lang="en-US" dirty="0" smtClean="0">
                <a:hlinkClick r:id="rId4"/>
              </a:rPr>
              <a:t>http://www.simplecloud.info</a:t>
            </a:r>
            <a:r>
              <a:rPr lang="en-US" dirty="0" smtClean="0">
                <a:hlinkClick r:id="rId4"/>
              </a:rPr>
              <a:t>/</a:t>
            </a:r>
            <a:endParaRPr lang="en-US" dirty="0" smtClean="0"/>
          </a:p>
          <a:p>
            <a:pPr lvl="1"/>
            <a:r>
              <a:rPr lang="en-US" dirty="0" smtClean="0"/>
              <a:t>Site overhaul coming soon!</a:t>
            </a:r>
          </a:p>
          <a:p>
            <a:r>
              <a:rPr lang="en-US" dirty="0" smtClean="0">
                <a:hlinkClick r:id="rId5"/>
              </a:rPr>
              <a:t>http://datatracker.ietf.org/wg/scim/</a:t>
            </a:r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problem?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A86D8-D734-704B-873D-2BF9A94D7934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5500" y="1391750"/>
            <a:ext cx="7480300" cy="51181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79808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user?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A86D8-D734-704B-873D-2BF9A94D7934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03022" y="2005448"/>
            <a:ext cx="4472373" cy="2847104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4597304" cy="470852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dirty="0" err="1"/>
              <a:t>dn</a:t>
            </a:r>
            <a:r>
              <a:rPr lang="en-US" sz="1600" dirty="0"/>
              <a:t>: </a:t>
            </a:r>
            <a:r>
              <a:rPr lang="en-US" sz="1600" dirty="0" err="1"/>
              <a:t>cn</a:t>
            </a:r>
            <a:r>
              <a:rPr lang="en-US" sz="1600" dirty="0" smtClean="0"/>
              <a:t>=</a:t>
            </a:r>
            <a:r>
              <a:rPr lang="en-US" sz="1600" dirty="0" err="1" smtClean="0"/>
              <a:t>HomeJSimpson,</a:t>
            </a:r>
            <a:r>
              <a:rPr lang="en-US" sz="1600" dirty="0" err="1"/>
              <a:t>o</a:t>
            </a:r>
            <a:r>
              <a:rPr lang="en-US" sz="1600" dirty="0"/>
              <a:t>=</a:t>
            </a:r>
            <a:r>
              <a:rPr lang="en-US" sz="1600" i="1" dirty="0"/>
              <a:t>domain-name</a:t>
            </a:r>
            <a:r>
              <a:rPr lang="en-US" sz="1600" dirty="0"/>
              <a:t> </a:t>
            </a:r>
          </a:p>
          <a:p>
            <a:pPr marL="0" indent="0">
              <a:buNone/>
            </a:pPr>
            <a:r>
              <a:rPr lang="en-US" sz="1600" dirty="0" err="1"/>
              <a:t>cn</a:t>
            </a:r>
            <a:r>
              <a:rPr lang="en-US" sz="1600" dirty="0"/>
              <a:t>: </a:t>
            </a:r>
            <a:r>
              <a:rPr lang="en-US" sz="1600" dirty="0" err="1" smtClean="0"/>
              <a:t>HomerJSimpson</a:t>
            </a:r>
            <a:r>
              <a:rPr lang="en-US" sz="1600" dirty="0" smtClean="0"/>
              <a:t> </a:t>
            </a:r>
            <a:r>
              <a:rPr lang="en-US" sz="1600" dirty="0"/>
              <a:t>                          </a:t>
            </a:r>
            <a:endParaRPr lang="en-US" sz="1600" dirty="0" smtClean="0"/>
          </a:p>
          <a:p>
            <a:pPr marL="0" indent="0">
              <a:buNone/>
            </a:pPr>
            <a:r>
              <a:rPr lang="en-US" sz="1600" dirty="0" err="1" smtClean="0"/>
              <a:t>objectClass</a:t>
            </a:r>
            <a:r>
              <a:rPr lang="en-US" sz="1600" dirty="0"/>
              <a:t>: top                       </a:t>
            </a:r>
          </a:p>
          <a:p>
            <a:pPr marL="0" indent="0">
              <a:buNone/>
            </a:pPr>
            <a:r>
              <a:rPr lang="en-US" sz="1600" dirty="0" err="1" smtClean="0"/>
              <a:t>objectClass</a:t>
            </a:r>
            <a:r>
              <a:rPr lang="en-US" sz="1600" dirty="0"/>
              <a:t>: </a:t>
            </a:r>
            <a:r>
              <a:rPr lang="en-US" sz="1600" dirty="0">
                <a:hlinkClick r:id="rId3"/>
              </a:rPr>
              <a:t>person </a:t>
            </a:r>
          </a:p>
          <a:p>
            <a:pPr marL="0" indent="0">
              <a:buNone/>
            </a:pPr>
            <a:r>
              <a:rPr lang="en-US" sz="1600" dirty="0" err="1"/>
              <a:t>objectClass</a:t>
            </a:r>
            <a:r>
              <a:rPr lang="en-US" sz="1600" dirty="0"/>
              <a:t>: </a:t>
            </a:r>
            <a:r>
              <a:rPr lang="en-US" sz="1600" dirty="0">
                <a:hlinkClick r:id="rId4"/>
              </a:rPr>
              <a:t>organizationalPerson </a:t>
            </a:r>
          </a:p>
          <a:p>
            <a:pPr marL="0" indent="0">
              <a:buNone/>
            </a:pPr>
            <a:r>
              <a:rPr lang="en-US" sz="1600" dirty="0" err="1"/>
              <a:t>objectClass</a:t>
            </a:r>
            <a:r>
              <a:rPr lang="en-US" sz="1600" dirty="0"/>
              <a:t>: </a:t>
            </a:r>
            <a:r>
              <a:rPr lang="en-US" sz="1600" dirty="0">
                <a:hlinkClick r:id="rId5"/>
              </a:rPr>
              <a:t>inetOrgPerson </a:t>
            </a:r>
          </a:p>
          <a:p>
            <a:pPr marL="0" indent="0">
              <a:buNone/>
            </a:pPr>
            <a:r>
              <a:rPr lang="en-US" sz="1600" dirty="0"/>
              <a:t>mail: </a:t>
            </a:r>
            <a:r>
              <a:rPr lang="en-US" sz="1600" dirty="0" err="1" smtClean="0"/>
              <a:t>HJSimpson@burnsco.com</a:t>
            </a:r>
            <a:r>
              <a:rPr lang="en-US" sz="1600" dirty="0" smtClean="0"/>
              <a:t> </a:t>
            </a:r>
            <a:endParaRPr lang="en-US" sz="1600" dirty="0"/>
          </a:p>
          <a:p>
            <a:pPr marL="0" indent="0">
              <a:buNone/>
            </a:pPr>
            <a:r>
              <a:rPr lang="en-US" sz="1600" dirty="0" err="1"/>
              <a:t>givenname</a:t>
            </a:r>
            <a:r>
              <a:rPr lang="en-US" sz="1600" dirty="0"/>
              <a:t>: </a:t>
            </a:r>
            <a:r>
              <a:rPr lang="en-US" sz="1600" dirty="0" smtClean="0"/>
              <a:t>Homer</a:t>
            </a:r>
            <a:endParaRPr lang="en-US" sz="1600" dirty="0"/>
          </a:p>
          <a:p>
            <a:pPr marL="0" indent="0">
              <a:buNone/>
            </a:pPr>
            <a:r>
              <a:rPr lang="en-US" sz="1600" dirty="0" err="1"/>
              <a:t>sn</a:t>
            </a:r>
            <a:r>
              <a:rPr lang="en-US" sz="1600" dirty="0"/>
              <a:t>: </a:t>
            </a:r>
            <a:r>
              <a:rPr lang="en-US" sz="1600" dirty="0" smtClean="0"/>
              <a:t>Simpson</a:t>
            </a:r>
            <a:endParaRPr lang="en-US" sz="1600" dirty="0"/>
          </a:p>
          <a:p>
            <a:pPr marL="0" indent="0">
              <a:buNone/>
            </a:pPr>
            <a:r>
              <a:rPr lang="en-US" sz="1600" dirty="0" err="1"/>
              <a:t>postalAddress</a:t>
            </a:r>
            <a:r>
              <a:rPr lang="en-US" sz="1600" dirty="0"/>
              <a:t>: </a:t>
            </a:r>
            <a:r>
              <a:rPr lang="en-US" sz="1600" dirty="0" smtClean="0"/>
              <a:t>742 Evergreen Terrace</a:t>
            </a:r>
            <a:endParaRPr lang="en-US" sz="1600" dirty="0"/>
          </a:p>
          <a:p>
            <a:pPr marL="0" indent="0">
              <a:buNone/>
            </a:pPr>
            <a:r>
              <a:rPr lang="en-US" sz="1600" dirty="0"/>
              <a:t>l: </a:t>
            </a:r>
            <a:r>
              <a:rPr lang="en-US" sz="1600" dirty="0" smtClean="0"/>
              <a:t>Springfield</a:t>
            </a:r>
            <a:endParaRPr lang="en-US" sz="1600" dirty="0"/>
          </a:p>
          <a:p>
            <a:pPr marL="0" indent="0">
              <a:buNone/>
            </a:pPr>
            <a:r>
              <a:rPr lang="en-US" sz="1600" dirty="0" err="1"/>
              <a:t>st</a:t>
            </a:r>
            <a:r>
              <a:rPr lang="en-US" sz="1600" dirty="0"/>
              <a:t>: </a:t>
            </a:r>
            <a:r>
              <a:rPr lang="en-US" sz="1600" dirty="0" err="1" smtClean="0"/>
              <a:t>Kentsouri</a:t>
            </a:r>
            <a:endParaRPr lang="en-US" sz="1600" dirty="0"/>
          </a:p>
          <a:p>
            <a:pPr marL="0" indent="0">
              <a:buNone/>
            </a:pPr>
            <a:r>
              <a:rPr lang="en-US" sz="1600" dirty="0" err="1"/>
              <a:t>postalCode</a:t>
            </a:r>
            <a:r>
              <a:rPr lang="en-US" sz="1600" dirty="0"/>
              <a:t>: </a:t>
            </a:r>
            <a:r>
              <a:rPr lang="en-US" sz="1600" dirty="0" smtClean="0"/>
              <a:t>01234 </a:t>
            </a:r>
            <a:endParaRPr lang="en-US" sz="1600" dirty="0"/>
          </a:p>
          <a:p>
            <a:pPr marL="0" indent="0">
              <a:buNone/>
            </a:pPr>
            <a:r>
              <a:rPr lang="en-US" sz="1600" dirty="0" err="1"/>
              <a:t>telephoneNumber</a:t>
            </a:r>
            <a:r>
              <a:rPr lang="en-US" sz="1600" dirty="0"/>
              <a:t>: (</a:t>
            </a:r>
            <a:r>
              <a:rPr lang="en-US" sz="1600" dirty="0" smtClean="0"/>
              <a:t>888) 555</a:t>
            </a:r>
            <a:r>
              <a:rPr lang="en-US" sz="1600" dirty="0"/>
              <a:t>-</a:t>
            </a:r>
            <a:r>
              <a:rPr lang="en-US" sz="1600" dirty="0" smtClean="0"/>
              <a:t>1111</a:t>
            </a:r>
            <a:endParaRPr lang="en-US" sz="1600" dirty="0"/>
          </a:p>
          <a:p>
            <a:pPr marL="0" indent="0">
              <a:buNone/>
            </a:pPr>
            <a:r>
              <a:rPr lang="en-US" sz="1600" dirty="0" err="1" smtClean="0"/>
              <a:t>jpegPhoto</a:t>
            </a:r>
            <a:r>
              <a:rPr lang="en-US" sz="1600" dirty="0"/>
              <a:t>: </a:t>
            </a:r>
            <a:r>
              <a:rPr lang="en-US" sz="1600" dirty="0" smtClean="0">
                <a:hlinkClick r:id="rId6"/>
              </a:rPr>
              <a:t>http://www.simpsons.com/homer.jpg</a:t>
            </a:r>
            <a:endParaRPr lang="en-US" sz="1600" dirty="0" smtClean="0"/>
          </a:p>
          <a:p>
            <a:pPr marL="0" indent="0">
              <a:buNone/>
            </a:pPr>
            <a:r>
              <a:rPr lang="en-US" sz="1600" dirty="0" smtClean="0"/>
              <a:t>…</a:t>
            </a:r>
          </a:p>
        </p:txBody>
      </p:sp>
    </p:spTree>
    <p:extLst>
      <p:ext uri="{BB962C8B-B14F-4D97-AF65-F5344CB8AC3E}">
        <p14:creationId xmlns="" xmlns:p14="http://schemas.microsoft.com/office/powerpoint/2010/main" val="319513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we do it today?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A86D8-D734-704B-873D-2BF9A94D7934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684337303"/>
              </p:ext>
            </p:extLst>
          </p:nvPr>
        </p:nvGraphicFramePr>
        <p:xfrm>
          <a:off x="533400" y="1447800"/>
          <a:ext cx="7924800" cy="36474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28800"/>
                <a:gridCol w="1341120"/>
                <a:gridCol w="1325880"/>
                <a:gridCol w="1600200"/>
                <a:gridCol w="18288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Manual,</a:t>
                      </a:r>
                      <a:r>
                        <a:rPr lang="en-US" sz="1600" baseline="0" dirty="0" smtClean="0"/>
                        <a:t> Hand-entry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Bulk,</a:t>
                      </a:r>
                      <a:r>
                        <a:rPr lang="en-US" sz="1600" baseline="0" dirty="0" smtClean="0"/>
                        <a:t> CSV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Custom APIs &amp;</a:t>
                      </a:r>
                      <a:r>
                        <a:rPr lang="en-US" sz="1600" baseline="0" dirty="0" smtClean="0"/>
                        <a:t> Connectors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SAML</a:t>
                      </a:r>
                      <a:r>
                        <a:rPr lang="en-US" sz="1600" baseline="0" dirty="0" smtClean="0"/>
                        <a:t> Just-in-Time</a:t>
                      </a:r>
                    </a:p>
                    <a:p>
                      <a:pPr algn="ctr"/>
                      <a:r>
                        <a:rPr lang="en-US" sz="1600" baseline="0" dirty="0" smtClean="0"/>
                        <a:t>Provisioning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Error-Prone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Labor-Intensive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Stale Accounts</a:t>
                      </a:r>
                    </a:p>
                    <a:p>
                      <a:r>
                        <a:rPr lang="en-US" dirty="0" smtClean="0"/>
                        <a:t>(no </a:t>
                      </a:r>
                      <a:r>
                        <a:rPr lang="en-US" dirty="0" err="1" smtClean="0"/>
                        <a:t>deprovision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Vendor-specific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Latency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Days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Hours/Days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Other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No simple fetch</a:t>
                      </a:r>
                      <a:r>
                        <a:rPr lang="en-US" sz="1400" baseline="0" dirty="0" smtClean="0"/>
                        <a:t> method, no two-way synchronization</a:t>
                      </a:r>
                      <a:endParaRPr lang="en-US" sz="14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No pre-provisioning, no </a:t>
                      </a:r>
                      <a:r>
                        <a:rPr lang="en-US" sz="1400" dirty="0" smtClean="0"/>
                        <a:t>groups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09600" y="5638800"/>
            <a:ext cx="784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And, there is </a:t>
            </a:r>
            <a:r>
              <a:rPr lang="en-US" sz="2800" i="1" dirty="0" smtClean="0"/>
              <a:t>always</a:t>
            </a:r>
            <a:r>
              <a:rPr lang="en-US" sz="2800" dirty="0" smtClean="0"/>
              <a:t> schema-mapping to deal with… </a:t>
            </a:r>
            <a:endParaRPr lang="en-US" sz="2800" dirty="0"/>
          </a:p>
        </p:txBody>
      </p:sp>
      <p:sp>
        <p:nvSpPr>
          <p:cNvPr id="8" name="Rectangle 7"/>
          <p:cNvSpPr/>
          <p:nvPr/>
        </p:nvSpPr>
        <p:spPr>
          <a:xfrm>
            <a:off x="2971800" y="2057400"/>
            <a:ext cx="133896" cy="381000"/>
          </a:xfrm>
          <a:prstGeom prst="rect">
            <a:avLst/>
          </a:prstGeom>
          <a:noFill/>
        </p:spPr>
        <p:txBody>
          <a:bodyPr wrap="square" lIns="91440" tIns="45720" rIns="91440" bIns="45720">
            <a:normAutofit fontScale="400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X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971800" y="2438400"/>
            <a:ext cx="133896" cy="381000"/>
          </a:xfrm>
          <a:prstGeom prst="rect">
            <a:avLst/>
          </a:prstGeom>
          <a:noFill/>
        </p:spPr>
        <p:txBody>
          <a:bodyPr wrap="square" lIns="91440" tIns="45720" rIns="91440" bIns="45720">
            <a:normAutofit fontScale="400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X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971800" y="2895600"/>
            <a:ext cx="133896" cy="381000"/>
          </a:xfrm>
          <a:prstGeom prst="rect">
            <a:avLst/>
          </a:prstGeom>
          <a:noFill/>
        </p:spPr>
        <p:txBody>
          <a:bodyPr wrap="square" lIns="91440" tIns="45720" rIns="91440" bIns="45720">
            <a:normAutofit fontScale="400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X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971800" y="3429000"/>
            <a:ext cx="133896" cy="381000"/>
          </a:xfrm>
          <a:prstGeom prst="rect">
            <a:avLst/>
          </a:prstGeom>
          <a:noFill/>
        </p:spPr>
        <p:txBody>
          <a:bodyPr wrap="square" lIns="91440" tIns="45720" rIns="91440" bIns="45720">
            <a:normAutofit fontScale="400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X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285704" y="2895600"/>
            <a:ext cx="133896" cy="381000"/>
          </a:xfrm>
          <a:prstGeom prst="rect">
            <a:avLst/>
          </a:prstGeom>
          <a:noFill/>
        </p:spPr>
        <p:txBody>
          <a:bodyPr wrap="square" lIns="91440" tIns="45720" rIns="91440" bIns="45720">
            <a:normAutofit fontScale="400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X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285704" y="3429000"/>
            <a:ext cx="133896" cy="381000"/>
          </a:xfrm>
          <a:prstGeom prst="rect">
            <a:avLst/>
          </a:prstGeom>
          <a:noFill/>
        </p:spPr>
        <p:txBody>
          <a:bodyPr wrap="square" lIns="91440" tIns="45720" rIns="91440" bIns="45720">
            <a:normAutofit fontScale="400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X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733504" y="2057400"/>
            <a:ext cx="133896" cy="381000"/>
          </a:xfrm>
          <a:prstGeom prst="rect">
            <a:avLst/>
          </a:prstGeom>
          <a:noFill/>
        </p:spPr>
        <p:txBody>
          <a:bodyPr wrap="square" lIns="91440" tIns="45720" rIns="91440" bIns="45720">
            <a:normAutofit fontScale="400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X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733504" y="3429000"/>
            <a:ext cx="133896" cy="381000"/>
          </a:xfrm>
          <a:prstGeom prst="rect">
            <a:avLst/>
          </a:prstGeom>
          <a:noFill/>
        </p:spPr>
        <p:txBody>
          <a:bodyPr wrap="square" lIns="91440" tIns="45720" rIns="91440" bIns="45720">
            <a:normAutofit fontScale="400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X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486104" y="2895600"/>
            <a:ext cx="133896" cy="381000"/>
          </a:xfrm>
          <a:prstGeom prst="rect">
            <a:avLst/>
          </a:prstGeom>
          <a:noFill/>
        </p:spPr>
        <p:txBody>
          <a:bodyPr wrap="square" lIns="91440" tIns="45720" rIns="91440" bIns="45720">
            <a:normAutofit fontScale="400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X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91173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SCIM?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SCIM is a standard that defines </a:t>
            </a:r>
            <a:r>
              <a:rPr lang="en-US" i="1" dirty="0" smtClean="0"/>
              <a:t>schema</a:t>
            </a:r>
            <a:r>
              <a:rPr lang="en-US" dirty="0" smtClean="0"/>
              <a:t> and </a:t>
            </a:r>
            <a:r>
              <a:rPr lang="en-US" i="1" dirty="0" smtClean="0"/>
              <a:t>protocol</a:t>
            </a:r>
            <a:r>
              <a:rPr lang="en-US" dirty="0" smtClean="0"/>
              <a:t> for identity management.</a:t>
            </a:r>
          </a:p>
          <a:p>
            <a:r>
              <a:rPr lang="en-US" dirty="0" smtClean="0"/>
              <a:t>Schema</a:t>
            </a:r>
          </a:p>
          <a:p>
            <a:pPr lvl="1"/>
            <a:r>
              <a:rPr lang="en-US" dirty="0" smtClean="0"/>
              <a:t>Core representations of users and groups</a:t>
            </a:r>
          </a:p>
          <a:p>
            <a:pPr lvl="1"/>
            <a:r>
              <a:rPr lang="en-US" dirty="0" smtClean="0"/>
              <a:t>Extensible</a:t>
            </a:r>
          </a:p>
          <a:p>
            <a:pPr lvl="1"/>
            <a:r>
              <a:rPr lang="en-US" dirty="0" smtClean="0"/>
              <a:t>JSON/XML*</a:t>
            </a:r>
          </a:p>
          <a:p>
            <a:r>
              <a:rPr lang="en-US" dirty="0" smtClean="0"/>
              <a:t>Protocol</a:t>
            </a:r>
            <a:endParaRPr lang="en-US" dirty="0"/>
          </a:p>
          <a:p>
            <a:pPr lvl="1"/>
            <a:r>
              <a:rPr lang="en-US" dirty="0" smtClean="0"/>
              <a:t>REST, HTTP, Synchronous</a:t>
            </a:r>
          </a:p>
          <a:p>
            <a:pPr lvl="1"/>
            <a:r>
              <a:rPr lang="en-US" dirty="0" smtClean="0"/>
              <a:t>CRUD + Search* + Discovery + Bulk*</a:t>
            </a:r>
          </a:p>
          <a:p>
            <a:r>
              <a:rPr lang="en-US" dirty="0" smtClean="0"/>
              <a:t>And more cool stuff…</a:t>
            </a:r>
          </a:p>
          <a:p>
            <a:r>
              <a:rPr lang="en-US" dirty="0" smtClean="0"/>
              <a:t>The “S” word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 example speaks 1111101000 words…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5800" y="1981200"/>
            <a:ext cx="79248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urier New" pitchFamily="49" charset="0"/>
                <a:cs typeface="Courier New" pitchFamily="49" charset="0"/>
              </a:rPr>
              <a:t>POST /v1/Users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HTTP/1.1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Host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: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example.com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Accept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: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application/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json</a:t>
            </a: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Content-Type: application/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json</a:t>
            </a: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Authorization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: Bearer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h480djs93hd8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Content-Length: ...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"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schemas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": ["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urn:scim:schemas:core:1.0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"],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"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externalId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": "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bjensen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",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"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userName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":"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bjensen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",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"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name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": {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  "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familyName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": "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Jensen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",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  "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givenName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": "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Barbara"</a:t>
            </a: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Lesson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July 2010</a:t>
            </a:r>
            <a:r>
              <a:rPr lang="en-US" dirty="0" smtClean="0"/>
              <a:t>: Conceived at Cloud Identity Summit</a:t>
            </a:r>
          </a:p>
          <a:p>
            <a:r>
              <a:rPr lang="en-US" b="1" dirty="0" smtClean="0"/>
              <a:t>May 2011</a:t>
            </a:r>
            <a:r>
              <a:rPr lang="en-US" dirty="0" smtClean="0"/>
              <a:t>: Officially began at IIW 12</a:t>
            </a:r>
          </a:p>
          <a:p>
            <a:r>
              <a:rPr lang="en-US" b="1" dirty="0" smtClean="0"/>
              <a:t>Oct 2011 – May 2012</a:t>
            </a:r>
            <a:r>
              <a:rPr lang="en-US" dirty="0" smtClean="0"/>
              <a:t>: 3 </a:t>
            </a:r>
            <a:r>
              <a:rPr lang="en-US" dirty="0" err="1" smtClean="0"/>
              <a:t>interop</a:t>
            </a:r>
            <a:r>
              <a:rPr lang="en-US" dirty="0" smtClean="0"/>
              <a:t> events with 9 vendors (open source and proprietary)</a:t>
            </a:r>
          </a:p>
          <a:p>
            <a:r>
              <a:rPr lang="en-US" b="1" dirty="0" smtClean="0"/>
              <a:t>Dec 2011</a:t>
            </a:r>
            <a:r>
              <a:rPr lang="en-US" dirty="0" smtClean="0"/>
              <a:t>: Released 1.0 specification under OWF</a:t>
            </a:r>
            <a:r>
              <a:rPr lang="en-US" dirty="0"/>
              <a:t> </a:t>
            </a:r>
            <a:r>
              <a:rPr lang="en-US" dirty="0" smtClean="0"/>
              <a:t>(Open Web Foundation)</a:t>
            </a:r>
          </a:p>
          <a:p>
            <a:r>
              <a:rPr lang="en-US" b="1" dirty="0" smtClean="0"/>
              <a:t>March 2012</a:t>
            </a:r>
            <a:r>
              <a:rPr lang="en-US" dirty="0" smtClean="0"/>
              <a:t>: </a:t>
            </a:r>
            <a:r>
              <a:rPr lang="en-US" dirty="0" err="1" smtClean="0"/>
              <a:t>BoF</a:t>
            </a:r>
            <a:r>
              <a:rPr lang="en-US" dirty="0" smtClean="0"/>
              <a:t> at IETF 83</a:t>
            </a:r>
          </a:p>
          <a:p>
            <a:r>
              <a:rPr lang="en-US" b="1" dirty="0" smtClean="0"/>
              <a:t>June 2012</a:t>
            </a:r>
            <a:r>
              <a:rPr lang="en-US" dirty="0" smtClean="0"/>
              <a:t>: WG chartered</a:t>
            </a:r>
          </a:p>
          <a:p>
            <a:r>
              <a:rPr lang="en-US" b="1" dirty="0" smtClean="0"/>
              <a:t>July 2012</a:t>
            </a:r>
            <a:r>
              <a:rPr lang="en-US" dirty="0" smtClean="0"/>
              <a:t>: 1.1 specification released under OWF</a:t>
            </a:r>
          </a:p>
          <a:p>
            <a:r>
              <a:rPr lang="en-US" b="1" dirty="0" smtClean="0"/>
              <a:t>August 3, 2012</a:t>
            </a:r>
            <a:r>
              <a:rPr lang="en-US" dirty="0" smtClean="0"/>
              <a:t>: Here we are … first WG meeting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8370</TotalTime>
  <Words>1860</Words>
  <Application>Microsoft Office PowerPoint</Application>
  <PresentationFormat>On-screen Show (4:3)</PresentationFormat>
  <Paragraphs>447</Paragraphs>
  <Slides>37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Office Theme</vt:lpstr>
      <vt:lpstr>IETF 84 SCIM System for Cross-domain Identity Management</vt:lpstr>
      <vt:lpstr>Agenda</vt:lpstr>
      <vt:lpstr>What is the problem?</vt:lpstr>
      <vt:lpstr>What is the problem?</vt:lpstr>
      <vt:lpstr>What is a user?</vt:lpstr>
      <vt:lpstr>How do we do it today?</vt:lpstr>
      <vt:lpstr>What is SCIM?</vt:lpstr>
      <vt:lpstr>An example speaks 1111101000 words…</vt:lpstr>
      <vt:lpstr>History Lesson</vt:lpstr>
      <vt:lpstr>Deeper Dive</vt:lpstr>
      <vt:lpstr>Schema</vt:lpstr>
      <vt:lpstr>Model</vt:lpstr>
      <vt:lpstr>Simple Structure</vt:lpstr>
      <vt:lpstr>Example: User</vt:lpstr>
      <vt:lpstr>Example: Extended User</vt:lpstr>
      <vt:lpstr>Example: Group</vt:lpstr>
      <vt:lpstr>Protocol</vt:lpstr>
      <vt:lpstr>Operations</vt:lpstr>
      <vt:lpstr>Discovery</vt:lpstr>
      <vt:lpstr>Create Request</vt:lpstr>
      <vt:lpstr>Create Response</vt:lpstr>
      <vt:lpstr>Get Request</vt:lpstr>
      <vt:lpstr>Get Response</vt:lpstr>
      <vt:lpstr>Search Request</vt:lpstr>
      <vt:lpstr>Search Response</vt:lpstr>
      <vt:lpstr>PATCH and Bulk</vt:lpstr>
      <vt:lpstr>Protocol Extensibility</vt:lpstr>
      <vt:lpstr>XML Schema</vt:lpstr>
      <vt:lpstr>Security Considerations</vt:lpstr>
      <vt:lpstr>Protocol Security</vt:lpstr>
      <vt:lpstr>Sensitive Information in User</vt:lpstr>
      <vt:lpstr>Hi/Low Fidelity Bindings</vt:lpstr>
      <vt:lpstr>Targeting</vt:lpstr>
      <vt:lpstr>1.1 Release</vt:lpstr>
      <vt:lpstr>What’s next?</vt:lpstr>
      <vt:lpstr>SCIM Core Values</vt:lpstr>
      <vt:lpstr>For more information…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IETF 84 SCIM System for Cross-domain Identity Management</dc:title>
  <dc:creator>Kelly Grizzle</dc:creator>
  <cp:lastModifiedBy>Kelly Grizzle</cp:lastModifiedBy>
  <cp:revision>114</cp:revision>
  <dcterms:created xsi:type="dcterms:W3CDTF">2012-07-28T01:50:30Z</dcterms:created>
  <dcterms:modified xsi:type="dcterms:W3CDTF">2012-08-03T04:47:20Z</dcterms:modified>
</cp:coreProperties>
</file>