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8" r:id="rId3"/>
    <p:sldId id="276" r:id="rId4"/>
    <p:sldId id="288" r:id="rId5"/>
    <p:sldId id="290" r:id="rId6"/>
    <p:sldId id="289" r:id="rId7"/>
    <p:sldId id="291" r:id="rId8"/>
    <p:sldId id="287" r:id="rId9"/>
    <p:sldId id="292" r:id="rId10"/>
    <p:sldId id="293" r:id="rId11"/>
    <p:sldId id="282" r:id="rId12"/>
    <p:sldId id="283" r:id="rId13"/>
    <p:sldId id="284" r:id="rId14"/>
    <p:sldId id="285" r:id="rId15"/>
    <p:sldId id="28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45" autoAdjust="0"/>
    <p:restoredTop sz="70113" autoAdjust="0"/>
  </p:normalViewPr>
  <p:slideViewPr>
    <p:cSldViewPr>
      <p:cViewPr varScale="1">
        <p:scale>
          <a:sx n="58" d="100"/>
          <a:sy n="58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AD41B97-F85C-3244-BB74-8A30D6D0EC3A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7CB280-6941-7F48-A7F3-A70D72F55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2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CB280-6941-7F48-A7F3-A70D72F55C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9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CB280-6941-7F48-A7F3-A70D72F55C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9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CB280-6941-7F48-A7F3-A70D72F55C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9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CB280-6941-7F48-A7F3-A70D72F55C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9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CB280-6941-7F48-A7F3-A70D72F55C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8451CB-9F21-D94B-A471-025E2320D380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6E993-E198-F646-81C7-2C952F333B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B1E76-B350-AF44-ABCA-AFAA798CFBDF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EB0DE-0AF3-C44C-9ADE-9BF3912C5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8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8D23AB-530C-FF49-90E8-E85EED2F3B83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4D021-0FA4-2E4C-AAF1-1D7865BE8F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2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86962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652827-7170-8043-88A5-F456C575A621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53ABA-788E-F343-8F61-C7099039AB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94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2DD17-9C6D-2C43-ACB3-A095B896C6C1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BFB4B-DB7C-1943-94FE-61B56DE017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60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4FF104-F894-E948-9738-ED40AF874575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B63A3-51C6-0741-A942-ABBD1F4DB7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3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091B6A-D83C-4943-8234-5CCFB447B90C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3A4BD-DEDA-754D-AFD1-EF40A574F1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3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092FF-5BDB-4943-897D-D2585DECC4FD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69646-57D8-3F43-AE02-9135261238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10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8047A-9A69-544D-B1EC-186AEB9F18D6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7B764-83E7-8845-8C91-F4D974E87A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72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F79B5F-1E5C-A543-AAD7-8DE2E721ECDA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C86B2-8BFE-F34F-BF56-DEF93BE80F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4ABE3-C647-5647-BA83-D12DEB404C53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9AB0A-C93A-F24F-8444-7DB4ECBE2E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00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1ECA3-CB43-DF47-A80A-78967FBEF805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C44FE-319A-5A45-B755-D46F7568C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79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728B8C-0F0B-2043-A09D-D7DEBEE7ADC2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6A34D-240F-C44F-A158-2E8C3484E1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3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595716-2948-5E4B-B743-7961546CCCB3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89CF0-A19B-174D-88A6-6696E9C6A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67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E56A4-C8FC-D643-A5F2-4A83F7B16293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A90A0-6C80-104A-887E-3A0EA1C37F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6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AD205-BBC5-0F4F-BF96-87E71602AC38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3FAF3-BE5E-C84D-B2CD-AEE8EC60A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5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7D82CB-60CE-2C4B-A20A-B49494D70429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3E470-C8E0-BC41-9B67-FF823202EE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3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3361E2-BF24-7843-B51C-D9ADE4FC1FF4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9915F-EEC5-FB4A-A91F-089E6F41D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FE3403-5CBB-DD4B-84C4-CC01F2496D57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131A3-D2BC-5645-AEEC-8A3BB0B077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237B97-360E-DF41-B50F-DFC64117660F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6C37C-7E5F-7F47-9190-409C2AF5EF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8FF61-1629-2141-BB6F-182C214B3380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2438-D48B-944A-8C40-D06324EF1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9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113EF7-F9BD-AF4B-A995-39DBF0192FAC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7D56E-ED83-0149-9EF8-F7149F2B9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1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D200633-476E-1641-9BF8-1D67A8B84F21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7FB75FE-1CF5-3F41-8F36-7C47DCF5DE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6D4B94E-7CCF-4E47-AF63-01055782A1F0}" type="datetimeFigureOut">
              <a:rPr lang="en-US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6EF8E70-694D-A049-9666-257D632022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SIPREC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Protocol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(draft-ietf-siprec-protocol-06)</a:t>
            </a:r>
            <a:br>
              <a:rPr lang="en-US" dirty="0" smtClean="0">
                <a:ea typeface="+mj-ea"/>
              </a:rPr>
            </a:br>
            <a:r>
              <a:rPr lang="en-US" dirty="0" smtClean="0">
                <a:ea typeface="+mj-ea"/>
              </a:rPr>
              <a:t> </a:t>
            </a:r>
            <a:br>
              <a:rPr lang="en-US" dirty="0" smtClean="0">
                <a:ea typeface="+mj-ea"/>
              </a:rPr>
            </a:br>
            <a:endParaRPr lang="en-US" sz="3100" u="sng" dirty="0" smtClean="0">
              <a:ea typeface="+mj-ea"/>
            </a:endParaRPr>
          </a:p>
        </p:txBody>
      </p:sp>
      <p:sp>
        <p:nvSpPr>
          <p:cNvPr id="3076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August 3, 2012</a:t>
            </a:r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  <a:latin typeface="Calibri" charset="0"/>
              </a:rPr>
              <a:t>IETF 84</a:t>
            </a:r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  <a:p>
            <a:pPr eaLnBrk="1" hangingPunct="1"/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077" name="Content Placeholder 2"/>
          <p:cNvSpPr>
            <a:spLocks/>
          </p:cNvSpPr>
          <p:nvPr/>
        </p:nvSpPr>
        <p:spPr bwMode="auto">
          <a:xfrm>
            <a:off x="285750" y="5516563"/>
            <a:ext cx="85725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2400" dirty="0">
                <a:latin typeface="Calibri" charset="0"/>
              </a:rPr>
              <a:t>Authors: L. Portman, H. Lum, A. Johnston, A. </a:t>
            </a:r>
            <a:r>
              <a:rPr lang="en-US" sz="2400" dirty="0" smtClean="0">
                <a:latin typeface="Calibri" charset="0"/>
              </a:rPr>
              <a:t>Hutton, C. Eckel</a:t>
            </a:r>
            <a:endParaRPr lang="en-US" sz="2400" dirty="0">
              <a:latin typeface="Calibri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+mn-lt"/>
              </a:rPr>
              <a:t>Changes to RTP Recommendations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draft-ietf-siprec-protocol-04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400" dirty="0" smtClean="0"/>
              <a:t>Incorporated draft-eckel-siprec-rtp-rec-03 into section 7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draft-ietf-siprec-protocol-05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400" dirty="0" smtClean="0"/>
              <a:t>Editorial changes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draft-ietf-siprec-protocol-06</a:t>
            </a:r>
          </a:p>
          <a:p>
            <a:pPr lvl="1" eaLnBrk="1" hangingPunct="1"/>
            <a:r>
              <a:rPr lang="en-US" sz="2400" dirty="0" smtClean="0"/>
              <a:t>Expand recommendations for UA</a:t>
            </a:r>
          </a:p>
          <a:p>
            <a:pPr lvl="1" eaLnBrk="1" hangingPunct="1"/>
            <a:r>
              <a:rPr lang="en-US" sz="2400" dirty="0" smtClean="0"/>
              <a:t>Separate RTP roles of SRC within CS vs. RS</a:t>
            </a:r>
          </a:p>
          <a:p>
            <a:pPr lvl="1" eaLnBrk="1" hangingPunct="1"/>
            <a:r>
              <a:rPr lang="en-US" sz="2400" dirty="0" smtClean="0"/>
              <a:t>RTP session usage by SRC</a:t>
            </a:r>
          </a:p>
        </p:txBody>
      </p:sp>
      <p:sp>
        <p:nvSpPr>
          <p:cNvPr id="4101" name="Slide Number Placeholder 2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855776-C9DA-4888-B850-ED2F2E43BDC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dirty="0">
              <a:cs typeface="Arial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IETF </a:t>
            </a:r>
            <a:r>
              <a:rPr lang="en-US" dirty="0" smtClean="0"/>
              <a:t>84 </a:t>
            </a:r>
            <a:r>
              <a:rPr lang="en-US" dirty="0"/>
              <a:t>SIPREC WG Meeting, </a:t>
            </a:r>
            <a:r>
              <a:rPr lang="en-US" dirty="0" smtClean="0"/>
              <a:t>Aug. 2,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30188" y="431800"/>
            <a:ext cx="8588375" cy="838200"/>
          </a:xfrm>
        </p:spPr>
        <p:txBody>
          <a:bodyPr/>
          <a:lstStyle/>
          <a:p>
            <a:pPr>
              <a:defRPr/>
            </a:pPr>
            <a:r>
              <a:rPr smtClean="0">
                <a:solidFill>
                  <a:schemeClr val="tx2"/>
                </a:solidFill>
                <a:latin typeface="+mn-lt"/>
              </a:rPr>
              <a:t>SRC Using Multiple m-lines</a:t>
            </a:r>
            <a:endParaRPr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1900" y="1325563"/>
            <a:ext cx="1600200" cy="922337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SRS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71900" y="3611563"/>
            <a:ext cx="1600200" cy="1476375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SRC</a:t>
            </a:r>
          </a:p>
          <a:p>
            <a:pPr algn="ctr">
              <a:defRPr/>
            </a:pPr>
            <a:r>
              <a:rPr lang="en-US" dirty="0"/>
              <a:t>(CNAME-A,</a:t>
            </a:r>
          </a:p>
          <a:p>
            <a:pPr algn="ctr">
              <a:defRPr/>
            </a:pPr>
            <a:r>
              <a:rPr lang="en-US" dirty="0"/>
              <a:t>CNAME-B)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611563"/>
            <a:ext cx="1600200" cy="1200150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UA-A (CNAME-A)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86600" y="3611563"/>
            <a:ext cx="1600200" cy="1200150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UA-B (CNAME-B)</a:t>
            </a:r>
          </a:p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057400" y="4068763"/>
            <a:ext cx="1752600" cy="4762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TextBox 16"/>
          <p:cNvSpPr txBox="1">
            <a:spLocks noChangeArrowheads="1"/>
          </p:cNvSpPr>
          <p:nvPr/>
        </p:nvSpPr>
        <p:spPr bwMode="auto">
          <a:xfrm>
            <a:off x="2286000" y="37242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Aa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2238375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447800"/>
            <a:ext cx="2476500" cy="1981200"/>
          </a:xfrm>
        </p:spPr>
        <p:txBody>
          <a:bodyPr/>
          <a:lstStyle/>
          <a:p>
            <a:pPr>
              <a:spcBef>
                <a:spcPts val="1475"/>
              </a:spcBef>
            </a:pPr>
            <a:r>
              <a:rPr lang="en-US" sz="2400" dirty="0" smtClean="0">
                <a:latin typeface="Gill Sans MT" pitchFamily="34" charset="0"/>
              </a:rPr>
              <a:t>CS CNAME -&gt; RS CNAME</a:t>
            </a:r>
          </a:p>
          <a:p>
            <a:pPr>
              <a:spcBef>
                <a:spcPts val="1475"/>
              </a:spcBef>
            </a:pPr>
            <a:r>
              <a:rPr lang="en-US" sz="2400" dirty="0" smtClean="0">
                <a:latin typeface="Gill Sans MT" pitchFamily="34" charset="0"/>
              </a:rPr>
              <a:t>CS SSRCs -&gt; RS SSRCs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800600" y="2238375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057400" y="4257675"/>
            <a:ext cx="1752600" cy="4763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TextBox 25"/>
          <p:cNvSpPr txBox="1">
            <a:spLocks noChangeArrowheads="1"/>
          </p:cNvSpPr>
          <p:nvPr/>
        </p:nvSpPr>
        <p:spPr bwMode="auto">
          <a:xfrm>
            <a:off x="2286000" y="42576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Av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334000" y="3992563"/>
            <a:ext cx="1752600" cy="4762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TextBox 30"/>
          <p:cNvSpPr txBox="1">
            <a:spLocks noChangeArrowheads="1"/>
          </p:cNvSpPr>
          <p:nvPr/>
        </p:nvSpPr>
        <p:spPr bwMode="auto">
          <a:xfrm>
            <a:off x="5562600" y="36480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Ba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334000" y="4181475"/>
            <a:ext cx="1752600" cy="4763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5" name="TextBox 32"/>
          <p:cNvSpPr txBox="1">
            <a:spLocks noChangeArrowheads="1"/>
          </p:cNvSpPr>
          <p:nvPr/>
        </p:nvSpPr>
        <p:spPr bwMode="auto">
          <a:xfrm>
            <a:off x="5562600" y="41814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Bv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3962400" y="2238375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81600" y="2238375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8" name="TextBox 35"/>
          <p:cNvSpPr txBox="1">
            <a:spLocks noChangeArrowheads="1"/>
          </p:cNvSpPr>
          <p:nvPr/>
        </p:nvSpPr>
        <p:spPr bwMode="auto">
          <a:xfrm>
            <a:off x="2819400" y="2516188"/>
            <a:ext cx="121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Aa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189" name="TextBox 37"/>
          <p:cNvSpPr txBox="1">
            <a:spLocks noChangeArrowheads="1"/>
          </p:cNvSpPr>
          <p:nvPr/>
        </p:nvSpPr>
        <p:spPr bwMode="auto">
          <a:xfrm>
            <a:off x="3200400" y="28860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Ba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190" name="TextBox 38"/>
          <p:cNvSpPr txBox="1">
            <a:spLocks noChangeArrowheads="1"/>
          </p:cNvSpPr>
          <p:nvPr/>
        </p:nvSpPr>
        <p:spPr bwMode="auto">
          <a:xfrm>
            <a:off x="4800600" y="2516188"/>
            <a:ext cx="121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Av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191" name="TextBox 39"/>
          <p:cNvSpPr txBox="1">
            <a:spLocks noChangeArrowheads="1"/>
          </p:cNvSpPr>
          <p:nvPr/>
        </p:nvSpPr>
        <p:spPr bwMode="auto">
          <a:xfrm>
            <a:off x="5181600" y="2886075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Bv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 bwMode="auto">
          <a:xfrm>
            <a:off x="4572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lnSpc>
                <a:spcPct val="95000"/>
              </a:lnSpc>
              <a:spcBef>
                <a:spcPts val="148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If SRS does not support, it rejects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one or more m-lines, </a:t>
            </a: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and SRC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might </a:t>
            </a: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choose another option.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30188" y="431800"/>
            <a:ext cx="8588375" cy="838200"/>
          </a:xfrm>
        </p:spPr>
        <p:txBody>
          <a:bodyPr/>
          <a:lstStyle/>
          <a:p>
            <a:pPr>
              <a:defRPr/>
            </a:pPr>
            <a:r>
              <a:rPr smtClean="0">
                <a:solidFill>
                  <a:schemeClr val="tx2"/>
                </a:solidFill>
                <a:latin typeface="+mn-lt"/>
              </a:rPr>
              <a:t>SRC Using SSRC Multiplexing</a:t>
            </a:r>
            <a:endParaRPr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1900" y="1303338"/>
            <a:ext cx="1600200" cy="922337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SRS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71900" y="3589338"/>
            <a:ext cx="1600200" cy="923330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 smtClean="0"/>
          </a:p>
          <a:p>
            <a:pPr algn="ctr">
              <a:defRPr/>
            </a:pPr>
            <a:r>
              <a:rPr lang="en-US" dirty="0" smtClean="0"/>
              <a:t>SRC (CNAME-S)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589338"/>
            <a:ext cx="1600200" cy="922337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UA-A</a:t>
            </a:r>
          </a:p>
          <a:p>
            <a:pPr algn="ctr">
              <a:defRPr/>
            </a:pPr>
            <a:r>
              <a:rPr lang="en-US" dirty="0"/>
              <a:t>(CNAME-A)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6600" y="3589338"/>
            <a:ext cx="1600200" cy="922337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UA-B (CNAME-B)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057400" y="4046538"/>
            <a:ext cx="1752600" cy="4762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0" name="TextBox 16"/>
          <p:cNvSpPr txBox="1">
            <a:spLocks noChangeArrowheads="1"/>
          </p:cNvSpPr>
          <p:nvPr/>
        </p:nvSpPr>
        <p:spPr bwMode="auto">
          <a:xfrm>
            <a:off x="2286000" y="370205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Aa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2216150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447800"/>
            <a:ext cx="2476500" cy="1981200"/>
          </a:xfrm>
        </p:spPr>
        <p:txBody>
          <a:bodyPr/>
          <a:lstStyle/>
          <a:p>
            <a:pPr>
              <a:spcBef>
                <a:spcPts val="1475"/>
              </a:spcBef>
            </a:pPr>
            <a:r>
              <a:rPr lang="en-US" sz="2400" strike="sngStrike" dirty="0" smtClean="0">
                <a:solidFill>
                  <a:srgbClr val="FF0000"/>
                </a:solidFill>
                <a:latin typeface="Gill Sans MT" pitchFamily="34" charset="0"/>
              </a:rPr>
              <a:t>CS CNAME -&gt; RS CNAME</a:t>
            </a:r>
          </a:p>
          <a:p>
            <a:pPr>
              <a:spcBef>
                <a:spcPts val="1475"/>
              </a:spcBef>
            </a:pPr>
            <a:r>
              <a:rPr lang="en-US" sz="2400" dirty="0" smtClean="0">
                <a:latin typeface="Gill Sans MT" pitchFamily="34" charset="0"/>
              </a:rPr>
              <a:t>CS SSRCs -&gt; RS SSRCs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800600" y="2216150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057400" y="4235450"/>
            <a:ext cx="1752600" cy="4763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5" name="TextBox 25"/>
          <p:cNvSpPr txBox="1">
            <a:spLocks noChangeArrowheads="1"/>
          </p:cNvSpPr>
          <p:nvPr/>
        </p:nvSpPr>
        <p:spPr bwMode="auto">
          <a:xfrm>
            <a:off x="2286000" y="423545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Av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334000" y="3970338"/>
            <a:ext cx="1752600" cy="4762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7" name="TextBox 30"/>
          <p:cNvSpPr txBox="1">
            <a:spLocks noChangeArrowheads="1"/>
          </p:cNvSpPr>
          <p:nvPr/>
        </p:nvSpPr>
        <p:spPr bwMode="auto">
          <a:xfrm>
            <a:off x="5562600" y="362585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Ba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334000" y="4159250"/>
            <a:ext cx="1752600" cy="4763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9" name="TextBox 32"/>
          <p:cNvSpPr txBox="1">
            <a:spLocks noChangeArrowheads="1"/>
          </p:cNvSpPr>
          <p:nvPr/>
        </p:nvSpPr>
        <p:spPr bwMode="auto">
          <a:xfrm>
            <a:off x="5562600" y="4159250"/>
            <a:ext cx="121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Bv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210" name="TextBox 35"/>
          <p:cNvSpPr txBox="1">
            <a:spLocks noChangeArrowheads="1"/>
          </p:cNvSpPr>
          <p:nvPr/>
        </p:nvSpPr>
        <p:spPr bwMode="auto">
          <a:xfrm>
            <a:off x="2819400" y="2493963"/>
            <a:ext cx="1371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SAa</a:t>
            </a:r>
            <a:endParaRPr 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SBa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212" name="TextBox 38"/>
          <p:cNvSpPr txBox="1">
            <a:spLocks noChangeArrowheads="1"/>
          </p:cNvSpPr>
          <p:nvPr/>
        </p:nvSpPr>
        <p:spPr bwMode="auto">
          <a:xfrm>
            <a:off x="4800600" y="2493963"/>
            <a:ext cx="1371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Sav</a:t>
            </a:r>
            <a:endParaRPr 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SBv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 bwMode="auto">
          <a:xfrm>
            <a:off x="533400" y="4876800"/>
            <a:ext cx="8153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lnSpc>
                <a:spcPct val="95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If SRS does not support, SRC finds out through RTCP receiver reports and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might choose </a:t>
            </a: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another option</a:t>
            </a:r>
          </a:p>
          <a:p>
            <a:pPr marL="273050" indent="-273050" eaLnBrk="0" hangingPunct="0">
              <a:lnSpc>
                <a:spcPct val="95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SRC may need to rewrite SSRCs to avoid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collisions</a:t>
            </a:r>
          </a:p>
          <a:p>
            <a:pPr marL="273050" indent="-273050" eaLnBrk="0" hangingPunct="0">
              <a:lnSpc>
                <a:spcPct val="95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SRS relies on metadata as CNAME is not preserved</a:t>
            </a:r>
            <a:endParaRPr lang="en-US" sz="2400" dirty="0">
              <a:solidFill>
                <a:srgbClr val="43515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30188" y="431800"/>
            <a:ext cx="8588375" cy="838200"/>
          </a:xfrm>
        </p:spPr>
        <p:txBody>
          <a:bodyPr/>
          <a:lstStyle/>
          <a:p>
            <a:pPr>
              <a:defRPr/>
            </a:pPr>
            <a:r>
              <a:rPr smtClean="0">
                <a:solidFill>
                  <a:schemeClr val="tx2"/>
                </a:solidFill>
                <a:latin typeface="+mn-lt"/>
              </a:rPr>
              <a:t>SRC Using Mixing</a:t>
            </a:r>
            <a:endParaRPr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1900" y="1306513"/>
            <a:ext cx="1600200" cy="923925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SRS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71900" y="3592513"/>
            <a:ext cx="1600200" cy="1200150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SRC</a:t>
            </a:r>
          </a:p>
          <a:p>
            <a:pPr algn="ctr">
              <a:defRPr/>
            </a:pPr>
            <a:r>
              <a:rPr lang="en-US" dirty="0"/>
              <a:t>(CNAME-S, CNAME-A,</a:t>
            </a:r>
          </a:p>
          <a:p>
            <a:pPr algn="ctr">
              <a:defRPr/>
            </a:pPr>
            <a:r>
              <a:rPr lang="en-US" dirty="0"/>
              <a:t>CNAME-B)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592513"/>
            <a:ext cx="1600200" cy="923925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UA-A (CNAME-A)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6600" y="3592513"/>
            <a:ext cx="1600200" cy="923925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UA-B (CNAME-B)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057400" y="4049713"/>
            <a:ext cx="1752600" cy="6350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4" name="TextBox 16"/>
          <p:cNvSpPr txBox="1">
            <a:spLocks noChangeArrowheads="1"/>
          </p:cNvSpPr>
          <p:nvPr/>
        </p:nvSpPr>
        <p:spPr bwMode="auto">
          <a:xfrm>
            <a:off x="2286000" y="3706813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Aa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2220913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447800"/>
            <a:ext cx="2438400" cy="1789113"/>
          </a:xfrm>
        </p:spPr>
        <p:txBody>
          <a:bodyPr/>
          <a:lstStyle/>
          <a:p>
            <a:pPr>
              <a:spcBef>
                <a:spcPts val="1475"/>
              </a:spcBef>
            </a:pPr>
            <a:r>
              <a:rPr lang="en-US" sz="2400" smtClean="0">
                <a:latin typeface="Gill Sans MT" pitchFamily="34" charset="0"/>
              </a:rPr>
              <a:t>CS CNAME -&gt; RS CNAME</a:t>
            </a:r>
          </a:p>
          <a:p>
            <a:pPr>
              <a:spcBef>
                <a:spcPts val="1475"/>
              </a:spcBef>
            </a:pPr>
            <a:r>
              <a:rPr lang="en-US" sz="2400" smtClean="0">
                <a:latin typeface="Gill Sans MT" pitchFamily="34" charset="0"/>
              </a:rPr>
              <a:t>CS SSRCs -&gt; RS CSRCs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800600" y="2220913"/>
            <a:ext cx="0" cy="129540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057400" y="4240213"/>
            <a:ext cx="1752600" cy="3175"/>
          </a:xfrm>
          <a:prstGeom prst="line">
            <a:avLst/>
          </a:prstGeom>
          <a:ln w="25400">
            <a:solidFill>
              <a:schemeClr val="tx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9" name="TextBox 25"/>
          <p:cNvSpPr txBox="1">
            <a:spLocks noChangeArrowheads="1"/>
          </p:cNvSpPr>
          <p:nvPr/>
        </p:nvSpPr>
        <p:spPr bwMode="auto">
          <a:xfrm>
            <a:off x="2286000" y="4240213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Av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334000" y="3973513"/>
            <a:ext cx="1752600" cy="6350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1" name="TextBox 30"/>
          <p:cNvSpPr txBox="1">
            <a:spLocks noChangeArrowheads="1"/>
          </p:cNvSpPr>
          <p:nvPr/>
        </p:nvSpPr>
        <p:spPr bwMode="auto">
          <a:xfrm>
            <a:off x="5562600" y="3630613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smtClean="0">
                <a:solidFill>
                  <a:schemeClr val="tx2"/>
                </a:solidFill>
              </a:rPr>
              <a:t>Ba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334000" y="4164013"/>
            <a:ext cx="1752600" cy="3175"/>
          </a:xfrm>
          <a:prstGeom prst="line">
            <a:avLst/>
          </a:prstGeom>
          <a:ln w="25400">
            <a:solidFill>
              <a:schemeClr val="tx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3" name="TextBox 32"/>
          <p:cNvSpPr txBox="1">
            <a:spLocks noChangeArrowheads="1"/>
          </p:cNvSpPr>
          <p:nvPr/>
        </p:nvSpPr>
        <p:spPr bwMode="auto">
          <a:xfrm>
            <a:off x="5562600" y="4164013"/>
            <a:ext cx="1219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Bv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234" name="Rectangle 23"/>
          <p:cNvSpPr>
            <a:spLocks noChangeArrowheads="1"/>
          </p:cNvSpPr>
          <p:nvPr/>
        </p:nvSpPr>
        <p:spPr bwMode="auto">
          <a:xfrm>
            <a:off x="4800600" y="2601913"/>
            <a:ext cx="152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SSRC </a:t>
            </a:r>
            <a:r>
              <a:rPr lang="en-US" dirty="0" err="1" smtClean="0">
                <a:solidFill>
                  <a:schemeClr val="tx2"/>
                </a:solidFill>
              </a:rPr>
              <a:t>Sv</a:t>
            </a:r>
            <a:r>
              <a:rPr lang="en-US" dirty="0">
                <a:solidFill>
                  <a:schemeClr val="tx2"/>
                </a:solidFill>
              </a:rPr>
              <a:t>, </a:t>
            </a:r>
          </a:p>
          <a:p>
            <a:r>
              <a:rPr lang="en-US" dirty="0">
                <a:solidFill>
                  <a:schemeClr val="tx2"/>
                </a:solidFill>
              </a:rPr>
              <a:t>CSRC </a:t>
            </a:r>
            <a:r>
              <a:rPr lang="en-US" dirty="0" err="1" smtClean="0">
                <a:solidFill>
                  <a:schemeClr val="tx2"/>
                </a:solidFill>
              </a:rPr>
              <a:t>Av,Bv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235" name="Rectangle 24"/>
          <p:cNvSpPr>
            <a:spLocks noChangeArrowheads="1"/>
          </p:cNvSpPr>
          <p:nvPr/>
        </p:nvSpPr>
        <p:spPr bwMode="auto">
          <a:xfrm>
            <a:off x="2819400" y="2601913"/>
            <a:ext cx="1524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SSRC S</a:t>
            </a:r>
            <a:r>
              <a:rPr lang="en-US" dirty="0" smtClean="0">
                <a:solidFill>
                  <a:schemeClr val="tx2"/>
                </a:solidFill>
              </a:rPr>
              <a:t>a</a:t>
            </a:r>
            <a:r>
              <a:rPr lang="en-US" dirty="0">
                <a:solidFill>
                  <a:schemeClr val="tx2"/>
                </a:solidFill>
              </a:rPr>
              <a:t>,</a:t>
            </a:r>
          </a:p>
          <a:p>
            <a:r>
              <a:rPr lang="en-US" dirty="0">
                <a:solidFill>
                  <a:schemeClr val="tx2"/>
                </a:solidFill>
              </a:rPr>
              <a:t>CSRC </a:t>
            </a:r>
            <a:r>
              <a:rPr lang="en-US" dirty="0" err="1" smtClean="0">
                <a:solidFill>
                  <a:schemeClr val="tx2"/>
                </a:solidFill>
              </a:rPr>
              <a:t>Aa,Ba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 bwMode="auto">
          <a:xfrm>
            <a:off x="533400" y="52578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lnSpc>
                <a:spcPct val="95000"/>
              </a:lnSpc>
              <a:spcBef>
                <a:spcPts val="148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If SRS does not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support CSRC, </a:t>
            </a:r>
            <a:r>
              <a:rPr lang="en-US" sz="2400" dirty="0">
                <a:solidFill>
                  <a:srgbClr val="435153"/>
                </a:solidFill>
                <a:latin typeface="+mn-lt"/>
                <a:cs typeface="+mn-cs"/>
              </a:rPr>
              <a:t>it relies on </a:t>
            </a:r>
            <a:r>
              <a:rPr lang="en-US" sz="2400" dirty="0" smtClean="0">
                <a:solidFill>
                  <a:srgbClr val="435153"/>
                </a:solidFill>
                <a:latin typeface="+mn-lt"/>
                <a:cs typeface="+mn-cs"/>
              </a:rPr>
              <a:t>metadata</a:t>
            </a:r>
            <a:endParaRPr lang="en-US" sz="2400" dirty="0">
              <a:solidFill>
                <a:srgbClr val="43515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30188" y="431800"/>
            <a:ext cx="8761412" cy="838200"/>
          </a:xfrm>
        </p:spPr>
        <p:txBody>
          <a:bodyPr/>
          <a:lstStyle/>
          <a:p>
            <a:pPr>
              <a:defRPr/>
            </a:pPr>
            <a:r>
              <a:rPr dirty="0" smtClean="0">
                <a:solidFill>
                  <a:schemeClr val="tx2"/>
                </a:solidFill>
                <a:latin typeface="+mn-lt"/>
              </a:rPr>
              <a:t>TODO</a:t>
            </a:r>
            <a:endParaRPr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39713" y="1344613"/>
            <a:ext cx="8578850" cy="5056187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RTP Session Usage</a:t>
            </a:r>
          </a:p>
          <a:p>
            <a:pPr lvl="1">
              <a:defRPr/>
            </a:pPr>
            <a:r>
              <a:rPr lang="en-US" sz="2400" dirty="0" smtClean="0"/>
              <a:t>Should any specific RTP session usage be recommended or prohibited?</a:t>
            </a:r>
          </a:p>
          <a:p>
            <a:pPr lvl="1">
              <a:defRPr/>
            </a:pPr>
            <a:r>
              <a:rPr lang="en-US" sz="2400" dirty="0" smtClean="0"/>
              <a:t>SSRC Multiplexing is the most problematic</a:t>
            </a:r>
          </a:p>
          <a:p>
            <a:pPr lvl="1">
              <a:defRPr/>
            </a:pPr>
            <a:r>
              <a:rPr lang="en-US" sz="2400" dirty="0"/>
              <a:t>What happens if UA is sending mixed stream already to SRC</a:t>
            </a:r>
            <a:r>
              <a:rPr lang="en-US" sz="2400" dirty="0" smtClean="0"/>
              <a:t>?</a:t>
            </a:r>
          </a:p>
          <a:p>
            <a:pPr>
              <a:defRPr/>
            </a:pPr>
            <a:r>
              <a:rPr lang="en-US" sz="2400" dirty="0" smtClean="0"/>
              <a:t>SRTP/Keying Mechanism</a:t>
            </a:r>
          </a:p>
          <a:p>
            <a:pPr lvl="1">
              <a:defRPr/>
            </a:pPr>
            <a:r>
              <a:rPr lang="en-US" sz="2400" dirty="0" smtClean="0"/>
              <a:t>Recommend EKT as suggested by Richard and presented by Dan in RTCWEB at IETF 83?</a:t>
            </a:r>
          </a:p>
          <a:p>
            <a:pPr>
              <a:defRPr/>
            </a:pPr>
            <a:r>
              <a:rPr lang="en-US" sz="2400" dirty="0" smtClean="0"/>
              <a:t>Correlation </a:t>
            </a:r>
            <a:r>
              <a:rPr lang="en-US" sz="2400" dirty="0"/>
              <a:t>between metadata and </a:t>
            </a:r>
            <a:r>
              <a:rPr lang="en-US" sz="2400" dirty="0" smtClean="0"/>
              <a:t>RTP?</a:t>
            </a:r>
            <a:endParaRPr lang="en-US" sz="2400" dirty="0"/>
          </a:p>
          <a:p>
            <a:pPr lvl="1">
              <a:defRPr/>
            </a:pPr>
            <a:r>
              <a:rPr lang="en-US" sz="2400" dirty="0"/>
              <a:t>CNAME/SDES/SSRC/CSRC may/may not be used by </a:t>
            </a:r>
            <a:r>
              <a:rPr lang="en-US" sz="2400" dirty="0" smtClean="0"/>
              <a:t>UAs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Changes since </a:t>
            </a:r>
            <a:r>
              <a:rPr lang="en-US" dirty="0" smtClean="0">
                <a:latin typeface="Calibri" charset="0"/>
              </a:rPr>
              <a:t>last meeting</a:t>
            </a:r>
            <a:endParaRPr lang="en-US" dirty="0">
              <a:latin typeface="Calibri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CA" dirty="0" smtClean="0"/>
              <a:t>Draft-ietf-siprec-protocol-04</a:t>
            </a:r>
          </a:p>
          <a:p>
            <a:pPr marL="914400" lvl="1" indent="-514350"/>
            <a:r>
              <a:rPr lang="en-CA" dirty="0" smtClean="0"/>
              <a:t>Merged draft-eckel-siprec-rtp-rec-03 to </a:t>
            </a:r>
            <a:r>
              <a:rPr lang="en-US" dirty="0" smtClean="0"/>
              <a:t>Section 8 - RTP Handling</a:t>
            </a:r>
          </a:p>
          <a:p>
            <a:pPr marL="514350" indent="-514350"/>
            <a:r>
              <a:rPr lang="en-US" dirty="0" smtClean="0"/>
              <a:t>Draft-ietf-siprec-protocol-05</a:t>
            </a:r>
          </a:p>
          <a:p>
            <a:pPr marL="914400" lvl="1" indent="-514350"/>
            <a:r>
              <a:rPr lang="en-US" dirty="0" smtClean="0"/>
              <a:t>Editorial changes</a:t>
            </a:r>
          </a:p>
          <a:p>
            <a:pPr marL="514350" indent="-514350"/>
            <a:r>
              <a:rPr lang="en-US" dirty="0" smtClean="0"/>
              <a:t>Draft-ietf-siprec-protocol-06</a:t>
            </a:r>
            <a:endParaRPr lang="en-CA" dirty="0" smtClean="0">
              <a:latin typeface="Calibri" charset="0"/>
            </a:endParaRPr>
          </a:p>
          <a:p>
            <a:pPr marL="914400" lvl="1" indent="-514350"/>
            <a:r>
              <a:rPr lang="en-US" dirty="0" smtClean="0"/>
              <a:t>Changes in RTP section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Changes since last meeting (1)</a:t>
            </a:r>
            <a:endParaRPr lang="en-US" dirty="0">
              <a:latin typeface="Calibri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Many editorial changes</a:t>
            </a:r>
          </a:p>
          <a:p>
            <a:pPr marL="914400" lvl="1" indent="-514350"/>
            <a:r>
              <a:rPr lang="en-US" dirty="0" smtClean="0"/>
              <a:t>Improved introduction and overview of operations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Changes since last meeting (2)</a:t>
            </a:r>
            <a:endParaRPr lang="en-US" dirty="0">
              <a:latin typeface="Calibri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CA" dirty="0" smtClean="0"/>
              <a:t>Strengthen statements on metadata usage</a:t>
            </a:r>
          </a:p>
          <a:p>
            <a:pPr marL="914400" lvl="1" indent="-514350"/>
            <a:r>
              <a:rPr lang="en-CA" dirty="0" smtClean="0"/>
              <a:t>The SRC MUST deliver metadata to the SRS in a recording session</a:t>
            </a:r>
          </a:p>
          <a:p>
            <a:pPr marL="914400" lvl="1" indent="-514350"/>
            <a:r>
              <a:rPr lang="en-CA" dirty="0" smtClean="0"/>
              <a:t>Metadata SHOULD be provided by the SRC in the initial INVITE request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Changes since last meeting (3)</a:t>
            </a:r>
            <a:endParaRPr lang="en-US" dirty="0">
              <a:latin typeface="Calibri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Clarifications on recording preference</a:t>
            </a:r>
          </a:p>
          <a:p>
            <a:pPr marL="914400" lvl="1" indent="-514350"/>
            <a:r>
              <a:rPr lang="en-CA" dirty="0" smtClean="0"/>
              <a:t>The recording preference attribute is a declaration by the recording-aware UA of its recording preference. </a:t>
            </a:r>
          </a:p>
          <a:p>
            <a:pPr marL="914400" lvl="1" indent="-514350"/>
            <a:r>
              <a:rPr lang="en-CA" dirty="0" smtClean="0"/>
              <a:t>The SRC is not obligated to </a:t>
            </a:r>
            <a:r>
              <a:rPr lang="en-CA" dirty="0" err="1" smtClean="0"/>
              <a:t>honor</a:t>
            </a:r>
            <a:r>
              <a:rPr lang="en-CA" dirty="0" smtClean="0"/>
              <a:t> a recording preference provided by a UA, as it is merely an indication of a preference, not a direct command or request to start or stop recording.</a:t>
            </a:r>
          </a:p>
          <a:p>
            <a:pPr marL="514350" indent="-514350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5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Changes since last meeting (4)</a:t>
            </a:r>
            <a:endParaRPr lang="en-US" dirty="0">
              <a:latin typeface="Calibri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CA" dirty="0" smtClean="0"/>
              <a:t>Recording-aware UA MUST (previously SHOULD) indicate recording awareness and include option tag “record-aware” the initial INVITE request or response</a:t>
            </a:r>
          </a:p>
          <a:p>
            <a:pPr marL="514350" indent="-514350"/>
            <a:endParaRPr lang="en-CA" dirty="0" smtClean="0"/>
          </a:p>
          <a:p>
            <a:pPr marL="514350" indent="-514350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CD21CC-FFD2-4E4F-8FE1-900FA521AD26}" type="slidenum">
              <a:rPr lang="en-US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en-US" dirty="0">
              <a:solidFill>
                <a:srgbClr val="898989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Re-allocate text in section 11 with re-organized headings</a:t>
            </a:r>
          </a:p>
          <a:p>
            <a:pPr lvl="1"/>
            <a:r>
              <a:rPr lang="en-US" dirty="0" smtClean="0"/>
              <a:t>SIP Handling</a:t>
            </a:r>
          </a:p>
          <a:p>
            <a:pPr lvl="2"/>
            <a:r>
              <a:rPr lang="en-US" dirty="0" smtClean="0"/>
              <a:t>Procedures at SRC, SRS, record-aware UA</a:t>
            </a:r>
          </a:p>
          <a:p>
            <a:pPr lvl="1"/>
            <a:r>
              <a:rPr lang="en-US" dirty="0" smtClean="0"/>
              <a:t>SDP Handling</a:t>
            </a:r>
          </a:p>
          <a:p>
            <a:pPr lvl="2"/>
            <a:r>
              <a:rPr lang="en-US" dirty="0" smtClean="0"/>
              <a:t>Procedures at SRC, SRS, record-aware UA</a:t>
            </a:r>
          </a:p>
          <a:p>
            <a:pPr lvl="1"/>
            <a:r>
              <a:rPr lang="en-US" dirty="0" smtClean="0"/>
              <a:t>RTP/RTCP Handling</a:t>
            </a:r>
          </a:p>
          <a:p>
            <a:pPr lvl="1"/>
            <a:r>
              <a:rPr lang="en-US" dirty="0" smtClean="0"/>
              <a:t>Metadata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interpret +sip.src feature tag in a CS that the user agent will act as the role of an SRC?</a:t>
            </a:r>
          </a:p>
        </p:txBody>
      </p:sp>
    </p:spTree>
    <p:extLst>
      <p:ext uri="{BB962C8B-B14F-4D97-AF65-F5344CB8AC3E}">
        <p14:creationId xmlns:p14="http://schemas.microsoft.com/office/powerpoint/2010/main" val="28139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Tighten up security section</a:t>
            </a:r>
          </a:p>
          <a:p>
            <a:pPr lvl="1"/>
            <a:r>
              <a:rPr lang="en-US" dirty="0" smtClean="0"/>
              <a:t>Require SRC and SRS to mutually authenticate each other in the same administrative domain?</a:t>
            </a:r>
          </a:p>
          <a:p>
            <a:pPr lvl="1"/>
            <a:r>
              <a:rPr lang="en-US" dirty="0" smtClean="0"/>
              <a:t>Should we specify SRTP keying mechanism(s)? If so, which ones?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39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4796</TotalTime>
  <Words>616</Words>
  <Application>Microsoft Office PowerPoint</Application>
  <PresentationFormat>On-screen Show (4:3)</PresentationFormat>
  <Paragraphs>136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SIPREC Protocol (draft-ietf-siprec-protocol-06)   </vt:lpstr>
      <vt:lpstr>Changes since last meeting</vt:lpstr>
      <vt:lpstr>Changes since last meeting (1)</vt:lpstr>
      <vt:lpstr>Changes since last meeting (2)</vt:lpstr>
      <vt:lpstr>Changes since last meeting (3)</vt:lpstr>
      <vt:lpstr>Changes since last meeting (4)</vt:lpstr>
      <vt:lpstr>Todo (1)</vt:lpstr>
      <vt:lpstr>Todo (2)</vt:lpstr>
      <vt:lpstr>Todo (3)</vt:lpstr>
      <vt:lpstr>Changes to RTP Recommendations</vt:lpstr>
      <vt:lpstr>SRC Using Multiple m-lines</vt:lpstr>
      <vt:lpstr>SRC Using SSRC Multiplexing</vt:lpstr>
      <vt:lpstr>SRC Using Mixing</vt:lpstr>
      <vt:lpstr>TODO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Charles Eckel</cp:lastModifiedBy>
  <cp:revision>264</cp:revision>
  <dcterms:created xsi:type="dcterms:W3CDTF">2010-10-26T11:43:01Z</dcterms:created>
  <dcterms:modified xsi:type="dcterms:W3CDTF">2012-07-26T20:41:46Z</dcterms:modified>
</cp:coreProperties>
</file>