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8" r:id="rId3"/>
    <p:sldId id="276" r:id="rId4"/>
    <p:sldId id="275" r:id="rId5"/>
    <p:sldId id="257" r:id="rId6"/>
    <p:sldId id="284" r:id="rId7"/>
    <p:sldId id="293" r:id="rId8"/>
    <p:sldId id="286" r:id="rId9"/>
    <p:sldId id="295" r:id="rId10"/>
    <p:sldId id="296" r:id="rId11"/>
    <p:sldId id="292" r:id="rId12"/>
    <p:sldId id="290" r:id="rId13"/>
    <p:sldId id="289" r:id="rId14"/>
    <p:sldId id="288" r:id="rId15"/>
    <p:sldId id="297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82074" autoAdjust="0"/>
  </p:normalViewPr>
  <p:slideViewPr>
    <p:cSldViewPr>
      <p:cViewPr>
        <p:scale>
          <a:sx n="70" d="100"/>
          <a:sy n="70" d="100"/>
        </p:scale>
        <p:origin x="-14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50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E673FD-DFE6-4CB5-94AC-D4CDFE4BA97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87E1-38F4-48DA-B67A-6281FBDBB6FF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C1822-F352-4A6B-89B1-1D76EC249642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BB48-40A8-4B1B-B50B-CC7B27278BD3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849B3-D5C0-4108-A301-C3D81AF2CE43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D642-48CD-4762-8D70-70D49336ECB4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A413-0264-4612-9147-120711CAD849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D63C1-FB18-42A5-B0AB-3F5B271957A4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6C71-D355-4633-B48F-C6D2B6F10FE8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8D61-279F-47A9-BEBA-BA8190FABC43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B177-0C4B-49AD-987E-3221B76E89CA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F27C7-664A-4AA4-93CB-A5C604917C65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4C61-3E9B-4B80-A10E-3EF4ACF59876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13B3-FBF6-4BB9-8F51-972083BCFB5B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249E-EDCA-46C8-BB4E-4A467FC65D6B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CE64-35B0-4EBA-84E4-7335BB3FA474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117-045F-4EC7-8FAC-A5EB6FF2EF40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7A33-D716-4213-92EE-17E1B86FA71E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10F64-249D-432E-9250-3BA558CF3121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848C-D076-473A-BBC8-391D805FD2A1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3934-0B5C-4512-86C5-2B989D29819D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810F-B82B-4FC4-9A10-FAD19F8653FF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CEA5-4E22-428E-AF4B-1999A8EF867D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27D81-9B26-4920-8B90-2CBD8E8ABF6E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FE7C8A7-E6C5-4F80-BF5D-90EC5DAA7906}" type="datetimeFigureOut">
              <a:rPr lang="en-US"/>
              <a:pPr>
                <a:defRPr/>
              </a:pPr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EA37B-D1B0-4673-8FE3-FC89BF41ACDA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SIPREC</a:t>
            </a:r>
            <a:br>
              <a:rPr lang="en-US" dirty="0" smtClean="0"/>
            </a:br>
            <a:r>
              <a:rPr lang="en-US" dirty="0" smtClean="0"/>
              <a:t>Recording Metadata </a:t>
            </a:r>
            <a:br>
              <a:rPr lang="en-US" dirty="0" smtClean="0"/>
            </a:br>
            <a:r>
              <a:rPr lang="en-US" dirty="0" smtClean="0"/>
              <a:t>(draft-ietf-siprec-metadata-07)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sz="3100" u="sng" dirty="0" smtClean="0"/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1000125" y="3176588"/>
            <a:ext cx="7215188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August 2nd 2012</a:t>
            </a: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IETF 84 meeting</a:t>
            </a:r>
          </a:p>
          <a:p>
            <a:pPr eaLnBrk="1" hangingPunct="1"/>
            <a:endParaRPr lang="en-US" dirty="0" smtClean="0">
              <a:solidFill>
                <a:srgbClr val="898989"/>
              </a:solidFill>
            </a:endParaRPr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381000" y="4572000"/>
            <a:ext cx="8572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Authors: Ram </a:t>
            </a:r>
            <a:r>
              <a:rPr lang="en-US" sz="2800" dirty="0">
                <a:solidFill>
                  <a:srgbClr val="898989"/>
                </a:solidFill>
                <a:latin typeface="+mn-lt"/>
              </a:rPr>
              <a:t>Mohan R, R </a:t>
            </a:r>
            <a:r>
              <a:rPr lang="en-US" sz="2800" dirty="0" smtClean="0">
                <a:solidFill>
                  <a:srgbClr val="898989"/>
                </a:solidFill>
                <a:latin typeface="+mn-lt"/>
              </a:rPr>
              <a:t>Parthasarathi,</a:t>
            </a:r>
            <a:r>
              <a:rPr lang="en-US" sz="2800" dirty="0" smtClean="0">
                <a:solidFill>
                  <a:srgbClr val="898989"/>
                </a:solidFill>
                <a:latin typeface="Calibri"/>
              </a:rPr>
              <a:t> Paul Kyzivat </a:t>
            </a:r>
            <a:endParaRPr lang="en-US" sz="2800" dirty="0">
              <a:solidFill>
                <a:srgbClr val="898989"/>
              </a:solidFill>
              <a:latin typeface="+mn-lt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Metadata:  Duplicate 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28788" y="2143125"/>
            <a:ext cx="1928812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Media Stream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Media </a:t>
              </a:r>
              <a:r>
                <a:rPr lang="en-US" dirty="0"/>
                <a:t>Stream</a:t>
              </a:r>
              <a:br>
                <a:rPr lang="en-US" dirty="0"/>
              </a:br>
              <a:r>
                <a:rPr lang="en-US" dirty="0"/>
                <a:t>  Reference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 Content-type</a:t>
              </a:r>
            </a:p>
          </p:txBody>
        </p:sp>
      </p:grp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Open Items: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Duplicate stream shall be represented in SDP itself as shown in draft-begen-avtcore-rtp-duplication-01 </a:t>
            </a:r>
            <a:r>
              <a:rPr lang="en-US" sz="1800" b="1" dirty="0" smtClean="0"/>
              <a:t>?</a:t>
            </a: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438275" y="91440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1284288"/>
            <a:ext cx="2819400" cy="838200"/>
            <a:chOff x="457200" y="5269675"/>
            <a:chExt cx="2819400" cy="838200"/>
          </a:xfrm>
        </p:grpSpPr>
        <p:sp>
          <p:nvSpPr>
            <p:cNvPr id="21" name="Rectangle 20"/>
            <p:cNvSpPr/>
            <p:nvPr/>
          </p:nvSpPr>
          <p:spPr>
            <a:xfrm flipH="1">
              <a:off x="2438400" y="5563362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sends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57200" y="5539550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receives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18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 *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18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7596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0589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 *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589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20550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228600" y="3124200"/>
            <a:ext cx="1466850" cy="504825"/>
            <a:chOff x="3673557" y="3217168"/>
            <a:chExt cx="1466714" cy="504825"/>
          </a:xfrm>
        </p:grpSpPr>
        <p:sp>
          <p:nvSpPr>
            <p:cNvPr id="33" name="Flowchart: Process 32"/>
            <p:cNvSpPr/>
            <p:nvPr/>
          </p:nvSpPr>
          <p:spPr>
            <a:xfrm>
              <a:off x="3673557" y="3217168"/>
              <a:ext cx="533351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</a:t>
              </a:r>
            </a:p>
          </p:txBody>
        </p: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4178337" y="3217168"/>
              <a:ext cx="961934" cy="304800"/>
              <a:chOff x="7382693" y="1982854"/>
              <a:chExt cx="961934" cy="3048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411263" y="2287654"/>
                <a:ext cx="9333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2691" y="1989204"/>
                <a:ext cx="511128" cy="298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1..*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792228" y="1982854"/>
                <a:ext cx="50319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Format:  Participant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Closed Items: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Removing </a:t>
            </a:r>
            <a:r>
              <a:rPr lang="en-US" sz="1800" dirty="0" err="1" smtClean="0"/>
              <a:t>session_id</a:t>
            </a:r>
            <a:r>
              <a:rPr lang="en-US" sz="1800" dirty="0" smtClean="0"/>
              <a:t> attribute  from Participant XML element to align the XML schema with model.  Any objection?</a:t>
            </a:r>
          </a:p>
          <a:p>
            <a:pPr>
              <a:buFont typeface="Arial" charset="0"/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04800" y="9906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 &lt;participant </a:t>
            </a:r>
            <a:r>
              <a:rPr lang="en-US" dirty="0" err="1" smtClean="0"/>
              <a:t>participant_id</a:t>
            </a:r>
            <a:r>
              <a:rPr lang="en-US" dirty="0" smtClean="0"/>
              <a:t>="srfBElmCRp2QB23b7Mpk0w==" </a:t>
            </a:r>
            <a:r>
              <a:rPr lang="en-US" strike="sngStrike" dirty="0" err="1" smtClean="0">
                <a:solidFill>
                  <a:srgbClr val="FF0000"/>
                </a:solidFill>
              </a:rPr>
              <a:t>session_id</a:t>
            </a:r>
            <a:r>
              <a:rPr lang="en-US" strike="sngStrike" dirty="0" smtClean="0">
                <a:solidFill>
                  <a:srgbClr val="FF0000"/>
                </a:solidFill>
              </a:rPr>
              <a:t>="hVpd7YQgRW2nD22h7q60JQ=="</a:t>
            </a:r>
            <a:r>
              <a:rPr lang="en-US" dirty="0" smtClean="0">
                <a:solidFill>
                  <a:srgbClr val="FF0000"/>
                </a:solidFill>
              </a:rPr>
              <a:t>&gt; </a:t>
            </a:r>
            <a:r>
              <a:rPr lang="en-US" dirty="0" smtClean="0"/>
              <a:t>&lt;name ID=</a:t>
            </a:r>
            <a:r>
              <a:rPr lang="en-US" dirty="0" err="1" smtClean="0"/>
              <a:t>sip:bob@biloxi.com</a:t>
            </a:r>
            <a:r>
              <a:rPr lang="en-US" dirty="0" smtClean="0"/>
              <a:t>&gt; &lt;name </a:t>
            </a:r>
            <a:r>
              <a:rPr lang="en-US" dirty="0" err="1" smtClean="0"/>
              <a:t>xml:lang</a:t>
            </a:r>
            <a:r>
              <a:rPr lang="en-US" dirty="0" smtClean="0"/>
              <a:t>="it"&gt;Bob R&lt;/name&gt; &lt;/</a:t>
            </a:r>
            <a:r>
              <a:rPr lang="en-US" dirty="0" err="1" smtClean="0"/>
              <a:t>nameID</a:t>
            </a:r>
            <a:r>
              <a:rPr lang="en-US" dirty="0" smtClean="0"/>
              <a:t>&gt; </a:t>
            </a:r>
          </a:p>
          <a:p>
            <a:r>
              <a:rPr lang="en-US" dirty="0" smtClean="0"/>
              <a:t>&lt;/participant&gt;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 CSRS association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Closed Items: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Adding CSRS association  in the model figure.</a:t>
            </a:r>
          </a:p>
          <a:p>
            <a:pPr>
              <a:buFont typeface="Arial" charset="0"/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Flowchart: Process 28"/>
          <p:cNvSpPr/>
          <p:nvPr/>
        </p:nvSpPr>
        <p:spPr>
          <a:xfrm>
            <a:off x="457200" y="2667000"/>
            <a:ext cx="1447800" cy="885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CSRS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Association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2" name="Flowchart: Process 31"/>
          <p:cNvSpPr/>
          <p:nvPr/>
        </p:nvSpPr>
        <p:spPr>
          <a:xfrm>
            <a:off x="2124075" y="1704975"/>
            <a:ext cx="2447925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Recording Session(RS)</a:t>
            </a:r>
          </a:p>
        </p:txBody>
      </p:sp>
      <p:sp>
        <p:nvSpPr>
          <p:cNvPr id="34" name="Flowchart: Process 33"/>
          <p:cNvSpPr/>
          <p:nvPr/>
        </p:nvSpPr>
        <p:spPr>
          <a:xfrm>
            <a:off x="1219200" y="4038600"/>
            <a:ext cx="3962400" cy="50323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Session(CS)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3200400" y="2181225"/>
            <a:ext cx="4764" cy="185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905000" y="3124200"/>
            <a:ext cx="1295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276600" y="28956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Format:  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Open Items: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Removing  of CSRC attribute  from stream XML element to align the XML schema with model.  </a:t>
            </a:r>
          </a:p>
          <a:p>
            <a:pPr>
              <a:buFont typeface="Arial" charset="0"/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04800" y="9906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  &lt;</a:t>
            </a:r>
            <a:r>
              <a:rPr lang="en-US" dirty="0" err="1" smtClean="0"/>
              <a:t>xs:element</a:t>
            </a:r>
            <a:r>
              <a:rPr lang="en-US" dirty="0" smtClean="0"/>
              <a:t> name="</a:t>
            </a:r>
            <a:r>
              <a:rPr lang="en-US" dirty="0" err="1" smtClean="0"/>
              <a:t>csrc</a:t>
            </a:r>
            <a:r>
              <a:rPr lang="en-US" dirty="0" smtClean="0"/>
              <a:t>" type='</a:t>
            </a:r>
            <a:r>
              <a:rPr lang="en-US" dirty="0" err="1" smtClean="0"/>
              <a:t>xs:string</a:t>
            </a:r>
            <a:r>
              <a:rPr lang="en-US" dirty="0" smtClean="0"/>
              <a:t>' </a:t>
            </a:r>
            <a:r>
              <a:rPr lang="en-US" dirty="0" err="1" smtClean="0"/>
              <a:t>minOccurs</a:t>
            </a:r>
            <a:r>
              <a:rPr lang="en-US" dirty="0" smtClean="0"/>
              <a:t>='0' </a:t>
            </a:r>
            <a:r>
              <a:rPr lang="en-US" dirty="0" err="1" smtClean="0"/>
              <a:t>maxOccurs</a:t>
            </a:r>
            <a:r>
              <a:rPr lang="en-US" dirty="0" smtClean="0"/>
              <a:t>='1'/&gt;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Format:  URN UUID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Open Items: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Removing the fixed padding “==“ in base64 form of URN UUID?</a:t>
            </a:r>
          </a:p>
          <a:p>
            <a:pPr>
              <a:buFont typeface="Arial" charset="0"/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04800" y="9906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i1Pz3to5hGk8fuXl+PbwCw</a:t>
            </a:r>
            <a:r>
              <a:rPr lang="en-US" strike="sngStrike" dirty="0" smtClean="0">
                <a:solidFill>
                  <a:srgbClr val="FF0000"/>
                </a:solidFill>
              </a:rPr>
              <a:t>==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Update draft based on the current closure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Add more metadata examples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Publish next version </a:t>
            </a:r>
            <a:r>
              <a:rPr lang="en-US" smtClean="0"/>
              <a:t>(</a:t>
            </a:r>
            <a:r>
              <a:rPr lang="en-US" smtClean="0"/>
              <a:t>08) </a:t>
            </a:r>
            <a:r>
              <a:rPr lang="en-US" dirty="0" smtClean="0"/>
              <a:t>and ask for WGLC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381000" cy="365125"/>
          </a:xfrm>
        </p:spPr>
        <p:txBody>
          <a:bodyPr/>
          <a:lstStyle/>
          <a:p>
            <a:pPr>
              <a:defRPr/>
            </a:pPr>
            <a:fld id="{C14C8CF9-B5D3-43AD-9E99-DC7F4355E696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Changes in draft-ietf-siprec-metadata-07 from last version.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Discuss Open &amp; closed items in Metadata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Next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from Previous version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new version of draft has following changes: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Incorporated start/stop times for CS</a:t>
            </a:r>
          </a:p>
          <a:p>
            <a:pPr lvl="1" eaLnBrk="1" hangingPunct="1"/>
            <a:r>
              <a:rPr lang="en-US" sz="2000" dirty="0" smtClean="0"/>
              <a:t>Edits to </a:t>
            </a:r>
            <a:r>
              <a:rPr lang="en-US" sz="2000" dirty="0" err="1" smtClean="0"/>
              <a:t>CSRSassociation</a:t>
            </a:r>
            <a:r>
              <a:rPr lang="en-US" sz="2000" dirty="0" smtClean="0"/>
              <a:t> and </a:t>
            </a:r>
            <a:r>
              <a:rPr lang="en-US" sz="2000" dirty="0" err="1" smtClean="0"/>
              <a:t>ParticipantCSAssociation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Minor NITS received as comments in previous version</a:t>
            </a:r>
          </a:p>
          <a:p>
            <a:pPr lvl="1" eaLnBrk="1" hangingPunct="1"/>
            <a:r>
              <a:rPr lang="en-US" sz="2000" dirty="0" smtClean="0"/>
              <a:t>Changed “id” attribute into XML element specific id like session “id” attribute as </a:t>
            </a:r>
            <a:r>
              <a:rPr lang="en-US" sz="2000" dirty="0" err="1" smtClean="0"/>
              <a:t>session_id</a:t>
            </a:r>
            <a:r>
              <a:rPr lang="en-US" sz="2000" dirty="0" smtClean="0"/>
              <a:t>.</a:t>
            </a:r>
          </a:p>
          <a:p>
            <a:pPr lvl="1" eaLnBrk="1" hangingPunct="1"/>
            <a:r>
              <a:rPr lang="en-US" sz="2000" dirty="0" smtClean="0"/>
              <a:t>Modified the examples to reflect the change in schema </a:t>
            </a:r>
          </a:p>
          <a:p>
            <a:pPr lvl="1" eaLnBrk="1" hangingPunct="1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 flipH="1">
            <a:off x="2228850" y="4913313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sends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2133600" y="4068763"/>
            <a:ext cx="838200" cy="2857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receives</a:t>
            </a:r>
          </a:p>
        </p:txBody>
      </p:sp>
      <p:sp>
        <p:nvSpPr>
          <p:cNvPr id="307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C44D-5F99-48E4-A92F-85F5D5D3A71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lowchart: Process 6"/>
          <p:cNvSpPr/>
          <p:nvPr/>
        </p:nvSpPr>
        <p:spPr>
          <a:xfrm>
            <a:off x="1981200" y="1371600"/>
            <a:ext cx="2447925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Recording Session(RS)</a:t>
            </a:r>
          </a:p>
        </p:txBody>
      </p:sp>
      <p:sp>
        <p:nvSpPr>
          <p:cNvPr id="15" name="Flowchart: Process 14"/>
          <p:cNvSpPr/>
          <p:nvPr/>
        </p:nvSpPr>
        <p:spPr>
          <a:xfrm>
            <a:off x="4724400" y="2057400"/>
            <a:ext cx="1676400" cy="8382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Session(CS) Group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3200400" y="4343400"/>
            <a:ext cx="1484313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Media Stream</a:t>
            </a:r>
          </a:p>
        </p:txBody>
      </p:sp>
      <p:cxnSp>
        <p:nvCxnSpPr>
          <p:cNvPr id="38" name="Straight Connector 37"/>
          <p:cNvCxnSpPr/>
          <p:nvPr/>
        </p:nvCxnSpPr>
        <p:spPr>
          <a:xfrm rot="5400000">
            <a:off x="2578894" y="2509044"/>
            <a:ext cx="1247775" cy="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ocess 38"/>
          <p:cNvSpPr/>
          <p:nvPr/>
        </p:nvSpPr>
        <p:spPr>
          <a:xfrm>
            <a:off x="762000" y="3154363"/>
            <a:ext cx="3962400" cy="503237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Communication Session(CS)</a:t>
            </a:r>
          </a:p>
        </p:txBody>
      </p:sp>
      <p:sp>
        <p:nvSpPr>
          <p:cNvPr id="54" name="Flowchart: Process 53"/>
          <p:cNvSpPr/>
          <p:nvPr/>
        </p:nvSpPr>
        <p:spPr>
          <a:xfrm>
            <a:off x="609600" y="4343400"/>
            <a:ext cx="1447800" cy="504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cxnSp>
        <p:nvCxnSpPr>
          <p:cNvPr id="77" name="Straight Connector 76"/>
          <p:cNvCxnSpPr/>
          <p:nvPr/>
        </p:nvCxnSpPr>
        <p:spPr>
          <a:xfrm rot="5400000">
            <a:off x="800100" y="4000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156648" y="3733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0..*</a:t>
            </a:r>
            <a:endParaRPr lang="en-US" sz="1400" dirty="0"/>
          </a:p>
        </p:txBody>
      </p:sp>
      <p:sp>
        <p:nvSpPr>
          <p:cNvPr id="80" name="Rectangle 79"/>
          <p:cNvSpPr/>
          <p:nvPr/>
        </p:nvSpPr>
        <p:spPr>
          <a:xfrm>
            <a:off x="5895975" y="2971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</p:txBody>
      </p:sp>
      <p:sp>
        <p:nvSpPr>
          <p:cNvPr id="92" name="Rectangle 91"/>
          <p:cNvSpPr/>
          <p:nvPr/>
        </p:nvSpPr>
        <p:spPr>
          <a:xfrm>
            <a:off x="3276600" y="23622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2057400" y="4495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085975" y="42862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 *</a:t>
            </a:r>
          </a:p>
        </p:txBody>
      </p:sp>
      <p:sp>
        <p:nvSpPr>
          <p:cNvPr id="98" name="Rectangle 97"/>
          <p:cNvSpPr/>
          <p:nvPr/>
        </p:nvSpPr>
        <p:spPr>
          <a:xfrm>
            <a:off x="2667000" y="42862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 *</a:t>
            </a:r>
          </a:p>
        </p:txBody>
      </p:sp>
      <p:sp>
        <p:nvSpPr>
          <p:cNvPr id="99" name="Rectangle 98"/>
          <p:cNvSpPr/>
          <p:nvPr/>
        </p:nvSpPr>
        <p:spPr>
          <a:xfrm>
            <a:off x="2085975" y="4743450"/>
            <a:ext cx="504825" cy="2095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2619375" y="4743450"/>
            <a:ext cx="504825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2057400" y="47244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3652837" y="3957638"/>
            <a:ext cx="619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981450" y="37338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 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cxnSp>
        <p:nvCxnSpPr>
          <p:cNvPr id="89" name="Elbow Connector 88"/>
          <p:cNvCxnSpPr>
            <a:stCxn id="39" idx="3"/>
          </p:cNvCxnSpPr>
          <p:nvPr/>
        </p:nvCxnSpPr>
        <p:spPr>
          <a:xfrm flipV="1">
            <a:off x="4724400" y="2895600"/>
            <a:ext cx="1066800" cy="51038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hape 129"/>
          <p:cNvCxnSpPr>
            <a:endCxn id="79" idx="1"/>
          </p:cNvCxnSpPr>
          <p:nvPr/>
        </p:nvCxnSpPr>
        <p:spPr>
          <a:xfrm rot="5400000" flipH="1" flipV="1">
            <a:off x="-391958" y="4471194"/>
            <a:ext cx="2106612" cy="990600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H="1">
            <a:off x="3886200" y="2057400"/>
            <a:ext cx="990600" cy="6858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067175" y="1981200"/>
            <a:ext cx="504825" cy="358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1..*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0..*</a:t>
            </a:r>
          </a:p>
        </p:txBody>
      </p:sp>
      <p:sp>
        <p:nvSpPr>
          <p:cNvPr id="45" name="Flowchart: Process 44"/>
          <p:cNvSpPr/>
          <p:nvPr/>
        </p:nvSpPr>
        <p:spPr>
          <a:xfrm>
            <a:off x="838200" y="5591175"/>
            <a:ext cx="1447800" cy="885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/>
              <a:t>ParticipantCS</a:t>
            </a:r>
            <a:endParaRPr lang="en-US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Association</a:t>
            </a:r>
            <a:endParaRPr lang="en-US" dirty="0"/>
          </a:p>
        </p:txBody>
      </p:sp>
      <p:sp>
        <p:nvSpPr>
          <p:cNvPr id="49" name="Flowchart: Process 48"/>
          <p:cNvSpPr/>
          <p:nvPr/>
        </p:nvSpPr>
        <p:spPr>
          <a:xfrm>
            <a:off x="3573440" y="5667375"/>
            <a:ext cx="1905000" cy="88582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/>
              <a:t>ParticipantStream</a:t>
            </a:r>
            <a:endParaRPr lang="en-US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Association</a:t>
            </a:r>
            <a:endParaRPr lang="en-US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152400" y="6019800"/>
            <a:ext cx="685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590800" y="4543425"/>
            <a:ext cx="0" cy="16287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590800" y="6172200"/>
            <a:ext cx="990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777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 Media 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28788" y="2143125"/>
            <a:ext cx="1928812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Media Stream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Media </a:t>
              </a:r>
              <a:r>
                <a:rPr lang="en-US" dirty="0"/>
                <a:t>Stream</a:t>
              </a:r>
              <a:br>
                <a:rPr lang="en-US" dirty="0"/>
              </a:br>
              <a:r>
                <a:rPr lang="en-US" dirty="0"/>
                <a:t>  Reference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 Content-type</a:t>
              </a:r>
            </a:p>
          </p:txBody>
        </p:sp>
      </p:grp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762000"/>
            <a:ext cx="3178175" cy="49530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err="1" smtClean="0"/>
              <a:t>OpenItem</a:t>
            </a:r>
            <a:r>
              <a:rPr lang="en-US" sz="2600" dirty="0" smtClean="0"/>
              <a:t>: BT </a:t>
            </a:r>
            <a:r>
              <a:rPr lang="en-US" sz="2600" dirty="0" err="1" smtClean="0"/>
              <a:t>usecase</a:t>
            </a:r>
            <a:endParaRPr lang="en-US" sz="2600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Media stream shall associate with multiple CS and it shall be mixed stream. But  participant who is contributing at the specific time has to be identified by RTP/RTCP mechanism.</a:t>
            </a:r>
          </a:p>
          <a:p>
            <a:pPr>
              <a:buFont typeface="Arial" charset="0"/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438275" y="91440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1284288"/>
            <a:ext cx="2819400" cy="838200"/>
            <a:chOff x="457200" y="5269675"/>
            <a:chExt cx="2819400" cy="838200"/>
          </a:xfrm>
        </p:grpSpPr>
        <p:sp>
          <p:nvSpPr>
            <p:cNvPr id="21" name="Rectangle 20"/>
            <p:cNvSpPr/>
            <p:nvPr/>
          </p:nvSpPr>
          <p:spPr>
            <a:xfrm flipH="1">
              <a:off x="2438400" y="5563362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sends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57200" y="5539550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receives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18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 *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18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7596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0589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 *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589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20550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228600" y="3124200"/>
            <a:ext cx="1466850" cy="504825"/>
            <a:chOff x="3673557" y="3217168"/>
            <a:chExt cx="1466714" cy="504825"/>
          </a:xfrm>
        </p:grpSpPr>
        <p:sp>
          <p:nvSpPr>
            <p:cNvPr id="33" name="Flowchart: Process 32"/>
            <p:cNvSpPr/>
            <p:nvPr/>
          </p:nvSpPr>
          <p:spPr>
            <a:xfrm>
              <a:off x="3673557" y="3217168"/>
              <a:ext cx="533351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</a:t>
              </a:r>
            </a:p>
          </p:txBody>
        </p: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4178337" y="3217168"/>
              <a:ext cx="961934" cy="304800"/>
              <a:chOff x="7382693" y="1982854"/>
              <a:chExt cx="961934" cy="3048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411263" y="2287654"/>
                <a:ext cx="9333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2691" y="1989204"/>
                <a:ext cx="511128" cy="298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1..*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792228" y="1982854"/>
                <a:ext cx="50319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 Media Stream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0000"/>
                </a:solidFill>
              </a:rPr>
              <a:t>what we really have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28788" y="3057525"/>
            <a:ext cx="2690812" cy="90487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???</a:t>
              </a:r>
              <a:endParaRPr lang="en-US" dirty="0"/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endParaRPr lang="en-US" dirty="0"/>
            </a:p>
          </p:txBody>
        </p:sp>
      </p:grp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1752600"/>
            <a:ext cx="3178175" cy="44958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600" dirty="0" smtClean="0"/>
              <a:t>Issues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Implicit and unnamed element for the stream itself, with no attributes.</a:t>
            </a:r>
          </a:p>
          <a:p>
            <a:pPr marL="0" indent="0"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438275" y="182880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2198688"/>
            <a:ext cx="2819400" cy="838200"/>
            <a:chOff x="457200" y="5269675"/>
            <a:chExt cx="2819400" cy="838200"/>
          </a:xfrm>
        </p:grpSpPr>
        <p:sp>
          <p:nvSpPr>
            <p:cNvPr id="21" name="Rectangle 20"/>
            <p:cNvSpPr/>
            <p:nvPr/>
          </p:nvSpPr>
          <p:spPr>
            <a:xfrm flipH="1">
              <a:off x="2438400" y="5563362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sends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57200" y="5539550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receives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18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 *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18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7596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0589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 *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589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20550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228600" y="3200400"/>
            <a:ext cx="1466850" cy="504825"/>
            <a:chOff x="3673557" y="3217168"/>
            <a:chExt cx="1466714" cy="504825"/>
          </a:xfrm>
        </p:grpSpPr>
        <p:sp>
          <p:nvSpPr>
            <p:cNvPr id="33" name="Flowchart: Process 32"/>
            <p:cNvSpPr/>
            <p:nvPr/>
          </p:nvSpPr>
          <p:spPr>
            <a:xfrm>
              <a:off x="3673557" y="3217168"/>
              <a:ext cx="533351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</a:t>
              </a:r>
            </a:p>
          </p:txBody>
        </p: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4178337" y="3217168"/>
              <a:ext cx="961934" cy="304800"/>
              <a:chOff x="7382693" y="1982854"/>
              <a:chExt cx="961934" cy="3048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411263" y="2287654"/>
                <a:ext cx="9333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2691" y="1989204"/>
                <a:ext cx="511128" cy="298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1..*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792228" y="1982854"/>
                <a:ext cx="50319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1752600" y="4343399"/>
            <a:ext cx="2667000" cy="2057402"/>
            <a:chOff x="1828800" y="4572000"/>
            <a:chExt cx="1928812" cy="1746999"/>
          </a:xfrm>
        </p:grpSpPr>
        <p:sp>
          <p:nvSpPr>
            <p:cNvPr id="29" name="Flowchart: Process 57"/>
            <p:cNvSpPr/>
            <p:nvPr/>
          </p:nvSpPr>
          <p:spPr bwMode="auto">
            <a:xfrm>
              <a:off x="1828800" y="4953001"/>
              <a:ext cx="1928812" cy="1365998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Media </a:t>
              </a:r>
              <a:r>
                <a:rPr lang="en-US" dirty="0"/>
                <a:t>Stream</a:t>
              </a:r>
              <a:br>
                <a:rPr lang="en-US" dirty="0"/>
              </a:br>
              <a:r>
                <a:rPr lang="en-US" dirty="0"/>
                <a:t>  </a:t>
              </a:r>
              <a:r>
                <a:rPr lang="en-US" dirty="0" smtClean="0"/>
                <a:t>Reference (label)</a:t>
              </a:r>
              <a:endParaRPr lang="en-US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 </a:t>
              </a:r>
              <a:r>
                <a:rPr lang="en-US" dirty="0" smtClean="0"/>
                <a:t>Content-type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Associate-time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Dissociate-time</a:t>
              </a:r>
              <a:endParaRPr lang="en-US" dirty="0"/>
            </a:p>
          </p:txBody>
        </p:sp>
        <p:sp>
          <p:nvSpPr>
            <p:cNvPr id="32" name="Flowchart: Process 14"/>
            <p:cNvSpPr/>
            <p:nvPr/>
          </p:nvSpPr>
          <p:spPr bwMode="auto">
            <a:xfrm>
              <a:off x="1828800" y="4572000"/>
              <a:ext cx="1928812" cy="377078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Media Stream</a:t>
              </a:r>
            </a:p>
          </p:txBody>
        </p:sp>
      </p:grpSp>
      <p:cxnSp>
        <p:nvCxnSpPr>
          <p:cNvPr id="34" name="Shape 129"/>
          <p:cNvCxnSpPr>
            <a:stCxn id="29" idx="1"/>
            <a:endCxn id="39" idx="2"/>
          </p:cNvCxnSpPr>
          <p:nvPr/>
        </p:nvCxnSpPr>
        <p:spPr>
          <a:xfrm rot="10800000">
            <a:off x="989014" y="3505200"/>
            <a:ext cx="763587" cy="2091248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795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10826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: Multiple CS into single </a:t>
            </a:r>
            <a:r>
              <a:rPr lang="en-US" sz="3600" dirty="0" err="1" smtClean="0"/>
              <a:t>stream_id</a:t>
            </a:r>
            <a:r>
              <a:rPr lang="en-US" sz="3600" dirty="0" smtClean="0"/>
              <a:t> usage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1371600"/>
            <a:ext cx="3178175" cy="4876800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This is current proposal for representing multiple CSs for same stream: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&lt;stream&gt; has two keys, so it is effectively an association class.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Multiple instances with same </a:t>
            </a:r>
            <a:r>
              <a:rPr lang="en-US" sz="1800" dirty="0" err="1" smtClean="0">
                <a:solidFill>
                  <a:prstClr val="black"/>
                </a:solidFill>
              </a:rPr>
              <a:t>stream_id</a:t>
            </a: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&lt;send&gt; and &lt;</a:t>
            </a:r>
            <a:r>
              <a:rPr lang="en-US" sz="1800" dirty="0" err="1" smtClean="0">
                <a:solidFill>
                  <a:prstClr val="black"/>
                </a:solidFill>
              </a:rPr>
              <a:t>recv</a:t>
            </a:r>
            <a:r>
              <a:rPr lang="en-US" sz="1800" dirty="0" smtClean="0">
                <a:solidFill>
                  <a:prstClr val="black"/>
                </a:solidFill>
              </a:rPr>
              <a:t>&gt; reference only the </a:t>
            </a:r>
            <a:r>
              <a:rPr lang="en-US" sz="1800" dirty="0" err="1" smtClean="0">
                <a:solidFill>
                  <a:prstClr val="black"/>
                </a:solidFill>
              </a:rPr>
              <a:t>stream_id</a:t>
            </a:r>
            <a:r>
              <a:rPr lang="en-US" sz="1800" dirty="0" smtClean="0">
                <a:solidFill>
                  <a:prstClr val="black"/>
                </a:solidFill>
              </a:rPr>
              <a:t>. </a:t>
            </a:r>
            <a:r>
              <a:rPr lang="en-US" sz="1800" dirty="0">
                <a:solidFill>
                  <a:prstClr val="black"/>
                </a:solidFill>
              </a:rPr>
              <a:t>T</a:t>
            </a:r>
            <a:r>
              <a:rPr lang="en-US" sz="1800" dirty="0" smtClean="0">
                <a:solidFill>
                  <a:prstClr val="black"/>
                </a:solidFill>
              </a:rPr>
              <a:t>here is no element with that single key.</a:t>
            </a: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04800" y="13716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      &lt;stream </a:t>
            </a:r>
            <a:r>
              <a:rPr lang="en-US" dirty="0" err="1" smtClean="0"/>
              <a:t>stream_id</a:t>
            </a:r>
            <a:r>
              <a:rPr lang="en-US" dirty="0" smtClean="0"/>
              <a:t>="Axzg12XHdhjelfjhdldjf;34jn78==“               </a:t>
            </a:r>
            <a:r>
              <a:rPr lang="en-US" dirty="0" err="1" smtClean="0"/>
              <a:t>session_id</a:t>
            </a:r>
            <a:r>
              <a:rPr lang="en-US" dirty="0" smtClean="0"/>
              <a:t>="zzlafnvvjlCHllaHF6mn8kkSS=="&gt;</a:t>
            </a:r>
          </a:p>
          <a:p>
            <a:r>
              <a:rPr lang="en-US" dirty="0" smtClean="0"/>
              <a:t>                    &lt;label&gt;99&lt;/label&gt;</a:t>
            </a:r>
          </a:p>
          <a:p>
            <a:r>
              <a:rPr lang="en-US" dirty="0" smtClean="0"/>
              <a:t>       &lt;/stream&gt;</a:t>
            </a:r>
          </a:p>
          <a:p>
            <a:endParaRPr lang="en-US" dirty="0" smtClean="0"/>
          </a:p>
          <a:p>
            <a:r>
              <a:rPr lang="en-US" dirty="0" smtClean="0"/>
              <a:t>      &lt;stream </a:t>
            </a:r>
            <a:r>
              <a:rPr lang="en-US" dirty="0" err="1" smtClean="0"/>
              <a:t>stream_id</a:t>
            </a:r>
            <a:r>
              <a:rPr lang="en-US" dirty="0" smtClean="0"/>
              <a:t>="Axzg12XHdhjelfjhdldjf;34jn78=="</a:t>
            </a:r>
          </a:p>
          <a:p>
            <a:r>
              <a:rPr lang="en-US" dirty="0" err="1" smtClean="0"/>
              <a:t>session_id</a:t>
            </a:r>
            <a:r>
              <a:rPr lang="en-US" dirty="0" smtClean="0"/>
              <a:t>=" zSfPoSvdSDCmU3A3TRDxAw=="&gt;</a:t>
            </a:r>
          </a:p>
          <a:p>
            <a:r>
              <a:rPr lang="en-US" dirty="0" smtClean="0"/>
              <a:t>                    &lt;label&gt;99&lt;/label&gt;</a:t>
            </a:r>
          </a:p>
          <a:p>
            <a:r>
              <a:rPr lang="en-US" dirty="0" smtClean="0"/>
              <a:t>       &lt;/stream&gt;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13874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Model:  Media Stream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0000"/>
                </a:solidFill>
              </a:rPr>
              <a:t>Alternative Representation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728788" y="2905125"/>
            <a:ext cx="1928812" cy="2663825"/>
            <a:chOff x="539552" y="2143035"/>
            <a:chExt cx="2447925" cy="2664295"/>
          </a:xfrm>
        </p:grpSpPr>
        <p:sp>
          <p:nvSpPr>
            <p:cNvPr id="15" name="Flowchart: Process 14"/>
            <p:cNvSpPr/>
            <p:nvPr/>
          </p:nvSpPr>
          <p:spPr>
            <a:xfrm>
              <a:off x="539552" y="2143035"/>
              <a:ext cx="2447925" cy="576365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Media Stream</a:t>
              </a:r>
            </a:p>
          </p:txBody>
        </p:sp>
        <p:sp>
          <p:nvSpPr>
            <p:cNvPr id="58" name="Flowchart: Process 57"/>
            <p:cNvSpPr/>
            <p:nvPr/>
          </p:nvSpPr>
          <p:spPr>
            <a:xfrm>
              <a:off x="539552" y="2719400"/>
              <a:ext cx="2447925" cy="208793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 smtClean="0"/>
                <a:t>Media </a:t>
              </a:r>
              <a:r>
                <a:rPr lang="en-US" dirty="0"/>
                <a:t>Stream</a:t>
              </a:r>
              <a:br>
                <a:rPr lang="en-US" dirty="0"/>
              </a:br>
              <a:r>
                <a:rPr lang="en-US" dirty="0"/>
                <a:t>  Reference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 </a:t>
              </a:r>
              <a:r>
                <a:rPr lang="en-US" dirty="0" smtClean="0"/>
                <a:t>Content-type</a:t>
              </a:r>
              <a:endParaRPr lang="en-US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Associate-time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dirty="0"/>
                <a:t>Dissociate-time</a:t>
              </a:r>
            </a:p>
          </p:txBody>
        </p:sp>
      </p:grp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1524000"/>
            <a:ext cx="3178175" cy="4953000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B050"/>
                </a:solidFill>
              </a:rPr>
              <a:t>Stream is identified by an unique id within the XML document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The association to the CS can be represented by an attribute (non-key) in the XML element.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But this then requires a different way to represent the BT Use case – multiple CS media streams recorded as a single mix.</a:t>
            </a:r>
          </a:p>
          <a:p>
            <a:pPr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buFont typeface="Arial" charset="0"/>
              <a:buNone/>
              <a:defRPr/>
            </a:pPr>
            <a:endParaRPr lang="en-US" sz="2600" dirty="0" smtClean="0"/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438275" y="1676400"/>
            <a:ext cx="2447925" cy="504825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Participant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1295400" y="2046288"/>
            <a:ext cx="2819400" cy="838200"/>
            <a:chOff x="457200" y="5269675"/>
            <a:chExt cx="2819400" cy="838200"/>
          </a:xfrm>
        </p:grpSpPr>
        <p:sp>
          <p:nvSpPr>
            <p:cNvPr id="21" name="Rectangle 20"/>
            <p:cNvSpPr/>
            <p:nvPr/>
          </p:nvSpPr>
          <p:spPr>
            <a:xfrm flipH="1">
              <a:off x="2438400" y="5563362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sends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57200" y="5539550"/>
              <a:ext cx="838200" cy="2857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receives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318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 *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18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rot="5400000">
              <a:off x="7596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058988" y="5345875"/>
              <a:ext cx="504825" cy="20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1.. *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58988" y="5803075"/>
              <a:ext cx="504825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/>
                <a:t>0..*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>
              <a:off x="2055019" y="5687981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228600" y="3886200"/>
            <a:ext cx="1466850" cy="504825"/>
            <a:chOff x="3673557" y="3217168"/>
            <a:chExt cx="1466714" cy="504825"/>
          </a:xfrm>
        </p:grpSpPr>
        <p:sp>
          <p:nvSpPr>
            <p:cNvPr id="33" name="Flowchart: Process 32"/>
            <p:cNvSpPr/>
            <p:nvPr/>
          </p:nvSpPr>
          <p:spPr>
            <a:xfrm>
              <a:off x="3673557" y="3217168"/>
              <a:ext cx="533351" cy="504825"/>
            </a:xfrm>
            <a:prstGeom prst="flowChartProcess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CS</a:t>
              </a:r>
            </a:p>
          </p:txBody>
        </p: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4178337" y="3217168"/>
              <a:ext cx="961934" cy="304800"/>
              <a:chOff x="7382693" y="1982854"/>
              <a:chExt cx="961934" cy="3048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7411263" y="2287654"/>
                <a:ext cx="93336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2691" y="1989204"/>
                <a:ext cx="511128" cy="2984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/>
                  <a:t>1..*</a:t>
                </a:r>
                <a:endParaRPr lang="en-US" sz="1400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792228" y="1982854"/>
                <a:ext cx="503191" cy="2889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/>
                  <a:t>0..*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21538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60325"/>
            <a:ext cx="8229600" cy="10826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Metadata : Multiple CS into single </a:t>
            </a:r>
            <a:r>
              <a:rPr lang="en-US" sz="3600" dirty="0" err="1" smtClean="0"/>
              <a:t>stream_id</a:t>
            </a:r>
            <a:r>
              <a:rPr lang="en-US" sz="3600" dirty="0" smtClean="0"/>
              <a:t> usage - </a:t>
            </a:r>
            <a:r>
              <a:rPr lang="en-US" sz="3600" dirty="0" smtClean="0">
                <a:solidFill>
                  <a:srgbClr val="FF0000"/>
                </a:solidFill>
              </a:rPr>
              <a:t>Alternative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A4B29-2DEB-4751-AF40-C5D9C7D92744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5845" name="Content Placeholder 2"/>
          <p:cNvSpPr>
            <a:spLocks noGrp="1"/>
          </p:cNvSpPr>
          <p:nvPr>
            <p:ph idx="1"/>
          </p:nvPr>
        </p:nvSpPr>
        <p:spPr>
          <a:xfrm>
            <a:off x="5791200" y="1371600"/>
            <a:ext cx="3178175" cy="4876800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Two distinct instances of &lt;stream&gt;, with unique ids.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The mix is indicated by both of these instances referencing the same label, and hence the same SDP m-line.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1800" dirty="0" smtClean="0"/>
              <a:t>This allows two ways of accomplishing the mix:</a:t>
            </a:r>
          </a:p>
          <a:p>
            <a:pPr lvl="1">
              <a:buFont typeface="Arial"/>
              <a:buChar char="•"/>
              <a:defRPr/>
            </a:pPr>
            <a:r>
              <a:rPr lang="en-US" sz="1800" dirty="0" smtClean="0"/>
              <a:t>A single </a:t>
            </a:r>
            <a:r>
              <a:rPr lang="en-US" sz="1800" dirty="0" err="1" smtClean="0"/>
              <a:t>RTPstream</a:t>
            </a:r>
            <a:r>
              <a:rPr lang="en-US" sz="1800" dirty="0" smtClean="0"/>
              <a:t>, </a:t>
            </a:r>
            <a:br>
              <a:rPr lang="en-US" sz="1800" dirty="0" smtClean="0"/>
            </a:br>
            <a:r>
              <a:rPr lang="en-US" sz="1800" dirty="0" smtClean="0"/>
              <a:t>one SSRC</a:t>
            </a:r>
          </a:p>
          <a:p>
            <a:pPr lvl="1">
              <a:buFont typeface="Arial"/>
              <a:buChar char="•"/>
              <a:defRPr/>
            </a:pPr>
            <a:r>
              <a:rPr lang="en-US" sz="1800" dirty="0" smtClean="0"/>
              <a:t>Separate RTP stream for each CS media session.</a:t>
            </a:r>
          </a:p>
          <a:p>
            <a:pPr>
              <a:buFont typeface="Arial" charset="0"/>
              <a:buNone/>
              <a:defRPr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 charset="0"/>
              <a:buNone/>
              <a:defRPr/>
            </a:pPr>
            <a:endParaRPr lang="en-U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04800" y="13716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      &lt;stream </a:t>
            </a:r>
            <a:r>
              <a:rPr lang="en-US" strike="sngStrike" dirty="0" err="1" smtClean="0">
                <a:solidFill>
                  <a:srgbClr val="00B050"/>
                </a:solidFill>
              </a:rPr>
              <a:t>stream_</a:t>
            </a:r>
            <a:r>
              <a:rPr lang="en-US" dirty="0" err="1" smtClean="0"/>
              <a:t>id</a:t>
            </a:r>
            <a:r>
              <a:rPr lang="en-US" dirty="0" smtClean="0"/>
              <a:t>="Axzg12XHdhjelfjhdldjf;34jn78==“               </a:t>
            </a:r>
            <a:r>
              <a:rPr lang="en-US" dirty="0" err="1" smtClean="0"/>
              <a:t>session_id</a:t>
            </a:r>
            <a:r>
              <a:rPr lang="en-US" dirty="0" smtClean="0"/>
              <a:t>="zzlafnvvjlCHllaHF6mn8kkSS=="&gt;</a:t>
            </a:r>
          </a:p>
          <a:p>
            <a:r>
              <a:rPr lang="en-US" dirty="0" smtClean="0"/>
              <a:t>                    &lt;label&gt;99&lt;/label&gt;</a:t>
            </a:r>
          </a:p>
          <a:p>
            <a:r>
              <a:rPr lang="en-US" dirty="0" smtClean="0"/>
              <a:t>       &lt;/stream&gt;</a:t>
            </a:r>
          </a:p>
          <a:p>
            <a:endParaRPr lang="en-US" dirty="0" smtClean="0"/>
          </a:p>
          <a:p>
            <a:r>
              <a:rPr lang="en-US" dirty="0" smtClean="0"/>
              <a:t>      &lt;stream </a:t>
            </a:r>
            <a:r>
              <a:rPr lang="en-US" strike="sngStrike" dirty="0" err="1" smtClean="0">
                <a:solidFill>
                  <a:srgbClr val="00B050"/>
                </a:solidFill>
              </a:rPr>
              <a:t>stream_</a:t>
            </a:r>
            <a:r>
              <a:rPr lang="en-US" dirty="0" err="1" smtClean="0"/>
              <a:t>id</a:t>
            </a:r>
            <a:r>
              <a:rPr lang="en-US" dirty="0" smtClean="0"/>
              <a:t>=”</a:t>
            </a:r>
            <a:r>
              <a:rPr lang="en-US" dirty="0" smtClean="0">
                <a:solidFill>
                  <a:srgbClr val="FF0000"/>
                </a:solidFill>
              </a:rPr>
              <a:t>Byzh12XHdhjelfjhdldjf;34jn99==</a:t>
            </a:r>
            <a:r>
              <a:rPr lang="en-US" dirty="0" smtClean="0"/>
              <a:t>"</a:t>
            </a:r>
          </a:p>
          <a:p>
            <a:r>
              <a:rPr lang="en-US" dirty="0" err="1" smtClean="0"/>
              <a:t>session_id</a:t>
            </a:r>
            <a:r>
              <a:rPr lang="en-US" dirty="0" smtClean="0"/>
              <a:t>=" zSfPoSvdSDCmU3A3TRDxAw=="&gt;</a:t>
            </a:r>
          </a:p>
          <a:p>
            <a:r>
              <a:rPr lang="en-US" dirty="0" smtClean="0"/>
              <a:t>                    &lt;label&gt;99&lt;/label&gt;</a:t>
            </a:r>
          </a:p>
          <a:p>
            <a:r>
              <a:rPr lang="en-US" dirty="0" smtClean="0"/>
              <a:t>       &lt;/stream&gt;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0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13469</TotalTime>
  <Words>584</Words>
  <Application>Microsoft Office PowerPoint</Application>
  <PresentationFormat>On-screen Show (4:3)</PresentationFormat>
  <Paragraphs>226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SIPREC Recording Metadata  (draft-ietf-siprec-metadata-07)   </vt:lpstr>
      <vt:lpstr>Agenda</vt:lpstr>
      <vt:lpstr>Changes from Previous version</vt:lpstr>
      <vt:lpstr>Metadata Model</vt:lpstr>
      <vt:lpstr>Metadata Model:  Media Stream</vt:lpstr>
      <vt:lpstr>Metadata Model:  Media Stream what we really have</vt:lpstr>
      <vt:lpstr>Metadata : Multiple CS into single stream_id usage</vt:lpstr>
      <vt:lpstr>Metadata Model:  Media Stream Alternative Representation</vt:lpstr>
      <vt:lpstr>Metadata : Multiple CS into single stream_id usage - Alternative</vt:lpstr>
      <vt:lpstr>Metadata:  Duplicate stream</vt:lpstr>
      <vt:lpstr>Metadata Format:  Participant</vt:lpstr>
      <vt:lpstr>Metadata Model:  CSRS association</vt:lpstr>
      <vt:lpstr>Metadata Format:  Stream</vt:lpstr>
      <vt:lpstr>Metadata Format:  URN UUID</vt:lpstr>
      <vt:lpstr>Next steps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Parthasarathi</cp:lastModifiedBy>
  <cp:revision>574</cp:revision>
  <dcterms:created xsi:type="dcterms:W3CDTF">2010-10-26T11:43:01Z</dcterms:created>
  <dcterms:modified xsi:type="dcterms:W3CDTF">2012-07-31T18:47:46Z</dcterms:modified>
</cp:coreProperties>
</file>