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73" r:id="rId5"/>
    <p:sldId id="258" r:id="rId6"/>
    <p:sldId id="275" r:id="rId7"/>
    <p:sldId id="276" r:id="rId8"/>
    <p:sldId id="270" r:id="rId9"/>
    <p:sldId id="272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407" autoAdjust="0"/>
  </p:normalViewPr>
  <p:slideViewPr>
    <p:cSldViewPr snapToGrid="0" snapToObjects="1">
      <p:cViewPr varScale="1">
        <p:scale>
          <a:sx n="109" d="100"/>
          <a:sy n="109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1049A-2FC4-F549-ADFA-36B19522077F}" type="datetimeFigureOut">
              <a:rPr lang="en-US" smtClean="0"/>
              <a:t>12-8-2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42907-4534-3346-8526-B5A611C0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79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2907-4534-3346-8526-B5A611C04E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37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2907-4534-3346-8526-B5A611C04E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37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2907-4534-3346-8526-B5A611C04E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37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 smtClean="0"/>
              <a:t>这两篇已经有</a:t>
            </a:r>
            <a:r>
              <a:rPr kumimoji="1" lang="en-US" altLang="zh-CN" dirty="0" smtClean="0"/>
              <a:t>draft-</a:t>
            </a:r>
            <a:r>
              <a:rPr kumimoji="1" lang="en-US" altLang="zh-CN" dirty="0" err="1" smtClean="0"/>
              <a:t>ietf</a:t>
            </a:r>
            <a:r>
              <a:rPr kumimoji="1" lang="en-US" altLang="zh-CN" dirty="0" smtClean="0"/>
              <a:t>-*</a:t>
            </a:r>
            <a:r>
              <a:rPr kumimoji="1" lang="zh-CN" altLang="en-US" dirty="0" smtClean="0"/>
              <a:t>了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2907-4534-3346-8526-B5A611C04E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25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 smtClean="0">
              <a:latin typeface="Arial" charset="0"/>
              <a:ea typeface="ＭＳ Ｐゴシック" charset="0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42907-4534-3346-8526-B5A611C04E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9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FC824-ECA8-CC42-80C4-00417958E421}" type="datetimeFigureOut">
              <a:rPr lang="en-US" smtClean="0"/>
              <a:pPr/>
              <a:t>12-8-2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6BFEC-0483-514B-B5AB-34974772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rfc/rfc3979.txt" TargetMode="External"/><Relationship Id="rId4" Type="http://schemas.openxmlformats.org/officeDocument/2006/relationships/hyperlink" Target="http://www.ietf.org/rfc/rfc4879.txt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ietf.org/rfc/rfc5378.tx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Softwire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84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400" b="1" dirty="0">
                <a:latin typeface="Arial" charset="0"/>
                <a:ea typeface="ＭＳ Ｐゴシック" charset="0"/>
              </a:rPr>
              <a:t>draft-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fu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softwire-dslite-mib</a:t>
            </a:r>
            <a:endParaRPr lang="en-US" altLang="zh-CN" sz="2400" b="1" dirty="0">
              <a:latin typeface="Arial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Called 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for adoption during June 2012 on mailing List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Received 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no objection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charset="0"/>
                <a:ea typeface="ＭＳ Ｐゴシック" charset="0"/>
              </a:rPr>
              <a:t>Published as draft-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ietf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-*</a:t>
            </a:r>
          </a:p>
          <a:p>
            <a:r>
              <a:rPr lang="en-US" altLang="zh-CN" sz="2400" b="1" dirty="0" smtClean="0">
                <a:latin typeface="Arial" charset="0"/>
                <a:ea typeface="ＭＳ Ｐゴシック" charset="0"/>
              </a:rPr>
              <a:t>draft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-cui-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-mesh-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mib</a:t>
            </a:r>
            <a:endParaRPr lang="en-US" altLang="zh-CN" sz="2400" b="1" dirty="0">
              <a:latin typeface="Arial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Called 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for adoption during June 2012 on mailing List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Received 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no objection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Published 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as draft-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ietf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-*</a:t>
            </a:r>
          </a:p>
          <a:p>
            <a:pPr>
              <a:lnSpc>
                <a:spcPct val="110000"/>
              </a:lnSpc>
            </a:pPr>
            <a:r>
              <a:rPr lang="de-DE" altLang="zh-CN" sz="2400" b="1" dirty="0" smtClean="0">
                <a:latin typeface="Arial" charset="0"/>
                <a:ea typeface="ＭＳ Ｐゴシック" charset="0"/>
              </a:rPr>
              <a:t>draft</a:t>
            </a:r>
            <a:r>
              <a:rPr lang="de-DE" altLang="zh-CN" sz="2400" b="1" dirty="0">
                <a:latin typeface="Arial" charset="0"/>
                <a:ea typeface="ＭＳ Ｐゴシック" charset="0"/>
              </a:rPr>
              <a:t>-cai-softwire-6rd-</a:t>
            </a:r>
            <a:r>
              <a:rPr lang="de-DE" altLang="zh-CN" sz="2400" b="1" dirty="0" smtClean="0">
                <a:latin typeface="Arial" charset="0"/>
                <a:ea typeface="ＭＳ Ｐゴシック" charset="0"/>
              </a:rPr>
              <a:t>mib</a:t>
            </a:r>
          </a:p>
          <a:p>
            <a:pPr lvl="1">
              <a:lnSpc>
                <a:spcPct val="110000"/>
              </a:lnSpc>
            </a:pPr>
            <a:r>
              <a:rPr lang="de-DE" altLang="zh-CN" sz="2000" dirty="0" err="1" smtClean="0">
                <a:latin typeface="Arial" charset="0"/>
                <a:ea typeface="ＭＳ Ｐゴシック" charset="0"/>
              </a:rPr>
              <a:t>Wait</a:t>
            </a:r>
            <a:r>
              <a:rPr lang="de-DE" altLang="zh-CN" sz="2000" dirty="0" smtClean="0">
                <a:latin typeface="Arial" charset="0"/>
                <a:ea typeface="ＭＳ Ｐゴシック" charset="0"/>
              </a:rPr>
              <a:t> </a:t>
            </a:r>
            <a:r>
              <a:rPr lang="de-DE" altLang="zh-CN" sz="2000" dirty="0" err="1" smtClean="0">
                <a:latin typeface="Arial" charset="0"/>
                <a:ea typeface="ＭＳ Ｐゴシック" charset="0"/>
              </a:rPr>
              <a:t>for</a:t>
            </a:r>
            <a:r>
              <a:rPr lang="de-DE" altLang="zh-CN" sz="2000" dirty="0" smtClean="0">
                <a:latin typeface="Arial" charset="0"/>
                <a:ea typeface="ＭＳ Ｐゴシック" charset="0"/>
              </a:rPr>
              <a:t> </a:t>
            </a:r>
            <a:r>
              <a:rPr lang="de-DE" altLang="zh-CN" sz="2000" dirty="0" err="1" smtClean="0">
                <a:latin typeface="Arial" charset="0"/>
                <a:ea typeface="ＭＳ Ｐゴシック" charset="0"/>
              </a:rPr>
              <a:t>revision</a:t>
            </a:r>
            <a:r>
              <a:rPr lang="de-DE" altLang="zh-CN" sz="2000" dirty="0" smtClean="0">
                <a:latin typeface="Arial" charset="0"/>
                <a:ea typeface="ＭＳ Ｐゴシック" charset="0"/>
              </a:rPr>
              <a:t> </a:t>
            </a:r>
            <a:r>
              <a:rPr lang="de-DE" altLang="zh-CN" sz="2000" dirty="0" err="1" smtClean="0">
                <a:latin typeface="Arial" charset="0"/>
                <a:ea typeface="ＭＳ Ｐゴシック" charset="0"/>
              </a:rPr>
              <a:t>and</a:t>
            </a:r>
            <a:r>
              <a:rPr lang="de-DE" altLang="zh-CN" sz="2000" dirty="0" smtClean="0">
                <a:latin typeface="Arial" charset="0"/>
                <a:ea typeface="ＭＳ Ｐゴシック" charset="0"/>
              </a:rPr>
              <a:t> </a:t>
            </a:r>
            <a:r>
              <a:rPr lang="de-DE" altLang="zh-CN" sz="2000" dirty="0" err="1" smtClean="0">
                <a:latin typeface="Arial" charset="0"/>
                <a:ea typeface="ＭＳ Ｐゴシック" charset="0"/>
              </a:rPr>
              <a:t>submission</a:t>
            </a:r>
            <a:endParaRPr lang="en-US" altLang="zh-CN" sz="2000" dirty="0">
              <a:latin typeface="Arial" charset="0"/>
              <a:ea typeface="ＭＳ Ｐゴシック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z="4000" dirty="0">
                <a:latin typeface="Arial" charset="0"/>
                <a:ea typeface="ＭＳ Ｐゴシック" charset="0"/>
              </a:rPr>
              <a:t>Drafts </a:t>
            </a:r>
            <a:r>
              <a:rPr lang="en-US" altLang="zh-CN" sz="4000" dirty="0" smtClean="0">
                <a:latin typeface="Arial" charset="0"/>
                <a:ea typeface="ＭＳ Ｐゴシック" charset="0"/>
              </a:rPr>
              <a:t>Status (cont.)</a:t>
            </a:r>
            <a:endParaRPr lang="en-US" altLang="zh-CN" sz="40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079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Blue sheet</a:t>
            </a:r>
          </a:p>
          <a:p>
            <a:r>
              <a:rPr lang="en-US" dirty="0" smtClean="0"/>
              <a:t>Note taker?</a:t>
            </a:r>
          </a:p>
          <a:p>
            <a:r>
              <a:rPr lang="en-US" dirty="0" smtClean="0"/>
              <a:t>Jabber room?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11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518"/>
            <a:ext cx="8229600" cy="1143000"/>
          </a:xfrm>
        </p:spPr>
        <p:txBody>
          <a:bodyPr/>
          <a:lstStyle/>
          <a:p>
            <a:r>
              <a:rPr lang="en-US" dirty="0" smtClean="0"/>
              <a:t>Note Well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301" y="1192672"/>
            <a:ext cx="8074559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submission to the IETF intended by the Contributor for publication</a:t>
            </a:r>
          </a:p>
          <a:p>
            <a:r>
              <a:rPr lang="en-US" dirty="0" smtClean="0"/>
              <a:t>as all or part of an IETF Internet-Draft or RFC and any statement made</a:t>
            </a:r>
          </a:p>
          <a:p>
            <a:r>
              <a:rPr lang="en-US" dirty="0" smtClean="0"/>
              <a:t>within the context of an IETF activity is considered an "IETF Contribution”.</a:t>
            </a:r>
          </a:p>
          <a:p>
            <a:r>
              <a:rPr lang="en-US" dirty="0" smtClean="0"/>
              <a:t>Such statements include oral statements in IETF sessions, as well as written</a:t>
            </a:r>
          </a:p>
          <a:p>
            <a:r>
              <a:rPr lang="en-US" dirty="0" smtClean="0"/>
              <a:t>and electronic communications made at any time or place, which are</a:t>
            </a:r>
          </a:p>
          <a:p>
            <a:r>
              <a:rPr lang="en-US" dirty="0" smtClean="0"/>
              <a:t>addressed </a:t>
            </a:r>
            <a:r>
              <a:rPr lang="en-US" dirty="0" err="1" smtClean="0"/>
              <a:t>to:The</a:t>
            </a:r>
            <a:r>
              <a:rPr lang="en-US" dirty="0" smtClean="0"/>
              <a:t> IETF plenary </a:t>
            </a:r>
            <a:r>
              <a:rPr lang="en-US" dirty="0" err="1" smtClean="0"/>
              <a:t>sessionThe</a:t>
            </a:r>
            <a:r>
              <a:rPr lang="en-US" dirty="0" smtClean="0"/>
              <a:t> IESG, or any member thereof</a:t>
            </a:r>
          </a:p>
          <a:p>
            <a:r>
              <a:rPr lang="en-US" dirty="0" smtClean="0"/>
              <a:t>on behalf of the </a:t>
            </a:r>
            <a:r>
              <a:rPr lang="en-US" dirty="0" err="1" smtClean="0"/>
              <a:t>IESGAny</a:t>
            </a:r>
            <a:r>
              <a:rPr lang="en-US" dirty="0" smtClean="0"/>
              <a:t> IETF mailing list, including the IETF list itself,</a:t>
            </a:r>
          </a:p>
          <a:p>
            <a:r>
              <a:rPr lang="en-US" dirty="0" smtClean="0"/>
              <a:t>any working group or design team list, or any other list functioning</a:t>
            </a:r>
          </a:p>
          <a:p>
            <a:r>
              <a:rPr lang="en-US" dirty="0" smtClean="0"/>
              <a:t>under IETF </a:t>
            </a:r>
            <a:r>
              <a:rPr lang="en-US" dirty="0" err="1" smtClean="0"/>
              <a:t>auspicesAny</a:t>
            </a:r>
            <a:r>
              <a:rPr lang="en-US" dirty="0" smtClean="0"/>
              <a:t> IETF working group or portion thereof</a:t>
            </a:r>
          </a:p>
          <a:p>
            <a:r>
              <a:rPr lang="en-US" dirty="0" smtClean="0"/>
              <a:t>The IAB or any member thereof on behalf of the </a:t>
            </a:r>
            <a:r>
              <a:rPr lang="en-US" dirty="0" err="1" smtClean="0"/>
              <a:t>IABThe</a:t>
            </a:r>
            <a:r>
              <a:rPr lang="en-US" dirty="0" smtClean="0"/>
              <a:t> RFC Editor</a:t>
            </a:r>
          </a:p>
          <a:p>
            <a:r>
              <a:rPr lang="en-US" dirty="0" smtClean="0"/>
              <a:t>or the Internet-Drafts </a:t>
            </a:r>
            <a:r>
              <a:rPr lang="en-US" dirty="0" err="1" smtClean="0"/>
              <a:t>functionAll</a:t>
            </a:r>
            <a:r>
              <a:rPr lang="en-US" dirty="0" smtClean="0"/>
              <a:t> IETF Contributions are subject to the rules</a:t>
            </a:r>
          </a:p>
          <a:p>
            <a:r>
              <a:rPr lang="en-US" dirty="0" smtClean="0"/>
              <a:t>of </a:t>
            </a:r>
            <a:r>
              <a:rPr lang="en-US" u="sng" dirty="0" smtClean="0">
                <a:hlinkClick r:id="rId2"/>
              </a:rPr>
              <a:t>RFC 5378 and </a:t>
            </a:r>
            <a:r>
              <a:rPr lang="en-US" u="sng" dirty="0" smtClean="0">
                <a:hlinkClick r:id="rId3"/>
              </a:rPr>
              <a:t>RFC 3979 (updated by </a:t>
            </a:r>
            <a:r>
              <a:rPr lang="en-US" u="sng" dirty="0" smtClean="0">
                <a:hlinkClick r:id="rId4"/>
              </a:rPr>
              <a:t>RFC 4879). Statements made outside</a:t>
            </a:r>
          </a:p>
          <a:p>
            <a:r>
              <a:rPr lang="en-US" u="sng" dirty="0" smtClean="0">
                <a:hlinkClick r:id="rId4"/>
              </a:rPr>
              <a:t>of an IETF session, mailing list or other function, that are clearly not intended</a:t>
            </a:r>
          </a:p>
          <a:p>
            <a:r>
              <a:rPr lang="en-US" u="sng" dirty="0" smtClean="0">
                <a:hlinkClick r:id="rId4"/>
              </a:rPr>
              <a:t>to be input to an IETF activity, group or function, are not IETF Contributions</a:t>
            </a:r>
          </a:p>
          <a:p>
            <a:r>
              <a:rPr lang="en-US" u="sng" dirty="0" smtClean="0">
                <a:hlinkClick r:id="rId4"/>
              </a:rPr>
              <a:t>in the context of this notice.Please consult </a:t>
            </a:r>
            <a:r>
              <a:rPr lang="en-US" u="sng" dirty="0" smtClean="0">
                <a:hlinkClick r:id="rId2"/>
              </a:rPr>
              <a:t>RFC 5378 and </a:t>
            </a:r>
            <a:r>
              <a:rPr lang="en-US" u="sng" dirty="0" smtClean="0">
                <a:hlinkClick r:id="rId3"/>
              </a:rPr>
              <a:t>RFC 3979 for details.</a:t>
            </a:r>
          </a:p>
          <a:p>
            <a:r>
              <a:rPr lang="en-US" u="sng" dirty="0" smtClean="0">
                <a:hlinkClick r:id="rId3"/>
              </a:rPr>
              <a:t>A participant in any IETF activity is deemed to accept all IETF rules of process,</a:t>
            </a:r>
          </a:p>
          <a:p>
            <a:r>
              <a:rPr lang="en-US" u="sng" dirty="0" smtClean="0">
                <a:hlinkClick r:id="rId3"/>
              </a:rPr>
              <a:t>as documented in Best Current Practices RFCs and IESG Statements.</a:t>
            </a:r>
          </a:p>
          <a:p>
            <a:r>
              <a:rPr lang="en-US" u="sng" dirty="0" smtClean="0">
                <a:hlinkClick r:id="rId3"/>
              </a:rPr>
              <a:t>A participant in any IETF activity acknowledges that written, audio and video records</a:t>
            </a:r>
          </a:p>
          <a:p>
            <a:r>
              <a:rPr lang="en-US" u="sng" dirty="0" smtClean="0">
                <a:hlinkClick r:id="rId3"/>
              </a:rPr>
              <a:t>of meetings may be made and may be available to the public.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Chair Change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Alain </a:t>
            </a:r>
            <a:r>
              <a:rPr lang="en-US" altLang="zh-CN" dirty="0" smtClean="0"/>
              <a:t>Durand stepped down</a:t>
            </a:r>
          </a:p>
          <a:p>
            <a:pPr lvl="1"/>
            <a:r>
              <a:rPr kumimoji="1" lang="en-US" altLang="zh-CN" dirty="0" smtClean="0"/>
              <a:t>Help to setup the </a:t>
            </a:r>
            <a:r>
              <a:rPr kumimoji="1" lang="en-US" altLang="zh-CN" dirty="0" err="1" smtClean="0"/>
              <a:t>Softwire</a:t>
            </a:r>
            <a:r>
              <a:rPr kumimoji="1" lang="en-US" altLang="zh-CN" dirty="0" smtClean="0"/>
              <a:t> WG and make great contributions since 2005</a:t>
            </a:r>
          </a:p>
          <a:p>
            <a:pPr lvl="1"/>
            <a:r>
              <a:rPr kumimoji="1" lang="en-US" altLang="zh-CN" dirty="0" smtClean="0"/>
              <a:t>Hope him to keep active as a contributor to IETF</a:t>
            </a:r>
          </a:p>
          <a:p>
            <a:r>
              <a:rPr kumimoji="1" lang="en-US" altLang="zh-CN" dirty="0" smtClean="0"/>
              <a:t>New chair: Suresh Krishnan</a:t>
            </a:r>
          </a:p>
          <a:p>
            <a:pPr lvl="1"/>
            <a:r>
              <a:rPr kumimoji="1" lang="en-US" altLang="zh-CN" dirty="0" smtClean="0"/>
              <a:t>Chair of </a:t>
            </a:r>
            <a:r>
              <a:rPr kumimoji="1" lang="en-US" altLang="zh-CN" dirty="0" err="1" smtClean="0"/>
              <a:t>intarea</a:t>
            </a:r>
            <a:r>
              <a:rPr kumimoji="1" lang="en-US" altLang="zh-CN" dirty="0" smtClean="0"/>
              <a:t> and </a:t>
            </a:r>
            <a:r>
              <a:rPr kumimoji="1" lang="en-US" altLang="zh-CN" dirty="0" err="1" smtClean="0"/>
              <a:t>softwire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Published 20 </a:t>
            </a:r>
            <a:r>
              <a:rPr kumimoji="1" lang="en-US" altLang="zh-CN" dirty="0"/>
              <a:t>RFCs </a:t>
            </a:r>
            <a:r>
              <a:rPr kumimoji="1" lang="en-US" altLang="zh-CN" dirty="0" smtClean="0"/>
              <a:t>and over 10 active drafts </a:t>
            </a:r>
          </a:p>
          <a:p>
            <a:pPr lvl="1"/>
            <a:r>
              <a:rPr kumimoji="1" lang="en-US" altLang="zh-CN" dirty="0" err="1" smtClean="0"/>
              <a:t>Nomcom</a:t>
            </a:r>
            <a:r>
              <a:rPr kumimoji="1" lang="en-US" altLang="zh-CN" dirty="0" smtClean="0"/>
              <a:t> Chair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202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80" y="102207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Agenda: 0900-1130 Thurs. @Regency B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 smtClean="0"/>
              <a:t>1. Agenda Bashing, WG &amp; Document Status (Chairs) - 5 minutes</a:t>
            </a:r>
          </a:p>
          <a:p>
            <a:r>
              <a:rPr kumimoji="1" lang="en-US" altLang="zh-CN" dirty="0" smtClean="0"/>
              <a:t>2. WG Documents - 15 minutes</a:t>
            </a:r>
          </a:p>
          <a:p>
            <a:pPr lvl="1"/>
            <a:r>
              <a:rPr kumimoji="1" lang="en-US" altLang="zh-CN" dirty="0" smtClean="0"/>
              <a:t>Public 4over6 WGLC issues discussion – </a:t>
            </a:r>
            <a:r>
              <a:rPr kumimoji="1" lang="en-US" altLang="zh-CN" dirty="0" err="1" smtClean="0"/>
              <a:t>Peng</a:t>
            </a:r>
            <a:r>
              <a:rPr kumimoji="1" lang="en-US" altLang="zh-CN" dirty="0" smtClean="0"/>
              <a:t> Wu, 10 min</a:t>
            </a:r>
          </a:p>
          <a:p>
            <a:pPr lvl="1"/>
            <a:r>
              <a:rPr kumimoji="1" lang="en-US" altLang="zh-CN" dirty="0" err="1" smtClean="0"/>
              <a:t>Softwire</a:t>
            </a:r>
            <a:r>
              <a:rPr kumimoji="1" lang="en-US" altLang="zh-CN" dirty="0" smtClean="0"/>
              <a:t> Mesh Multicast (Updates) - </a:t>
            </a:r>
            <a:r>
              <a:rPr kumimoji="1" lang="en-US" altLang="zh-CN" dirty="0" err="1" smtClean="0"/>
              <a:t>Mingwei</a:t>
            </a:r>
            <a:r>
              <a:rPr kumimoji="1" lang="en-US" altLang="zh-CN" dirty="0" smtClean="0"/>
              <a:t> </a:t>
            </a:r>
            <a:r>
              <a:rPr kumimoji="1" lang="en-US" altLang="zh-CN" dirty="0" err="1" smtClean="0"/>
              <a:t>Xu</a:t>
            </a:r>
            <a:r>
              <a:rPr kumimoji="1" lang="en-US" altLang="zh-CN" dirty="0" smtClean="0"/>
              <a:t>, 5 min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80" y="102207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Agenda: 0900-1130 Thurs. @Regency B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57200" y="1600200"/>
            <a:ext cx="8489586" cy="4525963"/>
          </a:xfrm>
        </p:spPr>
        <p:txBody>
          <a:bodyPr>
            <a:normAutofit/>
          </a:bodyPr>
          <a:lstStyle/>
          <a:p>
            <a:r>
              <a:rPr kumimoji="1" lang="en-US" altLang="zh-CN" sz="2800" dirty="0"/>
              <a:t>3. Stateless IPv4 over IPv6 Migration Solutions Discussion - 90 </a:t>
            </a:r>
            <a:r>
              <a:rPr kumimoji="1" lang="en-US" altLang="zh-CN" sz="2800" dirty="0" smtClean="0"/>
              <a:t>minutes</a:t>
            </a:r>
            <a:endParaRPr kumimoji="1" lang="en-US" altLang="zh-CN" sz="2800" dirty="0"/>
          </a:p>
          <a:p>
            <a:pPr lvl="1"/>
            <a:r>
              <a:rPr kumimoji="1" lang="en-US" altLang="zh-CN" sz="2400" dirty="0" smtClean="0"/>
              <a:t>A </a:t>
            </a:r>
            <a:r>
              <a:rPr kumimoji="1" lang="en-US" altLang="zh-CN" sz="2400" dirty="0"/>
              <a:t>converged solution - </a:t>
            </a:r>
            <a:r>
              <a:rPr kumimoji="1" lang="en-US" altLang="zh-CN" sz="2400" dirty="0" err="1"/>
              <a:t>Wojciech</a:t>
            </a:r>
            <a:r>
              <a:rPr kumimoji="1" lang="en-US" altLang="zh-CN" sz="2400" dirty="0"/>
              <a:t> </a:t>
            </a:r>
            <a:r>
              <a:rPr kumimoji="1" lang="en-US" altLang="zh-CN" sz="2400" dirty="0" smtClean="0"/>
              <a:t>Dec, </a:t>
            </a:r>
            <a:r>
              <a:rPr kumimoji="1" lang="en-US" altLang="zh-CN" sz="2400" dirty="0"/>
              <a:t>15 </a:t>
            </a:r>
            <a:r>
              <a:rPr kumimoji="1" lang="en-US" altLang="zh-CN" sz="2400" dirty="0" smtClean="0"/>
              <a:t>min</a:t>
            </a:r>
          </a:p>
          <a:p>
            <a:pPr lvl="1"/>
            <a:r>
              <a:rPr kumimoji="1" lang="en-US" altLang="zh-CN" sz="2400" dirty="0" smtClean="0"/>
              <a:t>4rd update and feature comparison - </a:t>
            </a:r>
            <a:r>
              <a:rPr kumimoji="1" lang="en-US" altLang="zh-CN" sz="2400" dirty="0" err="1" smtClean="0"/>
              <a:t>Remi</a:t>
            </a:r>
            <a:r>
              <a:rPr kumimoji="1" lang="en-US" altLang="zh-CN" sz="2400" dirty="0" smtClean="0"/>
              <a:t> </a:t>
            </a:r>
            <a:r>
              <a:rPr kumimoji="1" lang="en-US" altLang="zh-CN" sz="2400" dirty="0" err="1" smtClean="0"/>
              <a:t>Despres</a:t>
            </a:r>
            <a:r>
              <a:rPr kumimoji="1" lang="en-US" altLang="zh-CN" sz="2400" dirty="0" smtClean="0"/>
              <a:t>, 15 min</a:t>
            </a:r>
          </a:p>
          <a:p>
            <a:pPr lvl="1"/>
            <a:r>
              <a:rPr kumimoji="1" lang="en-US" altLang="zh-CN" sz="2400" dirty="0" smtClean="0"/>
              <a:t>4rd </a:t>
            </a:r>
            <a:r>
              <a:rPr kumimoji="1" lang="en-US" altLang="zh-CN" sz="2400" dirty="0"/>
              <a:t>implementation report - Bing </a:t>
            </a:r>
            <a:r>
              <a:rPr kumimoji="1" lang="en-US" altLang="zh-CN" sz="2400" dirty="0" smtClean="0"/>
              <a:t>Liu, </a:t>
            </a:r>
            <a:r>
              <a:rPr kumimoji="1" lang="en-US" altLang="zh-CN" sz="2400" dirty="0"/>
              <a:t>5 </a:t>
            </a:r>
            <a:r>
              <a:rPr kumimoji="1" lang="en-US" altLang="zh-CN" sz="2400" dirty="0" smtClean="0"/>
              <a:t>min</a:t>
            </a:r>
            <a:endParaRPr kumimoji="1" lang="en-US" altLang="zh-CN" sz="2400" dirty="0"/>
          </a:p>
          <a:p>
            <a:pPr lvl="1"/>
            <a:r>
              <a:rPr kumimoji="1" lang="en-US" altLang="zh-CN" sz="2400" dirty="0"/>
              <a:t>MAP simulation tool demo - Mark </a:t>
            </a:r>
            <a:r>
              <a:rPr kumimoji="1" lang="en-US" altLang="zh-CN" sz="2400" dirty="0" err="1" smtClean="0"/>
              <a:t>Townsley</a:t>
            </a:r>
            <a:r>
              <a:rPr kumimoji="1" lang="en-US" altLang="zh-CN" sz="2400" dirty="0" smtClean="0"/>
              <a:t>, </a:t>
            </a:r>
            <a:r>
              <a:rPr kumimoji="1" lang="en-US" altLang="zh-CN" sz="2400" dirty="0"/>
              <a:t>5 </a:t>
            </a:r>
            <a:r>
              <a:rPr kumimoji="1" lang="en-US" altLang="zh-CN" sz="2400" dirty="0" smtClean="0"/>
              <a:t>min</a:t>
            </a:r>
            <a:endParaRPr kumimoji="1" lang="en-US" altLang="zh-CN" sz="2400" dirty="0"/>
          </a:p>
          <a:p>
            <a:pPr lvl="1"/>
            <a:r>
              <a:rPr kumimoji="1" lang="en-US" altLang="zh-CN" sz="2400" dirty="0" smtClean="0"/>
              <a:t>MAP </a:t>
            </a:r>
            <a:r>
              <a:rPr kumimoji="1" lang="en-US" altLang="zh-CN" sz="2400" dirty="0"/>
              <a:t>Testing Results - Xing Li, 5 min</a:t>
            </a:r>
          </a:p>
          <a:p>
            <a:pPr lvl="1"/>
            <a:r>
              <a:rPr kumimoji="1" lang="en-US" altLang="zh-CN" sz="2400" dirty="0" smtClean="0"/>
              <a:t>Stateless </a:t>
            </a:r>
            <a:r>
              <a:rPr kumimoji="1" lang="en-US" altLang="zh-CN" sz="2400" dirty="0"/>
              <a:t>deployment - </a:t>
            </a:r>
            <a:r>
              <a:rPr kumimoji="1" lang="en-US" altLang="zh-CN" sz="2400" dirty="0" err="1"/>
              <a:t>Qiong</a:t>
            </a:r>
            <a:r>
              <a:rPr kumimoji="1" lang="en-US" altLang="zh-CN" sz="2400" dirty="0"/>
              <a:t> </a:t>
            </a:r>
            <a:r>
              <a:rPr kumimoji="1" lang="en-US" altLang="zh-CN" sz="2400" dirty="0" smtClean="0"/>
              <a:t>Sun, </a:t>
            </a:r>
            <a:r>
              <a:rPr kumimoji="1" lang="en-US" altLang="zh-CN" sz="2400" dirty="0"/>
              <a:t>5 </a:t>
            </a:r>
            <a:r>
              <a:rPr kumimoji="1" lang="en-US" altLang="zh-CN" sz="2400" dirty="0" smtClean="0"/>
              <a:t>min</a:t>
            </a:r>
            <a:endParaRPr kumimoji="1" lang="en-US" altLang="zh-CN" sz="2400" dirty="0"/>
          </a:p>
          <a:p>
            <a:pPr lvl="1"/>
            <a:r>
              <a:rPr kumimoji="1" lang="en-US" altLang="zh-CN" sz="2400" dirty="0"/>
              <a:t>Discussion of open issues and deciding way forward </a:t>
            </a:r>
            <a:r>
              <a:rPr kumimoji="1" lang="en-US" altLang="zh-CN" sz="2400" dirty="0" smtClean="0"/>
              <a:t>- 40 min</a:t>
            </a:r>
          </a:p>
        </p:txBody>
      </p:sp>
    </p:spTree>
    <p:extLst>
      <p:ext uri="{BB962C8B-B14F-4D97-AF65-F5344CB8AC3E}">
        <p14:creationId xmlns:p14="http://schemas.microsoft.com/office/powerpoint/2010/main" val="121094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80" y="102207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Agenda: 0900-1130 Thurs. @Regency B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57200" y="1600200"/>
            <a:ext cx="8431865" cy="452596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zh-CN" dirty="0" smtClean="0"/>
              <a:t>4. Lightweight 4over6 and deployment – 15 min</a:t>
            </a:r>
          </a:p>
          <a:p>
            <a:pPr lvl="1"/>
            <a:r>
              <a:rPr lang="en-US" altLang="zh-CN" dirty="0"/>
              <a:t>Lightweight </a:t>
            </a:r>
            <a:r>
              <a:rPr lang="en-US" altLang="zh-CN" dirty="0" smtClean="0"/>
              <a:t>4over6, </a:t>
            </a:r>
            <a:r>
              <a:rPr lang="en-US" altLang="zh-CN" dirty="0" err="1" smtClean="0"/>
              <a:t>Peng</a:t>
            </a:r>
            <a:r>
              <a:rPr lang="en-US" altLang="zh-CN" dirty="0" smtClean="0"/>
              <a:t> Wu</a:t>
            </a:r>
          </a:p>
          <a:p>
            <a:pPr lvl="1"/>
            <a:r>
              <a:rPr lang="en-US" altLang="zh-CN" dirty="0"/>
              <a:t>Deployment Considerations for Lightweight </a:t>
            </a:r>
            <a:r>
              <a:rPr lang="en-US" altLang="zh-CN" dirty="0" smtClean="0"/>
              <a:t>4over6, </a:t>
            </a:r>
            <a:r>
              <a:rPr lang="en-US" altLang="zh-CN" dirty="0" err="1" smtClean="0"/>
              <a:t>Qiong</a:t>
            </a:r>
            <a:r>
              <a:rPr lang="en-US" altLang="zh-CN" dirty="0" smtClean="0"/>
              <a:t> Sun</a:t>
            </a:r>
          </a:p>
          <a:p>
            <a:r>
              <a:rPr lang="en-US" altLang="zh-CN" dirty="0" smtClean="0"/>
              <a:t>5. </a:t>
            </a:r>
            <a:r>
              <a:rPr lang="en-US" altLang="zh-CN" dirty="0"/>
              <a:t>DS-Lite Failure Detection and </a:t>
            </a:r>
            <a:r>
              <a:rPr lang="en-US" altLang="zh-CN" dirty="0" smtClean="0"/>
              <a:t>Failover – </a:t>
            </a:r>
            <a:r>
              <a:rPr lang="en-US" altLang="zh-CN" dirty="0" err="1"/>
              <a:t>Juergen</a:t>
            </a:r>
            <a:r>
              <a:rPr lang="en-US" altLang="zh-CN" dirty="0"/>
              <a:t> </a:t>
            </a:r>
          </a:p>
          <a:p>
            <a:pPr marL="0" indent="0">
              <a:buNone/>
            </a:pPr>
            <a:r>
              <a:rPr lang="en-US" altLang="zh-CN" dirty="0" smtClean="0"/>
              <a:t>         </a:t>
            </a:r>
            <a:r>
              <a:rPr lang="en-US" altLang="zh-CN" dirty="0" err="1" smtClean="0"/>
              <a:t>Schoenwaelder</a:t>
            </a:r>
            <a:r>
              <a:rPr lang="en-US" altLang="zh-CN" dirty="0" smtClean="0"/>
              <a:t>, 5min</a:t>
            </a:r>
            <a:endParaRPr lang="en-US" altLang="zh-CN" dirty="0"/>
          </a:p>
          <a:p>
            <a:r>
              <a:rPr lang="en-US" altLang="zh-CN" dirty="0" smtClean="0"/>
              <a:t>6. </a:t>
            </a:r>
            <a:r>
              <a:rPr lang="en-US" altLang="zh-CN" dirty="0"/>
              <a:t>Port Set Definition Algorithms Analysis - Simon </a:t>
            </a:r>
            <a:r>
              <a:rPr lang="en-US" altLang="zh-CN" dirty="0" err="1" smtClean="0"/>
              <a:t>Perreault</a:t>
            </a:r>
            <a:r>
              <a:rPr lang="en-US" altLang="zh-CN" dirty="0" smtClean="0"/>
              <a:t>, 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smtClean="0"/>
              <a:t>   5 min</a:t>
            </a:r>
          </a:p>
          <a:p>
            <a:r>
              <a:rPr lang="en-US" altLang="zh-CN" dirty="0" smtClean="0"/>
              <a:t>7.</a:t>
            </a:r>
            <a:r>
              <a:rPr lang="en-US" altLang="zh-CN" dirty="0"/>
              <a:t> IP Tunnel MIB Extension for </a:t>
            </a:r>
            <a:r>
              <a:rPr lang="en-US" altLang="zh-CN" dirty="0" err="1"/>
              <a:t>softwire</a:t>
            </a:r>
            <a:r>
              <a:rPr lang="en-US" altLang="zh-CN" dirty="0"/>
              <a:t> - </a:t>
            </a:r>
            <a:r>
              <a:rPr lang="en-US" altLang="zh-CN" dirty="0" err="1"/>
              <a:t>Shishio</a:t>
            </a:r>
            <a:r>
              <a:rPr lang="en-US" altLang="zh-CN" dirty="0"/>
              <a:t> </a:t>
            </a:r>
            <a:r>
              <a:rPr lang="en-US" altLang="zh-CN" dirty="0" smtClean="0"/>
              <a:t>Tsuchiya, 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smtClean="0"/>
              <a:t>   5 min</a:t>
            </a:r>
            <a:endParaRPr lang="en-US" altLang="zh-CN" dirty="0"/>
          </a:p>
          <a:p>
            <a:r>
              <a:rPr lang="en-US" altLang="zh-CN" dirty="0" smtClean="0"/>
              <a:t>8. </a:t>
            </a:r>
            <a:r>
              <a:rPr lang="en-US" altLang="zh-CN" dirty="0"/>
              <a:t>Stateless IPv4 over IPv6 report - </a:t>
            </a:r>
            <a:r>
              <a:rPr lang="en-US" altLang="zh-CN" dirty="0" err="1"/>
              <a:t>Shishio</a:t>
            </a:r>
            <a:r>
              <a:rPr lang="en-US" altLang="zh-CN" dirty="0"/>
              <a:t> </a:t>
            </a:r>
            <a:r>
              <a:rPr lang="en-US" altLang="zh-CN" dirty="0" smtClean="0"/>
              <a:t>Tsuchiya, 5 min</a:t>
            </a:r>
            <a:endParaRPr lang="en-US" altLang="zh-CN" dirty="0"/>
          </a:p>
          <a:p>
            <a:r>
              <a:rPr lang="en-US" altLang="zh-CN" dirty="0" smtClean="0"/>
              <a:t>9. </a:t>
            </a:r>
            <a:r>
              <a:rPr lang="en-US" altLang="zh-CN" dirty="0"/>
              <a:t>Lightweight 4over6 MIB - </a:t>
            </a:r>
            <a:r>
              <a:rPr lang="en-US" altLang="zh-CN" dirty="0" err="1"/>
              <a:t>Juergen</a:t>
            </a:r>
            <a:r>
              <a:rPr lang="en-US" altLang="zh-CN" dirty="0"/>
              <a:t> </a:t>
            </a:r>
            <a:r>
              <a:rPr lang="en-US" altLang="zh-CN" dirty="0" err="1" smtClean="0"/>
              <a:t>Schoenwaelder</a:t>
            </a:r>
            <a:r>
              <a:rPr lang="en-US" altLang="zh-CN" dirty="0" smtClean="0"/>
              <a:t>, 5 min</a:t>
            </a:r>
          </a:p>
        </p:txBody>
      </p:sp>
    </p:spTree>
    <p:extLst>
      <p:ext uri="{BB962C8B-B14F-4D97-AF65-F5344CB8AC3E}">
        <p14:creationId xmlns:p14="http://schemas.microsoft.com/office/powerpoint/2010/main" val="3850880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>
                <a:latin typeface="Arial" charset="0"/>
                <a:ea typeface="ＭＳ Ｐゴシック" charset="0"/>
              </a:rPr>
              <a:t>Drafts Status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zh-CN" sz="2400" b="1" dirty="0">
                <a:latin typeface="Arial" charset="0"/>
                <a:ea typeface="ＭＳ Ｐゴシック" charset="0"/>
              </a:rPr>
              <a:t>draft-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ietf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-gateway-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init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-ds-lite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>
                <a:latin typeface="Arial" charset="0"/>
                <a:ea typeface="ＭＳ Ｐゴシック" charset="0"/>
              </a:rPr>
              <a:t>Published as RFC 6674 in July 2012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latin typeface="Arial" charset="0"/>
                <a:ea typeface="ＭＳ Ｐゴシック" charset="0"/>
              </a:rPr>
              <a:t>draft-ietf-softwire-6rd-radius-attrib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>
                <a:latin typeface="Arial" charset="0"/>
                <a:ea typeface="ＭＳ Ｐゴシック" charset="0"/>
              </a:rPr>
              <a:t>WGLC and revised according to comments on </a:t>
            </a:r>
            <a:r>
              <a:rPr lang="en-US" sz="2000" dirty="0" err="1" smtClean="0">
                <a:latin typeface="Arial" charset="0"/>
                <a:ea typeface="ＭＳ Ｐゴシック" charset="0"/>
              </a:rPr>
              <a:t>dslite</a:t>
            </a:r>
            <a:r>
              <a:rPr lang="en-US" sz="2000" dirty="0" smtClean="0">
                <a:latin typeface="Arial" charset="0"/>
                <a:ea typeface="ＭＳ Ｐゴシック" charset="0"/>
              </a:rPr>
              <a:t>-radius-</a:t>
            </a:r>
            <a:r>
              <a:rPr lang="en-US" sz="2000" dirty="0" err="1" smtClean="0">
                <a:latin typeface="Arial" charset="0"/>
                <a:ea typeface="ＭＳ Ｐゴシック" charset="0"/>
              </a:rPr>
              <a:t>ext</a:t>
            </a:r>
            <a:endParaRPr lang="en-US" sz="2000" dirty="0" smtClean="0">
              <a:latin typeface="Arial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Arial" charset="0"/>
                <a:ea typeface="ＭＳ Ｐゴシック" charset="0"/>
              </a:rPr>
              <a:t>Ready to submit it to IESG</a:t>
            </a:r>
          </a:p>
          <a:p>
            <a:pPr>
              <a:lnSpc>
                <a:spcPct val="110000"/>
              </a:lnSpc>
            </a:pPr>
            <a:r>
              <a:rPr lang="en-US" sz="2400" b="1" dirty="0" smtClean="0">
                <a:latin typeface="Arial" charset="0"/>
                <a:ea typeface="ＭＳ Ｐゴシック" charset="0"/>
              </a:rPr>
              <a:t>draft</a:t>
            </a:r>
            <a:r>
              <a:rPr lang="en-US" sz="2400" b="1" dirty="0">
                <a:latin typeface="Arial" charset="0"/>
                <a:ea typeface="ＭＳ Ｐゴシック" charset="0"/>
              </a:rPr>
              <a:t>-ietf-softwire-</a:t>
            </a:r>
            <a:r>
              <a:rPr lang="en-US" sz="2400" b="1" dirty="0" err="1">
                <a:latin typeface="Arial" charset="0"/>
                <a:ea typeface="ＭＳ Ｐゴシック" charset="0"/>
              </a:rPr>
              <a:t>dslite</a:t>
            </a:r>
            <a:r>
              <a:rPr lang="en-US" sz="2400" b="1" dirty="0" smtClean="0">
                <a:latin typeface="Arial" charset="0"/>
                <a:ea typeface="ＭＳ Ｐゴシック" charset="0"/>
              </a:rPr>
              <a:t>-deployment</a:t>
            </a:r>
            <a:endParaRPr lang="en-US" sz="2400" b="1" dirty="0">
              <a:latin typeface="Arial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r>
              <a:rPr lang="en-US" sz="2000" dirty="0" smtClean="0">
                <a:latin typeface="Arial" charset="0"/>
                <a:ea typeface="ＭＳ Ｐゴシック" charset="0"/>
              </a:rPr>
              <a:t>WGLC Receive no objection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>
                <a:latin typeface="Arial" charset="0"/>
                <a:ea typeface="ＭＳ Ｐゴシック" charset="0"/>
              </a:rPr>
              <a:t>Ready to submit it to IESG</a:t>
            </a:r>
            <a:endParaRPr lang="en-US" sz="2000" dirty="0">
              <a:latin typeface="Arial" charset="0"/>
              <a:ea typeface="ＭＳ Ｐゴシック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latin typeface="Arial" charset="0"/>
                <a:ea typeface="ＭＳ Ｐゴシック" charset="0"/>
              </a:rPr>
              <a:t>draft-ietf-softwire-stateless-4v6-motivation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Revised based on </a:t>
            </a:r>
            <a:r>
              <a:rPr lang="en-US" sz="2000" dirty="0" smtClean="0">
                <a:latin typeface="Arial" charset="0"/>
                <a:ea typeface="ＭＳ Ｐゴシック" charset="0"/>
              </a:rPr>
              <a:t>WGLC 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comments on the mailing list</a:t>
            </a:r>
            <a:endParaRPr lang="en-US" altLang="zh-CN" sz="2000" dirty="0">
              <a:latin typeface="Arial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Ready to submit it to IESG</a:t>
            </a:r>
            <a:endParaRPr lang="en-US" altLang="zh-CN" sz="2000" dirty="0">
              <a:latin typeface="Arial" charset="0"/>
              <a:ea typeface="ＭＳ Ｐゴシック" charset="0"/>
            </a:endParaRPr>
          </a:p>
          <a:p>
            <a:pPr>
              <a:lnSpc>
                <a:spcPct val="110000"/>
              </a:lnSpc>
            </a:pPr>
            <a:r>
              <a:rPr lang="en-US" sz="2400" b="1" dirty="0" smtClean="0">
                <a:latin typeface="Arial" charset="0"/>
                <a:ea typeface="ＭＳ Ｐゴシック" charset="0"/>
              </a:rPr>
              <a:t>draft</a:t>
            </a:r>
            <a:r>
              <a:rPr lang="en-US" sz="2400" b="1" dirty="0">
                <a:latin typeface="Arial" charset="0"/>
                <a:ea typeface="ＭＳ Ｐゴシック" charset="0"/>
              </a:rPr>
              <a:t>-ietf-softwire</a:t>
            </a:r>
            <a:r>
              <a:rPr lang="en-US" sz="2400" b="1" dirty="0" smtClean="0">
                <a:latin typeface="Arial" charset="0"/>
                <a:ea typeface="ＭＳ Ｐゴシック" charset="0"/>
              </a:rPr>
              <a:t>-public-4over6 (WGLC)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latin typeface="Arial" charset="0"/>
                <a:ea typeface="ＭＳ Ｐゴシック" charset="0"/>
              </a:rPr>
              <a:t>draft-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ietf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400" b="1" dirty="0" smtClean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 smtClean="0">
                <a:latin typeface="Arial" charset="0"/>
                <a:ea typeface="ＭＳ Ｐゴシック" charset="0"/>
              </a:rPr>
              <a:t>dslite</a:t>
            </a:r>
            <a:r>
              <a:rPr lang="en-US" altLang="zh-CN" sz="2400" b="1" dirty="0" smtClean="0">
                <a:latin typeface="Arial" charset="0"/>
                <a:ea typeface="ＭＳ Ｐゴシック" charset="0"/>
              </a:rPr>
              <a:t>-multicast (WGLC)</a:t>
            </a:r>
            <a:endParaRPr lang="en-US" altLang="zh-CN" sz="2400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41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dirty="0">
                <a:latin typeface="Arial" charset="0"/>
                <a:ea typeface="ＭＳ Ｐゴシック" charset="0"/>
              </a:rPr>
              <a:t>Drafts </a:t>
            </a:r>
            <a:r>
              <a:rPr lang="en-US" altLang="zh-CN" sz="4000" dirty="0" smtClean="0">
                <a:latin typeface="Arial" charset="0"/>
                <a:ea typeface="ＭＳ Ｐゴシック" charset="0"/>
              </a:rPr>
              <a:t>Status (cont.)</a:t>
            </a:r>
            <a:endParaRPr lang="en-US" altLang="zh-CN" sz="4000" dirty="0">
              <a:latin typeface="Arial" charset="0"/>
              <a:ea typeface="ＭＳ Ｐゴシック" charset="0"/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zh-CN" sz="2400" b="1" dirty="0" smtClean="0">
                <a:latin typeface="Arial" charset="0"/>
                <a:ea typeface="ＭＳ Ｐゴシック" charset="0"/>
              </a:rPr>
              <a:t>draft-</a:t>
            </a:r>
            <a:r>
              <a:rPr lang="en-US" altLang="zh-CN" sz="2400" b="1" dirty="0" err="1" smtClean="0">
                <a:latin typeface="Arial" charset="0"/>
                <a:ea typeface="ＭＳ Ｐゴシック" charset="0"/>
              </a:rPr>
              <a:t>mdt</a:t>
            </a:r>
            <a:r>
              <a:rPr lang="en-US" altLang="zh-CN" sz="2400" b="1" dirty="0" smtClean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 smtClean="0">
                <a:latin typeface="Arial" charset="0"/>
                <a:ea typeface="ＭＳ Ｐゴシック" charset="0"/>
              </a:rPr>
              <a:t>softwire</a:t>
            </a:r>
            <a:r>
              <a:rPr lang="en-US" altLang="zh-CN" sz="2400" b="1" dirty="0" smtClean="0">
                <a:latin typeface="Arial" charset="0"/>
                <a:ea typeface="ＭＳ Ｐゴシック" charset="0"/>
              </a:rPr>
              <a:t>-mapping-address-and-port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Adopted by the WG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Published as draft-</a:t>
            </a:r>
            <a:r>
              <a:rPr lang="en-US" altLang="zh-CN" sz="2000" dirty="0" err="1" smtClean="0">
                <a:latin typeface="Arial" charset="0"/>
                <a:ea typeface="ＭＳ Ｐゴシック" charset="0"/>
              </a:rPr>
              <a:t>ietf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err="1" smtClean="0">
                <a:latin typeface="Arial" charset="0"/>
                <a:ea typeface="ＭＳ Ｐゴシック" charset="0"/>
              </a:rPr>
              <a:t>softwire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-map</a:t>
            </a:r>
          </a:p>
          <a:p>
            <a:r>
              <a:rPr lang="en-US" altLang="zh-CN" sz="2400" b="1" dirty="0">
                <a:latin typeface="Arial" charset="0"/>
                <a:ea typeface="ＭＳ Ｐゴシック" charset="0"/>
              </a:rPr>
              <a:t>draft-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mdt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-map-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dhcp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-option</a:t>
            </a:r>
          </a:p>
          <a:p>
            <a:pPr lvl="1"/>
            <a:r>
              <a:rPr lang="en-US" altLang="zh-CN" sz="2000" dirty="0">
                <a:latin typeface="Arial" charset="0"/>
                <a:ea typeface="ＭＳ Ｐゴシック" charset="0"/>
              </a:rPr>
              <a:t>Called for adoption during July 2012 on Mailing list</a:t>
            </a:r>
          </a:p>
          <a:p>
            <a:pPr lvl="1"/>
            <a:r>
              <a:rPr lang="en-US" altLang="zh-CN" sz="2000" dirty="0">
                <a:latin typeface="Arial" charset="0"/>
                <a:ea typeface="ＭＳ Ｐゴシック" charset="0"/>
              </a:rPr>
              <a:t>Received no objection</a:t>
            </a:r>
          </a:p>
          <a:p>
            <a:pPr lvl="1"/>
            <a:r>
              <a:rPr lang="en-US" altLang="zh-CN" sz="2000" dirty="0">
                <a:latin typeface="Arial" charset="0"/>
                <a:ea typeface="ＭＳ Ｐゴシック" charset="0"/>
              </a:rPr>
              <a:t>Published as 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draft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ietf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-map-</a:t>
            </a:r>
            <a:r>
              <a:rPr lang="en-US" altLang="zh-CN" sz="2000" dirty="0" err="1" smtClean="0">
                <a:latin typeface="Arial" charset="0"/>
                <a:ea typeface="ＭＳ Ｐゴシック" charset="0"/>
              </a:rPr>
              <a:t>dhcp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-option</a:t>
            </a:r>
            <a:endParaRPr lang="en-US" altLang="zh-CN" sz="2000" dirty="0">
              <a:latin typeface="Arial" charset="0"/>
              <a:ea typeface="ＭＳ Ｐゴシック" charset="0"/>
            </a:endParaRPr>
          </a:p>
          <a:p>
            <a:r>
              <a:rPr lang="en-US" altLang="zh-CN" sz="2400" b="1" dirty="0">
                <a:latin typeface="Arial" charset="0"/>
                <a:ea typeface="ＭＳ Ｐゴシック" charset="0"/>
              </a:rPr>
              <a:t>draft-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mdt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400" b="1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400" b="1" dirty="0">
                <a:latin typeface="Arial" charset="0"/>
                <a:ea typeface="ＭＳ Ｐゴシック" charset="0"/>
              </a:rPr>
              <a:t>-map-deployment</a:t>
            </a:r>
          </a:p>
          <a:p>
            <a:pPr lvl="1"/>
            <a:r>
              <a:rPr lang="en-US" altLang="zh-CN" sz="2000" dirty="0">
                <a:latin typeface="Arial" charset="0"/>
                <a:ea typeface="ＭＳ Ｐゴシック" charset="0"/>
              </a:rPr>
              <a:t>Called for adoption during July 2012 on Mailing list</a:t>
            </a:r>
          </a:p>
          <a:p>
            <a:pPr lvl="1"/>
            <a:r>
              <a:rPr lang="en-US" altLang="zh-CN" sz="2000" dirty="0">
                <a:latin typeface="Arial" charset="0"/>
                <a:ea typeface="ＭＳ Ｐゴシック" charset="0"/>
              </a:rPr>
              <a:t>Received no objection</a:t>
            </a:r>
          </a:p>
          <a:p>
            <a:pPr lvl="1"/>
            <a:r>
              <a:rPr lang="en-US" altLang="zh-CN" sz="2000" dirty="0">
                <a:latin typeface="Arial" charset="0"/>
                <a:ea typeface="ＭＳ Ｐゴシック" charset="0"/>
              </a:rPr>
              <a:t>Ready to publish as draft-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ietf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err="1">
                <a:latin typeface="Arial" charset="0"/>
                <a:ea typeface="ＭＳ Ｐゴシック" charset="0"/>
              </a:rPr>
              <a:t>softwire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-*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 smtClean="0">
                <a:latin typeface="Arial" charset="0"/>
                <a:ea typeface="ＭＳ Ｐゴシック" charset="0"/>
              </a:rPr>
              <a:t>draft</a:t>
            </a:r>
            <a:r>
              <a:rPr lang="en-US" altLang="zh-CN" sz="2400" b="1" dirty="0" smtClean="0">
                <a:latin typeface="Arial" charset="0"/>
                <a:ea typeface="ＭＳ Ｐゴシック" charset="0"/>
              </a:rPr>
              <a:t>-despres-softwire-4rd-u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charset="0"/>
                <a:ea typeface="ＭＳ Ｐゴシック" charset="0"/>
              </a:rPr>
              <a:t>Adopted by the WG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>
                <a:latin typeface="Arial" charset="0"/>
                <a:ea typeface="ＭＳ Ｐゴシック" charset="0"/>
              </a:rPr>
              <a:t>Published </a:t>
            </a:r>
            <a:r>
              <a:rPr lang="en-US" altLang="zh-CN" sz="2000" dirty="0">
                <a:latin typeface="Arial" charset="0"/>
                <a:ea typeface="ＭＳ Ｐゴシック" charset="0"/>
              </a:rPr>
              <a:t>as draft-ietf-softwire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-</a:t>
            </a:r>
            <a:r>
              <a:rPr lang="en-US" altLang="zh-CN" sz="2000" dirty="0" smtClean="0">
                <a:latin typeface="Arial" charset="0"/>
                <a:ea typeface="ＭＳ Ｐゴシック" charset="0"/>
              </a:rPr>
              <a:t>4rd</a:t>
            </a:r>
            <a:endParaRPr lang="en-US" altLang="zh-CN" sz="2000" dirty="0" smtClean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612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2811</TotalTime>
  <Words>858</Words>
  <Application>Microsoft Macintosh PowerPoint</Application>
  <PresentationFormat>On-screen Show (4:3)</PresentationFormat>
  <Paragraphs>107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Softwire</vt:lpstr>
      <vt:lpstr>Preparation</vt:lpstr>
      <vt:lpstr>Note Well</vt:lpstr>
      <vt:lpstr>Chair Change</vt:lpstr>
      <vt:lpstr>Agenda: 0900-1130 Thurs. @Regency B</vt:lpstr>
      <vt:lpstr>Agenda: 0900-1130 Thurs. @Regency B</vt:lpstr>
      <vt:lpstr>Agenda: 0900-1130 Thurs. @Regency B</vt:lpstr>
      <vt:lpstr>Drafts Status</vt:lpstr>
      <vt:lpstr>Drafts Status (cont.)</vt:lpstr>
      <vt:lpstr>Drafts Status (cont.)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PCP brown-bag lunch</dc:title>
  <dc:creator>Alain Durand</dc:creator>
  <cp:lastModifiedBy>Yong Cui</cp:lastModifiedBy>
  <cp:revision>75</cp:revision>
  <dcterms:created xsi:type="dcterms:W3CDTF">2011-03-29T21:22:18Z</dcterms:created>
  <dcterms:modified xsi:type="dcterms:W3CDTF">2012-08-01T23:39:58Z</dcterms:modified>
</cp:coreProperties>
</file>