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59" autoAdjust="0"/>
  </p:normalViewPr>
  <p:slideViewPr>
    <p:cSldViewPr>
      <p:cViewPr>
        <p:scale>
          <a:sx n="90" d="100"/>
          <a:sy n="90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2206-A25D-4AC0-99B3-02E51DE2E605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D1815-E2FF-40F8-942A-F720D3F6F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17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EA bits=0</a:t>
            </a:r>
            <a:r>
              <a:rPr lang="en-US" altLang="zh-CN" baseline="0" dirty="0" smtClean="0"/>
              <a:t> not stateless rules not used</a:t>
            </a:r>
          </a:p>
          <a:p>
            <a:r>
              <a:rPr lang="en-US" altLang="zh-CN" baseline="0" dirty="0" smtClean="0"/>
              <a:t>Dhcpv6 in map, dhcpv4 </a:t>
            </a:r>
            <a:r>
              <a:rPr lang="en-US" altLang="zh-CN" baseline="0" dirty="0" err="1" smtClean="0"/>
              <a:t>centrialized</a:t>
            </a:r>
            <a:endParaRPr lang="en-US" altLang="zh-CN" baseline="0" dirty="0" smtClean="0"/>
          </a:p>
          <a:p>
            <a:r>
              <a:rPr lang="en-US" altLang="zh-CN" baseline="0" dirty="0" smtClean="0"/>
              <a:t>Map use dhcpv4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D1815-E2FF-40F8-942A-F720D3F6F8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334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Shared</a:t>
            </a:r>
            <a:r>
              <a:rPr lang="en-US" altLang="zh-CN" baseline="0" dirty="0" smtClean="0"/>
              <a:t> address cannot be interface </a:t>
            </a:r>
            <a:r>
              <a:rPr lang="en-US" altLang="zh-CN" baseline="0" dirty="0" err="1" smtClean="0"/>
              <a:t>addr</a:t>
            </a:r>
            <a:r>
              <a:rPr lang="en-US" altLang="zh-CN" baseline="0" dirty="0" smtClean="0"/>
              <a:t>. ARP</a:t>
            </a:r>
          </a:p>
          <a:p>
            <a:r>
              <a:rPr lang="en-US" altLang="zh-CN" baseline="0" dirty="0" smtClean="0"/>
              <a:t>static configuration for address prefix in enterprise case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D1815-E2FF-40F8-942A-F720D3F6F8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227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B2F4B-3211-3D47-92E1-A31E375FFB63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6619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Public 4over6: WGLC feedback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err="1" smtClean="0"/>
              <a:t>Peng</a:t>
            </a:r>
            <a:r>
              <a:rPr lang="en-US" altLang="zh-CN" dirty="0" smtClean="0"/>
              <a:t> Wu</a:t>
            </a:r>
          </a:p>
          <a:p>
            <a:pPr algn="r"/>
            <a:r>
              <a:rPr lang="en-US" altLang="zh-CN" dirty="0" smtClean="0"/>
              <a:t>IETF84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597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Feedback from WGLC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i="1" dirty="0" smtClean="0">
                <a:solidFill>
                  <a:srgbClr val="002060"/>
                </a:solidFill>
              </a:rPr>
              <a:t>Relationship with stateless 4-over-6 </a:t>
            </a:r>
            <a:r>
              <a:rPr lang="en-US" altLang="zh-CN" i="1" dirty="0" smtClean="0">
                <a:solidFill>
                  <a:srgbClr val="002060"/>
                </a:solidFill>
              </a:rPr>
              <a:t>solutions?</a:t>
            </a:r>
            <a:endParaRPr lang="en-US" altLang="zh-CN" i="1" dirty="0" smtClean="0">
              <a:solidFill>
                <a:srgbClr val="002060"/>
              </a:solidFill>
            </a:endParaRPr>
          </a:p>
          <a:p>
            <a:endParaRPr lang="en-US" altLang="zh-CN" dirty="0"/>
          </a:p>
          <a:p>
            <a:r>
              <a:rPr lang="en-US" altLang="zh-CN" dirty="0" smtClean="0"/>
              <a:t>Different primary targets and application scenarios. Public 4over6:</a:t>
            </a:r>
          </a:p>
          <a:p>
            <a:pPr lvl="1"/>
            <a:r>
              <a:rPr lang="en-US" altLang="zh-CN" dirty="0" smtClean="0"/>
              <a:t>Keep IPv4-IPv6 addressing independency, for</a:t>
            </a:r>
          </a:p>
          <a:p>
            <a:pPr lvl="1"/>
            <a:r>
              <a:rPr lang="en-US" altLang="zh-CN" dirty="0" smtClean="0"/>
              <a:t>Deployment and operation flexibility</a:t>
            </a:r>
          </a:p>
          <a:p>
            <a:pPr lvl="2"/>
            <a:r>
              <a:rPr lang="en-US" altLang="zh-CN" dirty="0" smtClean="0"/>
              <a:t>Middle IPv6 infrastructure transparent of the 4-over-6 usage</a:t>
            </a:r>
          </a:p>
          <a:p>
            <a:pPr lvl="2"/>
            <a:r>
              <a:rPr lang="en-US" altLang="zh-CN" dirty="0" smtClean="0"/>
              <a:t>Service can be provided in on-demand style</a:t>
            </a:r>
          </a:p>
          <a:p>
            <a:pPr lvl="2"/>
            <a:r>
              <a:rPr lang="en-US" altLang="zh-CN" dirty="0"/>
              <a:t>IPv4 address resources managed in a centralized </a:t>
            </a:r>
            <a:r>
              <a:rPr lang="en-US" altLang="zh-CN" dirty="0" smtClean="0"/>
              <a:t>way</a:t>
            </a:r>
          </a:p>
          <a:p>
            <a:pPr lvl="1"/>
            <a:r>
              <a:rPr lang="en-US" altLang="zh-CN" dirty="0" smtClean="0"/>
              <a:t>At the cost of maintaining </a:t>
            </a:r>
            <a:r>
              <a:rPr lang="en-US" altLang="zh-CN" dirty="0"/>
              <a:t>per-subscriber states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0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Feedback from WGLC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39341"/>
            <a:ext cx="8363272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i="1" dirty="0">
                <a:solidFill>
                  <a:srgbClr val="002060"/>
                </a:solidFill>
              </a:rPr>
              <a:t>Relationship with address sharing </a:t>
            </a:r>
            <a:r>
              <a:rPr lang="en-US" altLang="zh-CN" i="1" dirty="0" smtClean="0">
                <a:solidFill>
                  <a:srgbClr val="002060"/>
                </a:solidFill>
              </a:rPr>
              <a:t>solution?</a:t>
            </a:r>
          </a:p>
          <a:p>
            <a:endParaRPr lang="en-US" altLang="zh-CN" dirty="0"/>
          </a:p>
          <a:p>
            <a:r>
              <a:rPr lang="en-US" altLang="zh-CN" dirty="0" smtClean="0"/>
              <a:t>Clean solution for full IPv4 address provisioning</a:t>
            </a:r>
          </a:p>
          <a:p>
            <a:pPr lvl="1"/>
            <a:r>
              <a:rPr lang="en-US" altLang="zh-CN" dirty="0" smtClean="0"/>
              <a:t>No further implementation to support port-set</a:t>
            </a:r>
          </a:p>
          <a:p>
            <a:pPr lvl="2"/>
            <a:r>
              <a:rPr lang="en-US" altLang="zh-CN" dirty="0" smtClean="0"/>
              <a:t>DHCP server: extension for port-set management</a:t>
            </a:r>
          </a:p>
          <a:p>
            <a:pPr marL="914400" lvl="2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not needed</a:t>
            </a:r>
          </a:p>
          <a:p>
            <a:pPr lvl="2"/>
            <a:r>
              <a:rPr lang="en-US" altLang="zh-CN" dirty="0" smtClean="0"/>
              <a:t>Initiator: NAT not necessarily required (app server, enterprise)</a:t>
            </a:r>
          </a:p>
          <a:p>
            <a:pPr lvl="2"/>
            <a:r>
              <a:rPr lang="en-US" altLang="zh-CN" dirty="0" smtClean="0"/>
              <a:t>Concentrator: encapsulation based only on IP </a:t>
            </a:r>
            <a:r>
              <a:rPr lang="en-US" altLang="zh-CN" dirty="0" err="1" smtClean="0"/>
              <a:t>dst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addr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many ISPs are </a:t>
            </a:r>
            <a:r>
              <a:rPr lang="en-US" altLang="zh-CN" dirty="0"/>
              <a:t>capable of providing </a:t>
            </a:r>
            <a:r>
              <a:rPr lang="en-US" altLang="zh-CN" dirty="0" smtClean="0"/>
              <a:t>per-subscriber </a:t>
            </a:r>
            <a:r>
              <a:rPr lang="en-US" altLang="zh-CN" dirty="0"/>
              <a:t>IPv4 </a:t>
            </a:r>
            <a:r>
              <a:rPr lang="en-US" altLang="zh-CN" dirty="0" smtClean="0"/>
              <a:t>addresses</a:t>
            </a:r>
          </a:p>
        </p:txBody>
      </p:sp>
    </p:spTree>
    <p:extLst>
      <p:ext uri="{BB962C8B-B14F-4D97-AF65-F5344CB8AC3E}">
        <p14:creationId xmlns:p14="http://schemas.microsoft.com/office/powerpoint/2010/main" val="10561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Feedback from WGLC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i="1" dirty="0" smtClean="0">
                <a:solidFill>
                  <a:srgbClr val="002060"/>
                </a:solidFill>
              </a:rPr>
              <a:t>Provisioning steps?</a:t>
            </a:r>
          </a:p>
          <a:p>
            <a:endParaRPr lang="en-US" altLang="zh-CN" dirty="0"/>
          </a:p>
          <a:p>
            <a:r>
              <a:rPr lang="en-US" altLang="zh-CN" dirty="0" smtClean="0"/>
              <a:t>Explicitly describes the provision steps</a:t>
            </a:r>
          </a:p>
          <a:p>
            <a:pPr lvl="1"/>
            <a:r>
              <a:rPr lang="en-US" altLang="zh-CN" dirty="0" smtClean="0"/>
              <a:t>Provision IPv6</a:t>
            </a:r>
          </a:p>
          <a:p>
            <a:pPr lvl="1"/>
            <a:r>
              <a:rPr lang="en-US" altLang="zh-CN" dirty="0" smtClean="0"/>
              <a:t>Provision concentrator’s IPv6 address (DHCPv6 option RFC6334)</a:t>
            </a:r>
          </a:p>
          <a:p>
            <a:pPr lvl="1"/>
            <a:r>
              <a:rPr lang="en-US" altLang="zh-CN" dirty="0" smtClean="0"/>
              <a:t>Provision IPv4 by DHCPv4-over-IPv6</a:t>
            </a:r>
          </a:p>
        </p:txBody>
      </p:sp>
    </p:spTree>
    <p:extLst>
      <p:ext uri="{BB962C8B-B14F-4D97-AF65-F5344CB8AC3E}">
        <p14:creationId xmlns:p14="http://schemas.microsoft.com/office/powerpoint/2010/main" val="60523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in -ietf-02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[section </a:t>
            </a:r>
            <a:r>
              <a:rPr lang="en-US" altLang="zh-CN" sz="2400" dirty="0" smtClean="0"/>
              <a:t>1] Add </a:t>
            </a:r>
            <a:r>
              <a:rPr lang="en-US" altLang="zh-CN" sz="2400" dirty="0"/>
              <a:t>a paragraph </a:t>
            </a:r>
            <a:r>
              <a:rPr lang="en-US" altLang="zh-CN" sz="2400" dirty="0" smtClean="0"/>
              <a:t>to </a:t>
            </a:r>
            <a:r>
              <a:rPr lang="en-US" altLang="zh-CN" sz="2400" dirty="0"/>
              <a:t>discuss the relationship with </a:t>
            </a:r>
            <a:r>
              <a:rPr lang="en-US" altLang="zh-CN" sz="2400" dirty="0" smtClean="0"/>
              <a:t>port-set-enabled solutions</a:t>
            </a:r>
          </a:p>
          <a:p>
            <a:r>
              <a:rPr lang="en-US" altLang="zh-CN" sz="2400" dirty="0" smtClean="0"/>
              <a:t>[section 1] Add </a:t>
            </a:r>
            <a:r>
              <a:rPr lang="en-US" altLang="zh-CN" sz="2400" dirty="0"/>
              <a:t>a paragraph in </a:t>
            </a:r>
            <a:r>
              <a:rPr lang="en-US" altLang="zh-CN" sz="2400" dirty="0" smtClean="0"/>
              <a:t>to </a:t>
            </a:r>
            <a:r>
              <a:rPr lang="en-US" altLang="zh-CN" sz="2400" dirty="0"/>
              <a:t>discuss the relationship with </a:t>
            </a:r>
            <a:r>
              <a:rPr lang="en-US" altLang="zh-CN" sz="2400" dirty="0" smtClean="0"/>
              <a:t>stateless </a:t>
            </a:r>
            <a:r>
              <a:rPr lang="en-US" altLang="zh-CN" sz="2400" dirty="0"/>
              <a:t>IPv4-over-IPv6 </a:t>
            </a:r>
            <a:r>
              <a:rPr lang="en-US" altLang="zh-CN" sz="2400" dirty="0" smtClean="0"/>
              <a:t>solutions</a:t>
            </a:r>
          </a:p>
          <a:p>
            <a:r>
              <a:rPr lang="en-US" altLang="zh-CN" sz="2400" dirty="0" smtClean="0"/>
              <a:t>[section 5.2] Add </a:t>
            </a:r>
            <a:r>
              <a:rPr lang="en-US" altLang="zh-CN" sz="2400" dirty="0"/>
              <a:t>a paragraph </a:t>
            </a:r>
            <a:r>
              <a:rPr lang="en-US" altLang="zh-CN" sz="2400" dirty="0" smtClean="0"/>
              <a:t>to describe </a:t>
            </a:r>
            <a:r>
              <a:rPr lang="en-US" altLang="zh-CN" sz="2400" dirty="0"/>
              <a:t>the provisioning </a:t>
            </a:r>
            <a:r>
              <a:rPr lang="en-US" altLang="zh-CN" sz="2400" dirty="0" smtClean="0"/>
              <a:t>steps</a:t>
            </a:r>
          </a:p>
          <a:p>
            <a:r>
              <a:rPr lang="en-US" altLang="zh-CN" sz="2400" dirty="0" smtClean="0"/>
              <a:t>[section </a:t>
            </a:r>
            <a:r>
              <a:rPr lang="en-US" altLang="zh-CN" sz="2400" dirty="0"/>
              <a:t>5.3</a:t>
            </a:r>
            <a:r>
              <a:rPr lang="en-US" altLang="zh-CN" sz="2400" dirty="0" smtClean="0"/>
              <a:t>] State hairpin support of the concentrator</a:t>
            </a:r>
          </a:p>
          <a:p>
            <a:r>
              <a:rPr lang="en-US" altLang="zh-CN" sz="2400" dirty="0" smtClean="0"/>
              <a:t>[section </a:t>
            </a:r>
            <a:r>
              <a:rPr lang="en-US" altLang="zh-CN" sz="2400" dirty="0"/>
              <a:t>5.3</a:t>
            </a:r>
            <a:r>
              <a:rPr lang="en-US" altLang="zh-CN" sz="2400" dirty="0" smtClean="0"/>
              <a:t>]Add </a:t>
            </a:r>
            <a:r>
              <a:rPr lang="en-US" altLang="zh-CN" sz="2400" dirty="0"/>
              <a:t>the </a:t>
            </a:r>
            <a:r>
              <a:rPr lang="en-US" altLang="zh-CN" sz="2400" dirty="0" smtClean="0"/>
              <a:t>IPv4-IPv6 </a:t>
            </a:r>
            <a:r>
              <a:rPr lang="en-US" altLang="zh-CN" sz="2400" dirty="0"/>
              <a:t>source address binding verification </a:t>
            </a:r>
            <a:r>
              <a:rPr lang="en-US" altLang="zh-CN" sz="2400" dirty="0" smtClean="0"/>
              <a:t>requirement on </a:t>
            </a:r>
            <a:r>
              <a:rPr lang="en-US" altLang="zh-CN" sz="2400" dirty="0"/>
              <a:t>the </a:t>
            </a:r>
            <a:r>
              <a:rPr lang="en-US" altLang="zh-CN" sz="2400" dirty="0" smtClean="0"/>
              <a:t>concentrator</a:t>
            </a:r>
          </a:p>
          <a:p>
            <a:r>
              <a:rPr lang="en-US" altLang="zh-CN" sz="2400" dirty="0" smtClean="0"/>
              <a:t>Change </a:t>
            </a:r>
            <a:r>
              <a:rPr lang="en-US" altLang="zh-CN" sz="2400" dirty="0"/>
              <a:t>the terminology of "mapping" </a:t>
            </a:r>
            <a:r>
              <a:rPr lang="en-US" altLang="zh-CN" sz="2400" dirty="0" smtClean="0"/>
              <a:t>to </a:t>
            </a:r>
            <a:r>
              <a:rPr lang="en-US" altLang="zh-CN" sz="2400" dirty="0"/>
              <a:t>"binding", to avoid the possible confusion with </a:t>
            </a:r>
            <a:r>
              <a:rPr lang="en-US" altLang="zh-CN" sz="2400" dirty="0" smtClean="0"/>
              <a:t>"</a:t>
            </a:r>
            <a:r>
              <a:rPr lang="en-US" altLang="zh-CN" sz="2400" dirty="0"/>
              <a:t>algorithmic mapping</a:t>
            </a:r>
            <a:r>
              <a:rPr lang="en-US" altLang="zh-CN" sz="2400" dirty="0" smtClean="0"/>
              <a:t>"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538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Implementation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sz="2800" dirty="0" smtClean="0"/>
              <a:t>Tunnel Concentrator Device</a:t>
            </a:r>
          </a:p>
          <a:p>
            <a:pPr lvl="1"/>
            <a:r>
              <a:rPr kumimoji="1" lang="en-US" altLang="zh-CN" sz="2400" dirty="0" smtClean="0"/>
              <a:t>Linux implementation</a:t>
            </a:r>
            <a:endParaRPr kumimoji="1" lang="en-US" altLang="zh-CN" sz="2400" dirty="0" smtClean="0"/>
          </a:p>
          <a:p>
            <a:r>
              <a:rPr kumimoji="1" lang="en-US" altLang="zh-CN" sz="2800" dirty="0" smtClean="0"/>
              <a:t>CPE Initiator Device</a:t>
            </a:r>
            <a:endParaRPr kumimoji="1" lang="en-US" altLang="zh-CN" sz="2800" dirty="0"/>
          </a:p>
          <a:p>
            <a:pPr lvl="1"/>
            <a:r>
              <a:rPr kumimoji="1" lang="en-US" altLang="zh-CN" sz="2400" dirty="0"/>
              <a:t>Linux </a:t>
            </a:r>
            <a:r>
              <a:rPr kumimoji="1" lang="en-US" altLang="zh-CN" sz="2400" dirty="0" smtClean="0"/>
              <a:t>implementation</a:t>
            </a:r>
            <a:endParaRPr kumimoji="1" lang="en-US" altLang="zh-CN" sz="2400" dirty="0" smtClean="0"/>
          </a:p>
          <a:p>
            <a:r>
              <a:rPr kumimoji="1" lang="en-US" altLang="zh-CN" sz="2800" dirty="0" smtClean="0"/>
              <a:t>Host Initiator </a:t>
            </a:r>
            <a:r>
              <a:rPr kumimoji="1" lang="en-US" altLang="zh-CN" sz="2800" dirty="0"/>
              <a:t>Client Software</a:t>
            </a:r>
            <a:endParaRPr kumimoji="1" lang="en-US" altLang="zh-CN" sz="2800" dirty="0" smtClean="0"/>
          </a:p>
          <a:p>
            <a:pPr lvl="1"/>
            <a:r>
              <a:rPr kumimoji="1" lang="en-US" altLang="zh-CN" sz="2400" dirty="0" smtClean="0"/>
              <a:t>Linux</a:t>
            </a:r>
          </a:p>
          <a:p>
            <a:pPr lvl="1"/>
            <a:r>
              <a:rPr kumimoji="1" lang="en-US" altLang="zh-CN" sz="2400" dirty="0" smtClean="0"/>
              <a:t>Windows 7</a:t>
            </a:r>
          </a:p>
          <a:p>
            <a:pPr lvl="1"/>
            <a:r>
              <a:rPr kumimoji="1" lang="en-US" altLang="zh-CN" sz="2400" dirty="0" smtClean="0"/>
              <a:t>Windows XP</a:t>
            </a:r>
          </a:p>
          <a:p>
            <a:pPr lvl="1"/>
            <a:r>
              <a:rPr kumimoji="1" lang="en-US" altLang="zh-CN" sz="2400" dirty="0" smtClean="0"/>
              <a:t>Android 4.0 (Under developing)</a:t>
            </a:r>
          </a:p>
        </p:txBody>
      </p:sp>
      <p:pic>
        <p:nvPicPr>
          <p:cNvPr id="4" name="Picture 15" descr="http://www.4over6.edu.cn/images/201109051430045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24" y="3698246"/>
            <a:ext cx="2435860" cy="174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69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线连接符 25"/>
          <p:cNvCxnSpPr>
            <a:endCxn id="38" idx="0"/>
          </p:cNvCxnSpPr>
          <p:nvPr/>
        </p:nvCxnSpPr>
        <p:spPr>
          <a:xfrm>
            <a:off x="2698084" y="5018112"/>
            <a:ext cx="341622" cy="211088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云形 7"/>
          <p:cNvSpPr/>
          <p:nvPr/>
        </p:nvSpPr>
        <p:spPr>
          <a:xfrm>
            <a:off x="4416798" y="3650846"/>
            <a:ext cx="1050106" cy="764188"/>
          </a:xfrm>
          <a:prstGeom prst="cloud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n w="38100" cmpd="sng">
                <a:solidFill>
                  <a:srgbClr val="3366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Deployment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36427"/>
          </a:xfrm>
        </p:spPr>
        <p:txBody>
          <a:bodyPr>
            <a:normAutofit fontScale="92500"/>
          </a:bodyPr>
          <a:lstStyle/>
          <a:p>
            <a:r>
              <a:rPr kumimoji="1" lang="en-US" altLang="zh-CN" dirty="0" smtClean="0"/>
              <a:t>Concentrator on CERNET2</a:t>
            </a:r>
          </a:p>
          <a:p>
            <a:r>
              <a:rPr kumimoji="1" lang="en-US" altLang="zh-CN" dirty="0" smtClean="0"/>
              <a:t>Different kinds of initiators on Tsinghua Campus</a:t>
            </a:r>
            <a:endParaRPr kumimoji="1" lang="zh-CN" altLang="en-US" dirty="0"/>
          </a:p>
        </p:txBody>
      </p:sp>
      <p:sp>
        <p:nvSpPr>
          <p:cNvPr id="7" name="云形 6"/>
          <p:cNvSpPr/>
          <p:nvPr/>
        </p:nvSpPr>
        <p:spPr>
          <a:xfrm>
            <a:off x="2256596" y="3494395"/>
            <a:ext cx="2198114" cy="1455838"/>
          </a:xfrm>
          <a:prstGeom prst="cloud">
            <a:avLst/>
          </a:prstGeom>
          <a:solidFill>
            <a:srgbClr val="FFFFFF"/>
          </a:solidFill>
          <a:ln w="38100" cmpd="sng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09204" y="3775546"/>
            <a:ext cx="12749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/>
              <a:t>IPv6 Campus </a:t>
            </a:r>
          </a:p>
          <a:p>
            <a:pPr algn="ctr"/>
            <a:r>
              <a:rPr kumimoji="1" lang="en-US" altLang="zh-CN" sz="1600" b="1" dirty="0" smtClean="0"/>
              <a:t>Network</a:t>
            </a:r>
            <a:endParaRPr kumimoji="1" lang="zh-CN" altLang="en-US" sz="1600" b="1" dirty="0"/>
          </a:p>
        </p:txBody>
      </p:sp>
      <p:sp>
        <p:nvSpPr>
          <p:cNvPr id="10" name="云形 9"/>
          <p:cNvSpPr/>
          <p:nvPr/>
        </p:nvSpPr>
        <p:spPr>
          <a:xfrm>
            <a:off x="1457650" y="4993597"/>
            <a:ext cx="1243193" cy="831909"/>
          </a:xfrm>
          <a:prstGeom prst="cloud">
            <a:avLst/>
          </a:prstGeom>
          <a:solidFill>
            <a:srgbClr val="FFFFFF"/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1" name="Picture 19" descr="高端路由器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138" y="4779124"/>
            <a:ext cx="353892" cy="39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云形 11"/>
          <p:cNvSpPr/>
          <p:nvPr/>
        </p:nvSpPr>
        <p:spPr>
          <a:xfrm>
            <a:off x="5364611" y="3470610"/>
            <a:ext cx="1725007" cy="1136862"/>
          </a:xfrm>
          <a:prstGeom prst="cloud">
            <a:avLst/>
          </a:prstGeom>
          <a:solidFill>
            <a:srgbClr val="FFFFFF"/>
          </a:solidFill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Picture 36" descr="台式电脑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75" y="3398606"/>
            <a:ext cx="488405" cy="504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6" descr="台式电脑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502" y="5313680"/>
            <a:ext cx="381034" cy="39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1620168" y="5209455"/>
            <a:ext cx="86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b="1" dirty="0" smtClean="0"/>
              <a:t>IPv4 LAN</a:t>
            </a:r>
            <a:endParaRPr kumimoji="1" lang="zh-CN" altLang="en-US" sz="14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5470035" y="3654756"/>
            <a:ext cx="143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/>
              <a:t>IPv4 Internet</a:t>
            </a:r>
            <a:endParaRPr kumimoji="1" lang="zh-CN" altLang="en-US" b="1" dirty="0"/>
          </a:p>
        </p:txBody>
      </p:sp>
      <p:pic>
        <p:nvPicPr>
          <p:cNvPr id="15" name="Picture 14" descr="C:\Users\JIANGD~1\AppData\Local\Temp\@X[H0Y6B}{{3_JE@]7[KU$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12" y="3249425"/>
            <a:ext cx="358256" cy="4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 descr="Google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979" y="3618061"/>
            <a:ext cx="735985" cy="519519"/>
          </a:xfrm>
          <a:prstGeom prst="rect">
            <a:avLst/>
          </a:prstGeom>
        </p:spPr>
      </p:pic>
      <p:pic>
        <p:nvPicPr>
          <p:cNvPr id="17" name="图片 16" descr="skype-icon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12" y="4004550"/>
            <a:ext cx="436171" cy="38601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424707" y="4399430"/>
            <a:ext cx="1045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/>
              <a:t>CERNET2</a:t>
            </a:r>
            <a:endParaRPr kumimoji="1" lang="zh-CN" altLang="en-US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4209022" y="324942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b="1" dirty="0" smtClean="0"/>
              <a:t>Concentrator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798148" y="4653136"/>
            <a:ext cx="1107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CPE Initiator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502375" y="2947390"/>
            <a:ext cx="1324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Host Initiator</a:t>
            </a:r>
          </a:p>
          <a:p>
            <a:pPr algn="ctr"/>
            <a:r>
              <a:rPr kumimoji="1" lang="en-US" altLang="zh-CN" sz="1400" b="1" dirty="0" smtClean="0"/>
              <a:t>Win7/XP Client</a:t>
            </a:r>
            <a:endParaRPr kumimoji="1" lang="zh-CN" altLang="en-US" sz="1400" b="1" dirty="0"/>
          </a:p>
        </p:txBody>
      </p:sp>
      <p:grpSp>
        <p:nvGrpSpPr>
          <p:cNvPr id="45" name="组 44"/>
          <p:cNvGrpSpPr/>
          <p:nvPr/>
        </p:nvGrpSpPr>
        <p:grpSpPr>
          <a:xfrm rot="482224">
            <a:off x="2747046" y="4182669"/>
            <a:ext cx="2220611" cy="614620"/>
            <a:chOff x="2747907" y="4187737"/>
            <a:chExt cx="2028949" cy="501046"/>
          </a:xfrm>
        </p:grpSpPr>
        <p:sp>
          <p:nvSpPr>
            <p:cNvPr id="31" name="右箭头 30"/>
            <p:cNvSpPr/>
            <p:nvPr/>
          </p:nvSpPr>
          <p:spPr>
            <a:xfrm rot="20468689">
              <a:off x="2747907" y="4283929"/>
              <a:ext cx="2028949" cy="218667"/>
            </a:xfrm>
            <a:prstGeom prst="rightArrow">
              <a:avLst>
                <a:gd name="adj1" fmla="val 50000"/>
                <a:gd name="adj2" fmla="val 104339"/>
              </a:avLst>
            </a:prstGeom>
            <a:solidFill>
              <a:schemeClr val="accent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20489268">
              <a:off x="2792159" y="4581908"/>
              <a:ext cx="318374" cy="10687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 rot="20489268">
              <a:off x="3256651" y="4451949"/>
              <a:ext cx="318374" cy="10687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rot="20489268">
              <a:off x="3690724" y="4310453"/>
              <a:ext cx="318374" cy="10687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 rot="20489268">
              <a:off x="4131603" y="4187737"/>
              <a:ext cx="318374" cy="10687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55" name="图片 54" descr="app_store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3" t="18750" r="31875" b="34999"/>
          <a:stretch/>
        </p:blipFill>
        <p:spPr>
          <a:xfrm>
            <a:off x="7055929" y="4490783"/>
            <a:ext cx="391946" cy="378377"/>
          </a:xfrm>
          <a:prstGeom prst="rect">
            <a:avLst/>
          </a:prstGeom>
        </p:spPr>
      </p:pic>
      <p:pic>
        <p:nvPicPr>
          <p:cNvPr id="35" name="Picture 4" descr="C:\Users\Jiang Dong\Desktop\手机截图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94" y="4016060"/>
            <a:ext cx="276084" cy="49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文本框 35"/>
          <p:cNvSpPr txBox="1"/>
          <p:nvPr/>
        </p:nvSpPr>
        <p:spPr>
          <a:xfrm>
            <a:off x="952288" y="3837102"/>
            <a:ext cx="799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Android </a:t>
            </a:r>
          </a:p>
          <a:p>
            <a:pPr algn="ctr"/>
            <a:r>
              <a:rPr kumimoji="1" lang="en-US" altLang="zh-CN" sz="1400" b="1" dirty="0" smtClean="0"/>
              <a:t>Initiator</a:t>
            </a:r>
          </a:p>
        </p:txBody>
      </p:sp>
      <p:pic>
        <p:nvPicPr>
          <p:cNvPr id="37" name="Picture 28" descr="单路AP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508" y="4167002"/>
            <a:ext cx="391795" cy="292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8" descr="单路AP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229200"/>
            <a:ext cx="391795" cy="292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0" descr="无线网卡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397" y="5527024"/>
            <a:ext cx="356357" cy="39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文本框 27"/>
          <p:cNvSpPr txBox="1"/>
          <p:nvPr/>
        </p:nvSpPr>
        <p:spPr>
          <a:xfrm>
            <a:off x="2032496" y="3965843"/>
            <a:ext cx="668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 smtClean="0"/>
              <a:t>IPv6 AP</a:t>
            </a:r>
            <a:endParaRPr kumimoji="1" lang="zh-CN" altLang="en-US" sz="12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3111565" y="5433006"/>
            <a:ext cx="668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 smtClean="0"/>
              <a:t>IPv4 AP</a:t>
            </a:r>
            <a:endParaRPr kumimoji="1" lang="zh-CN" altLang="en-US" sz="1200" b="1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39071" y="5085184"/>
            <a:ext cx="8121761" cy="791744"/>
          </a:xfrm>
          <a:prstGeom prst="rect">
            <a:avLst/>
          </a:prstGeom>
        </p:spPr>
      </p:pic>
      <p:pic>
        <p:nvPicPr>
          <p:cNvPr id="5" name="Picture 19" descr="高端路由器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15" y="3877820"/>
            <a:ext cx="515971" cy="51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92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new version reflects the feedbacks from WGLC</a:t>
            </a:r>
          </a:p>
          <a:p>
            <a:r>
              <a:rPr lang="en-US" altLang="zh-CN" dirty="0" smtClean="0"/>
              <a:t>Next step?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92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349</Words>
  <Application>Microsoft Office PowerPoint</Application>
  <PresentationFormat>全屏显示(4:3)</PresentationFormat>
  <Paragraphs>73</Paragraphs>
  <Slides>8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Public 4over6: WGLC feedback</vt:lpstr>
      <vt:lpstr>Feedback from WGLC</vt:lpstr>
      <vt:lpstr>Feedback from WGLC</vt:lpstr>
      <vt:lpstr>Feedback from WGLC</vt:lpstr>
      <vt:lpstr>Updates in -ietf-02</vt:lpstr>
      <vt:lpstr>Implementation</vt:lpstr>
      <vt:lpstr>Deployment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weapon</dc:creator>
  <cp:lastModifiedBy>Wu Peng</cp:lastModifiedBy>
  <cp:revision>30</cp:revision>
  <dcterms:created xsi:type="dcterms:W3CDTF">2012-07-27T14:30:09Z</dcterms:created>
  <dcterms:modified xsi:type="dcterms:W3CDTF">2012-08-02T01:07:27Z</dcterms:modified>
</cp:coreProperties>
</file>