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03" r:id="rId2"/>
    <p:sldId id="305" r:id="rId3"/>
    <p:sldId id="306" r:id="rId4"/>
    <p:sldId id="281" r:id="rId5"/>
    <p:sldId id="307" r:id="rId6"/>
    <p:sldId id="308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C3FF"/>
    <a:srgbClr val="F68B32"/>
    <a:srgbClr val="F5791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FB83CA-07CF-4B30-BB1F-597C0B04C662}" type="datetimeFigureOut">
              <a:rPr lang="zh-CN" altLang="en-US" smtClean="0"/>
              <a:pPr/>
              <a:t>2012/7/31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D3688-DBC1-41DD-9F38-354B119B3E1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4B9E6F-A06E-43A7-A3EF-29BF2BE1A6EE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3E9C13-D10F-4FFD-9EF9-7C23B92023DA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D3688-DBC1-41DD-9F38-354B119B3E17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BC36F3-D60A-4747-8EF3-C3E12265C0C6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320252-4168-4664-8772-AC208704DE77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2012/7/31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html/draft-liu-6renum-gap-analysis-02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leo.liubing@huawei.com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>
          <a:xfrm>
            <a:off x="0" y="1196752"/>
            <a:ext cx="8892480" cy="1541686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dirty="0" smtClean="0"/>
              <a:t>4rd Implementation Report</a:t>
            </a:r>
            <a:br>
              <a:rPr lang="en-US" altLang="zh-CN" dirty="0" smtClean="0"/>
            </a:br>
            <a:endParaRPr lang="zh-CN" altLang="en-US" sz="3200" dirty="0" smtClean="0">
              <a:hlinkClick r:id="rId3"/>
            </a:endParaRPr>
          </a:p>
        </p:txBody>
      </p:sp>
      <p:sp>
        <p:nvSpPr>
          <p:cNvPr id="2051" name="副标题 2"/>
          <p:cNvSpPr>
            <a:spLocks noGrp="1"/>
          </p:cNvSpPr>
          <p:nvPr>
            <p:ph type="subTitle" idx="1"/>
          </p:nvPr>
        </p:nvSpPr>
        <p:spPr>
          <a:xfrm>
            <a:off x="395288" y="4149725"/>
            <a:ext cx="8353425" cy="17526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zh-CN" sz="2400" dirty="0" smtClean="0">
                <a:solidFill>
                  <a:schemeClr val="tx1"/>
                </a:solidFill>
              </a:rPr>
              <a:t>Bing Liu(speaker),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Sheng</a:t>
            </a:r>
            <a:r>
              <a:rPr lang="en-US" altLang="zh-CN" sz="2400" dirty="0" smtClean="0">
                <a:solidFill>
                  <a:schemeClr val="tx1"/>
                </a:solidFill>
              </a:rPr>
              <a:t> Jiang, Yu Fu</a:t>
            </a:r>
          </a:p>
          <a:p>
            <a:pPr eaLnBrk="1" hangingPunct="1"/>
            <a:endParaRPr lang="en-US" altLang="zh-CN" sz="2400" i="1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altLang="zh-CN" sz="2400" i="1" dirty="0" smtClean="0">
                <a:solidFill>
                  <a:schemeClr val="tx1"/>
                </a:solidFill>
              </a:rPr>
              <a:t>@</a:t>
            </a:r>
            <a:r>
              <a:rPr lang="en-US" altLang="zh-CN" sz="2400" i="1" dirty="0" err="1" smtClean="0">
                <a:solidFill>
                  <a:schemeClr val="tx1"/>
                </a:solidFill>
              </a:rPr>
              <a:t>softwire</a:t>
            </a:r>
            <a:r>
              <a:rPr lang="en-US" altLang="zh-CN" sz="2400" i="1" dirty="0" smtClean="0">
                <a:solidFill>
                  <a:schemeClr val="tx1"/>
                </a:solidFill>
              </a:rPr>
              <a:t>-IETF 84-Vancouver</a:t>
            </a:r>
          </a:p>
          <a:p>
            <a:pPr eaLnBrk="1" hangingPunct="1"/>
            <a:r>
              <a:rPr lang="en-US" altLang="zh-CN" sz="2400" i="1" dirty="0" smtClean="0">
                <a:solidFill>
                  <a:schemeClr val="tx1"/>
                </a:solidFill>
              </a:rPr>
              <a:t>Aug-2 2012</a:t>
            </a:r>
            <a:endParaRPr lang="zh-CN" altLang="en-US" sz="240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altLang="zh-CN" dirty="0" smtClean="0"/>
              <a:t>4rd logical functions (CPE)</a:t>
            </a:r>
            <a:endParaRPr lang="zh-CN" alt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Page </a:t>
            </a:r>
            <a:fld id="{38651799-774A-427F-A9AA-BB8BE4D5D2C6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Cloud"/>
          <p:cNvSpPr>
            <a:spLocks noChangeAspect="1" noEditPoints="1" noChangeArrowheads="1"/>
          </p:cNvSpPr>
          <p:nvPr/>
        </p:nvSpPr>
        <p:spPr bwMode="auto">
          <a:xfrm>
            <a:off x="6916689" y="3623742"/>
            <a:ext cx="862013" cy="194468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GB" u="sng">
              <a:solidFill>
                <a:srgbClr val="000066"/>
              </a:solidFill>
              <a:ea typeface="宋体" pitchFamily="2" charset="-122"/>
            </a:endParaRPr>
          </a:p>
        </p:txBody>
      </p:sp>
      <p:sp>
        <p:nvSpPr>
          <p:cNvPr id="4102" name="Rectangle 15"/>
          <p:cNvSpPr>
            <a:spLocks noChangeArrowheads="1"/>
          </p:cNvSpPr>
          <p:nvPr/>
        </p:nvSpPr>
        <p:spPr bwMode="auto">
          <a:xfrm>
            <a:off x="4540202" y="2615679"/>
            <a:ext cx="538162" cy="1770063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20000"/>
              </a:lnSpc>
              <a:buClr>
                <a:srgbClr val="FF0000"/>
              </a:buClr>
            </a:pPr>
            <a:r>
              <a:rPr lang="en-US" altLang="zh-CN" b="1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>4o6</a:t>
            </a:r>
            <a:r>
              <a:rPr lang="zh-CN" altLang="en-US" b="1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>报文</a:t>
            </a:r>
            <a:r>
              <a:rPr lang="en-US" altLang="zh-CN" b="1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b="1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</a:br>
            <a:r>
              <a:rPr lang="zh-CN" altLang="en-US" b="1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>解</a:t>
            </a:r>
            <a:r>
              <a:rPr lang="en-US" altLang="zh-CN" b="1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b="1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>封装</a:t>
            </a:r>
            <a:r>
              <a:rPr lang="en-US" altLang="zh-CN" b="1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b="1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</a:br>
            <a:endParaRPr lang="zh-CN" altLang="en-US" b="1">
              <a:solidFill>
                <a:srgbClr val="333399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103" name="Rectangle 20"/>
          <p:cNvSpPr>
            <a:spLocks noChangeArrowheads="1"/>
          </p:cNvSpPr>
          <p:nvPr/>
        </p:nvSpPr>
        <p:spPr bwMode="auto">
          <a:xfrm>
            <a:off x="3892502" y="4842942"/>
            <a:ext cx="1284287" cy="368300"/>
          </a:xfrm>
          <a:prstGeom prst="rect">
            <a:avLst/>
          </a:prstGeom>
          <a:solidFill>
            <a:srgbClr val="00CCFF"/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4625" indent="-174625" algn="ctr">
              <a:lnSpc>
                <a:spcPct val="120000"/>
              </a:lnSpc>
              <a:buClr>
                <a:srgbClr val="FF0000"/>
              </a:buClr>
            </a:pPr>
            <a:r>
              <a:rPr lang="en-US" altLang="zh-CN" b="1">
                <a:solidFill>
                  <a:srgbClr val="333399"/>
                </a:solidFill>
                <a:ea typeface="黑体" pitchFamily="49" charset="-122"/>
              </a:rPr>
              <a:t>IPv6</a:t>
            </a:r>
            <a:r>
              <a:rPr lang="zh-CN" altLang="en-US" b="1">
                <a:solidFill>
                  <a:srgbClr val="333399"/>
                </a:solidFill>
                <a:ea typeface="黑体" pitchFamily="49" charset="-122"/>
              </a:rPr>
              <a:t>转发模块</a:t>
            </a:r>
          </a:p>
        </p:txBody>
      </p:sp>
      <p:sp>
        <p:nvSpPr>
          <p:cNvPr id="4104" name="Text Box 26"/>
          <p:cNvSpPr txBox="1">
            <a:spLocks noChangeArrowheads="1"/>
          </p:cNvSpPr>
          <p:nvPr/>
        </p:nvSpPr>
        <p:spPr bwMode="auto">
          <a:xfrm>
            <a:off x="4540202" y="1752079"/>
            <a:ext cx="792162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latin typeface="Arial Black" pitchFamily="34" charset="0"/>
                <a:ea typeface="黑体" pitchFamily="49" charset="-122"/>
              </a:rPr>
              <a:t>CPE</a:t>
            </a:r>
          </a:p>
        </p:txBody>
      </p:sp>
      <p:sp>
        <p:nvSpPr>
          <p:cNvPr id="4105" name="Rectangle 62"/>
          <p:cNvSpPr>
            <a:spLocks noChangeArrowheads="1"/>
          </p:cNvSpPr>
          <p:nvPr/>
        </p:nvSpPr>
        <p:spPr bwMode="auto">
          <a:xfrm>
            <a:off x="7971298" y="4128244"/>
            <a:ext cx="863922" cy="136815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altLang="zh-CN" u="sng">
              <a:solidFill>
                <a:srgbClr val="000066"/>
              </a:solidFill>
            </a:endParaRPr>
          </a:p>
        </p:txBody>
      </p:sp>
      <p:sp>
        <p:nvSpPr>
          <p:cNvPr id="4106" name="Text Box 63"/>
          <p:cNvSpPr txBox="1">
            <a:spLocks noChangeArrowheads="1"/>
          </p:cNvSpPr>
          <p:nvPr/>
        </p:nvSpPr>
        <p:spPr bwMode="auto">
          <a:xfrm>
            <a:off x="8133353" y="4474896"/>
            <a:ext cx="6558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 smtClean="0">
                <a:solidFill>
                  <a:srgbClr val="000000"/>
                </a:solidFill>
                <a:latin typeface="Arial Black" pitchFamily="34" charset="0"/>
                <a:ea typeface="黑体" pitchFamily="49" charset="-122"/>
              </a:rPr>
              <a:t>4rd  BR</a:t>
            </a:r>
            <a:endParaRPr lang="en-US" altLang="zh-CN" dirty="0">
              <a:solidFill>
                <a:srgbClr val="000000"/>
              </a:solidFill>
              <a:latin typeface="Arial Black" pitchFamily="34" charset="0"/>
              <a:ea typeface="黑体" pitchFamily="49" charset="-122"/>
            </a:endParaRPr>
          </a:p>
        </p:txBody>
      </p:sp>
      <p:sp>
        <p:nvSpPr>
          <p:cNvPr id="4107" name="Rectangle 20"/>
          <p:cNvSpPr>
            <a:spLocks noChangeArrowheads="1"/>
          </p:cNvSpPr>
          <p:nvPr/>
        </p:nvSpPr>
        <p:spPr bwMode="auto">
          <a:xfrm>
            <a:off x="2416127" y="4028554"/>
            <a:ext cx="1200150" cy="368300"/>
          </a:xfrm>
          <a:prstGeom prst="rect">
            <a:avLst/>
          </a:prstGeom>
          <a:solidFill>
            <a:srgbClr val="00CCFF"/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4625" indent="-174625" algn="ctr">
              <a:lnSpc>
                <a:spcPct val="120000"/>
              </a:lnSpc>
              <a:buClr>
                <a:srgbClr val="FF0000"/>
              </a:buClr>
            </a:pPr>
            <a:r>
              <a:rPr lang="en-US" altLang="zh-CN" b="1">
                <a:solidFill>
                  <a:srgbClr val="333399"/>
                </a:solidFill>
                <a:ea typeface="黑体" pitchFamily="49" charset="-122"/>
              </a:rPr>
              <a:t>IPv4</a:t>
            </a:r>
            <a:r>
              <a:rPr lang="zh-CN" altLang="en-US" b="1">
                <a:solidFill>
                  <a:srgbClr val="333399"/>
                </a:solidFill>
                <a:ea typeface="黑体" pitchFamily="49" charset="-122"/>
              </a:rPr>
              <a:t>转发模块</a:t>
            </a:r>
          </a:p>
        </p:txBody>
      </p:sp>
      <p:sp>
        <p:nvSpPr>
          <p:cNvPr id="4108" name="右箭头 97"/>
          <p:cNvSpPr>
            <a:spLocks noChangeArrowheads="1"/>
          </p:cNvSpPr>
          <p:nvPr/>
        </p:nvSpPr>
        <p:spPr bwMode="auto">
          <a:xfrm>
            <a:off x="3621039" y="4152379"/>
            <a:ext cx="344488" cy="92075"/>
          </a:xfrm>
          <a:prstGeom prst="rightArrow">
            <a:avLst>
              <a:gd name="adj1" fmla="val 50000"/>
              <a:gd name="adj2" fmla="val 49521"/>
            </a:avLst>
          </a:prstGeom>
          <a:solidFill>
            <a:srgbClr val="3399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altLang="zh-CN" u="sng">
              <a:solidFill>
                <a:srgbClr val="000066"/>
              </a:solidFill>
            </a:endParaRPr>
          </a:p>
        </p:txBody>
      </p:sp>
      <p:sp>
        <p:nvSpPr>
          <p:cNvPr id="4109" name="下箭头 102"/>
          <p:cNvSpPr>
            <a:spLocks noChangeArrowheads="1"/>
          </p:cNvSpPr>
          <p:nvPr/>
        </p:nvSpPr>
        <p:spPr bwMode="auto">
          <a:xfrm>
            <a:off x="4498927" y="4436542"/>
            <a:ext cx="95250" cy="396875"/>
          </a:xfrm>
          <a:prstGeom prst="downArrow">
            <a:avLst>
              <a:gd name="adj1" fmla="val 50000"/>
              <a:gd name="adj2" fmla="val 49325"/>
            </a:avLst>
          </a:prstGeom>
          <a:solidFill>
            <a:srgbClr val="CCCC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altLang="zh-CN" u="sng">
              <a:solidFill>
                <a:srgbClr val="000066"/>
              </a:solidFill>
            </a:endParaRPr>
          </a:p>
        </p:txBody>
      </p:sp>
      <p:sp>
        <p:nvSpPr>
          <p:cNvPr id="4110" name="Rectangle 18"/>
          <p:cNvSpPr>
            <a:spLocks noChangeArrowheads="1"/>
          </p:cNvSpPr>
          <p:nvPr/>
        </p:nvSpPr>
        <p:spPr bwMode="auto">
          <a:xfrm>
            <a:off x="5286327" y="3868217"/>
            <a:ext cx="831850" cy="547687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925" algn="ctr">
              <a:lnSpc>
                <a:spcPct val="120000"/>
              </a:lnSpc>
              <a:buClr>
                <a:srgbClr val="FF0000"/>
              </a:buClr>
            </a:pPr>
            <a:r>
              <a:rPr lang="en-US" altLang="zh-CN" b="1">
                <a:solidFill>
                  <a:srgbClr val="333399"/>
                </a:solidFill>
                <a:ea typeface="黑体" pitchFamily="49" charset="-122"/>
              </a:rPr>
              <a:t>IPv4/IPv6</a:t>
            </a:r>
            <a:br>
              <a:rPr lang="en-US" altLang="zh-CN" b="1">
                <a:solidFill>
                  <a:srgbClr val="333399"/>
                </a:solidFill>
                <a:ea typeface="黑体" pitchFamily="49" charset="-122"/>
              </a:rPr>
            </a:br>
            <a:r>
              <a:rPr lang="zh-CN" altLang="en-US" b="1">
                <a:solidFill>
                  <a:srgbClr val="333399"/>
                </a:solidFill>
                <a:ea typeface="黑体" pitchFamily="49" charset="-122"/>
              </a:rPr>
              <a:t>判断模块</a:t>
            </a:r>
          </a:p>
        </p:txBody>
      </p:sp>
      <p:sp>
        <p:nvSpPr>
          <p:cNvPr id="22" name="直角上箭头 21"/>
          <p:cNvSpPr/>
          <p:nvPr/>
        </p:nvSpPr>
        <p:spPr bwMode="auto">
          <a:xfrm rot="5400000" flipV="1">
            <a:off x="5178377" y="4425429"/>
            <a:ext cx="554038" cy="547687"/>
          </a:xfrm>
          <a:prstGeom prst="bentUpArrow">
            <a:avLst>
              <a:gd name="adj1" fmla="val 8333"/>
              <a:gd name="adj2" fmla="val 6944"/>
              <a:gd name="adj3" fmla="val 25000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endParaRPr lang="en-GB" u="sng">
              <a:solidFill>
                <a:srgbClr val="000066"/>
              </a:solidFill>
              <a:ea typeface="宋体" pitchFamily="2" charset="-122"/>
            </a:endParaRPr>
          </a:p>
        </p:txBody>
      </p:sp>
      <p:sp>
        <p:nvSpPr>
          <p:cNvPr id="23" name="直角上箭头 22"/>
          <p:cNvSpPr/>
          <p:nvPr/>
        </p:nvSpPr>
        <p:spPr bwMode="auto">
          <a:xfrm rot="5400000" flipH="1" flipV="1">
            <a:off x="4859289" y="2991917"/>
            <a:ext cx="1019175" cy="720725"/>
          </a:xfrm>
          <a:prstGeom prst="bentUpArrow">
            <a:avLst>
              <a:gd name="adj1" fmla="val 5834"/>
              <a:gd name="adj2" fmla="val 3641"/>
              <a:gd name="adj3" fmla="val 10439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endParaRPr lang="en-GB" u="sng">
              <a:solidFill>
                <a:srgbClr val="000066"/>
              </a:solidFill>
              <a:ea typeface="宋体" pitchFamily="2" charset="-122"/>
            </a:endParaRPr>
          </a:p>
        </p:txBody>
      </p:sp>
      <p:sp>
        <p:nvSpPr>
          <p:cNvPr id="24" name="直角上箭头 23"/>
          <p:cNvSpPr/>
          <p:nvPr/>
        </p:nvSpPr>
        <p:spPr bwMode="auto">
          <a:xfrm flipH="1" flipV="1">
            <a:off x="2993977" y="2866504"/>
            <a:ext cx="969962" cy="1160463"/>
          </a:xfrm>
          <a:prstGeom prst="bentUpArrow">
            <a:avLst>
              <a:gd name="adj1" fmla="val 4188"/>
              <a:gd name="adj2" fmla="val 3641"/>
              <a:gd name="adj3" fmla="val 10439"/>
            </a:avLst>
          </a:prstGeom>
          <a:solidFill>
            <a:srgbClr val="3399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endParaRPr lang="en-GB" u="sng">
              <a:solidFill>
                <a:srgbClr val="000066"/>
              </a:solidFill>
              <a:ea typeface="宋体" pitchFamily="2" charset="-122"/>
            </a:endParaRPr>
          </a:p>
        </p:txBody>
      </p:sp>
      <p:pic>
        <p:nvPicPr>
          <p:cNvPr id="4114" name="Picture 20" descr="整套电脑-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852" y="3191942"/>
            <a:ext cx="547687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5" name="Picture 20" descr="整套电脑-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6864" y="4884217"/>
            <a:ext cx="547688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6" name="TextBox 52"/>
          <p:cNvSpPr txBox="1">
            <a:spLocks noChangeArrowheads="1"/>
          </p:cNvSpPr>
          <p:nvPr/>
        </p:nvSpPr>
        <p:spPr bwMode="auto">
          <a:xfrm>
            <a:off x="365077" y="3696767"/>
            <a:ext cx="13160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 dirty="0" smtClean="0">
                <a:solidFill>
                  <a:srgbClr val="000066"/>
                </a:solidFill>
              </a:rPr>
              <a:t>IPv4</a:t>
            </a:r>
            <a:r>
              <a:rPr lang="zh-CN" altLang="en-US" b="1" dirty="0" smtClean="0">
                <a:solidFill>
                  <a:srgbClr val="000066"/>
                </a:solidFill>
              </a:rPr>
              <a:t> </a:t>
            </a:r>
            <a:r>
              <a:rPr lang="en-US" altLang="zh-CN" b="1" dirty="0" smtClean="0">
                <a:solidFill>
                  <a:srgbClr val="000066"/>
                </a:solidFill>
              </a:rPr>
              <a:t>host</a:t>
            </a:r>
            <a:endParaRPr lang="en-GB" b="1" dirty="0">
              <a:solidFill>
                <a:srgbClr val="000066"/>
              </a:solidFill>
            </a:endParaRPr>
          </a:p>
        </p:txBody>
      </p:sp>
      <p:sp>
        <p:nvSpPr>
          <p:cNvPr id="4117" name="TextBox 53"/>
          <p:cNvSpPr txBox="1">
            <a:spLocks noChangeArrowheads="1"/>
          </p:cNvSpPr>
          <p:nvPr/>
        </p:nvSpPr>
        <p:spPr bwMode="auto">
          <a:xfrm>
            <a:off x="436514" y="5260454"/>
            <a:ext cx="13160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 dirty="0" smtClean="0">
                <a:solidFill>
                  <a:srgbClr val="000066"/>
                </a:solidFill>
              </a:rPr>
              <a:t>IPv6</a:t>
            </a:r>
            <a:r>
              <a:rPr lang="zh-CN" altLang="en-US" b="1" dirty="0" smtClean="0">
                <a:solidFill>
                  <a:srgbClr val="000066"/>
                </a:solidFill>
              </a:rPr>
              <a:t> </a:t>
            </a:r>
            <a:r>
              <a:rPr lang="en-US" altLang="zh-CN" b="1" dirty="0" smtClean="0">
                <a:solidFill>
                  <a:srgbClr val="000066"/>
                </a:solidFill>
              </a:rPr>
              <a:t>host</a:t>
            </a:r>
            <a:endParaRPr lang="en-GB" b="1" dirty="0">
              <a:solidFill>
                <a:srgbClr val="000066"/>
              </a:solidFill>
            </a:endParaRPr>
          </a:p>
        </p:txBody>
      </p:sp>
      <p:sp>
        <p:nvSpPr>
          <p:cNvPr id="4118" name="Rectangle 15"/>
          <p:cNvSpPr>
            <a:spLocks noChangeArrowheads="1"/>
          </p:cNvSpPr>
          <p:nvPr/>
        </p:nvSpPr>
        <p:spPr bwMode="auto">
          <a:xfrm>
            <a:off x="3892502" y="2688704"/>
            <a:ext cx="538162" cy="1768475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20000"/>
              </a:lnSpc>
              <a:buClr>
                <a:srgbClr val="FF0000"/>
              </a:buClr>
            </a:pPr>
            <a:r>
              <a:rPr lang="en-US" altLang="zh-CN" b="1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b="1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</a:br>
            <a:r>
              <a:rPr lang="en-US" altLang="zh-CN" b="1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>NAT44</a:t>
            </a:r>
            <a:br>
              <a:rPr lang="en-US" altLang="zh-CN" b="1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</a:br>
            <a:r>
              <a:rPr lang="zh-CN" altLang="en-US" b="1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>翻译</a:t>
            </a:r>
          </a:p>
        </p:txBody>
      </p:sp>
      <p:sp>
        <p:nvSpPr>
          <p:cNvPr id="4119" name="Rectangle 15"/>
          <p:cNvSpPr>
            <a:spLocks noChangeArrowheads="1"/>
          </p:cNvSpPr>
          <p:nvPr/>
        </p:nvSpPr>
        <p:spPr bwMode="auto">
          <a:xfrm>
            <a:off x="4622752" y="1912417"/>
            <a:ext cx="504825" cy="50482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FF0000"/>
              </a:buClr>
            </a:pPr>
            <a:r>
              <a:rPr lang="zh-CN" altLang="en-US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端口</a:t>
            </a:r>
            <a:r>
              <a:rPr lang="en-US" altLang="zh-CN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</a:br>
            <a:r>
              <a:rPr lang="zh-CN" altLang="en-US" b="1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限制</a:t>
            </a:r>
          </a:p>
        </p:txBody>
      </p:sp>
      <p:sp>
        <p:nvSpPr>
          <p:cNvPr id="4120" name="上弧形箭头 101"/>
          <p:cNvSpPr>
            <a:spLocks noChangeArrowheads="1"/>
          </p:cNvSpPr>
          <p:nvPr/>
        </p:nvSpPr>
        <p:spPr bwMode="auto">
          <a:xfrm flipH="1">
            <a:off x="3892502" y="2399779"/>
            <a:ext cx="498475" cy="288925"/>
          </a:xfrm>
          <a:prstGeom prst="curvedDownArrow">
            <a:avLst>
              <a:gd name="adj1" fmla="val 24977"/>
              <a:gd name="adj2" fmla="val 49961"/>
              <a:gd name="adj3" fmla="val 25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altLang="zh-CN" u="sng">
              <a:solidFill>
                <a:srgbClr val="000066"/>
              </a:solidFill>
            </a:endParaRPr>
          </a:p>
        </p:txBody>
      </p:sp>
      <p:sp>
        <p:nvSpPr>
          <p:cNvPr id="4121" name="Rectangle 6"/>
          <p:cNvSpPr>
            <a:spLocks noChangeArrowheads="1"/>
          </p:cNvSpPr>
          <p:nvPr/>
        </p:nvSpPr>
        <p:spPr bwMode="auto">
          <a:xfrm>
            <a:off x="1731914" y="1535956"/>
            <a:ext cx="5113338" cy="4536503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altLang="zh-CN" u="sng">
              <a:solidFill>
                <a:srgbClr val="000066"/>
              </a:solidFill>
            </a:endParaRPr>
          </a:p>
        </p:txBody>
      </p:sp>
      <p:sp>
        <p:nvSpPr>
          <p:cNvPr id="4122" name="Rectangle 15"/>
          <p:cNvSpPr>
            <a:spLocks noChangeArrowheads="1"/>
          </p:cNvSpPr>
          <p:nvPr/>
        </p:nvSpPr>
        <p:spPr bwMode="auto">
          <a:xfrm>
            <a:off x="4181427" y="3407842"/>
            <a:ext cx="1727200" cy="1296466"/>
          </a:xfrm>
          <a:prstGeom prst="rect">
            <a:avLst/>
          </a:prstGeom>
          <a:solidFill>
            <a:srgbClr val="F68B32"/>
          </a:soli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20000"/>
              </a:lnSpc>
              <a:buClr>
                <a:srgbClr val="FF0000"/>
              </a:buClr>
            </a:pPr>
            <a:endParaRPr lang="en-US" altLang="zh-CN" b="1" dirty="0">
              <a:solidFill>
                <a:srgbClr val="333399"/>
              </a:solidFill>
              <a:latin typeface="黑体" pitchFamily="49" charset="-122"/>
              <a:ea typeface="黑体" pitchFamily="49" charset="-122"/>
            </a:endParaRPr>
          </a:p>
          <a:p>
            <a:pPr algn="ctr">
              <a:lnSpc>
                <a:spcPct val="120000"/>
              </a:lnSpc>
              <a:buClr>
                <a:srgbClr val="FF0000"/>
              </a:buClr>
            </a:pPr>
            <a:r>
              <a:rPr lang="en-US" altLang="zh-CN" b="1" dirty="0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>      </a:t>
            </a:r>
            <a:r>
              <a:rPr lang="en-US" altLang="zh-CN" b="1" dirty="0" smtClean="0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>4-&gt;6 </a:t>
            </a:r>
          </a:p>
          <a:p>
            <a:pPr algn="ctr">
              <a:lnSpc>
                <a:spcPct val="120000"/>
              </a:lnSpc>
              <a:buClr>
                <a:srgbClr val="FF0000"/>
              </a:buClr>
            </a:pPr>
            <a:r>
              <a:rPr lang="en-US" altLang="zh-CN" b="1" dirty="0" smtClean="0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>translation</a:t>
            </a:r>
            <a:endParaRPr lang="en-US" altLang="zh-CN" b="1" dirty="0">
              <a:solidFill>
                <a:srgbClr val="333399"/>
              </a:solidFill>
              <a:latin typeface="黑体" pitchFamily="49" charset="-122"/>
              <a:ea typeface="黑体" pitchFamily="49" charset="-122"/>
            </a:endParaRPr>
          </a:p>
          <a:p>
            <a:pPr algn="ctr">
              <a:lnSpc>
                <a:spcPct val="120000"/>
              </a:lnSpc>
              <a:buClr>
                <a:srgbClr val="FF0000"/>
              </a:buClr>
            </a:pPr>
            <a:endParaRPr lang="zh-CN" altLang="en-US" b="1" dirty="0">
              <a:solidFill>
                <a:srgbClr val="333399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123" name="Rectangle 20"/>
          <p:cNvSpPr>
            <a:spLocks noChangeArrowheads="1"/>
          </p:cNvSpPr>
          <p:nvPr/>
        </p:nvSpPr>
        <p:spPr bwMode="auto">
          <a:xfrm>
            <a:off x="3820692" y="4846116"/>
            <a:ext cx="1512168" cy="10103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4625" indent="-174625" algn="ctr">
              <a:lnSpc>
                <a:spcPct val="120000"/>
              </a:lnSpc>
              <a:buClr>
                <a:srgbClr val="FF0000"/>
              </a:buClr>
            </a:pPr>
            <a:r>
              <a:rPr lang="en-US" altLang="zh-CN" b="1" dirty="0" smtClean="0">
                <a:solidFill>
                  <a:srgbClr val="333399"/>
                </a:solidFill>
                <a:ea typeface="黑体" pitchFamily="49" charset="-122"/>
              </a:rPr>
              <a:t>IPv6</a:t>
            </a:r>
          </a:p>
          <a:p>
            <a:pPr marL="174625" indent="-174625" algn="ctr">
              <a:lnSpc>
                <a:spcPct val="120000"/>
              </a:lnSpc>
              <a:buClr>
                <a:srgbClr val="FF0000"/>
              </a:buClr>
            </a:pPr>
            <a:r>
              <a:rPr lang="zh-CN" altLang="en-US" b="1" dirty="0" smtClean="0">
                <a:solidFill>
                  <a:srgbClr val="333399"/>
                </a:solidFill>
                <a:ea typeface="黑体" pitchFamily="49" charset="-122"/>
              </a:rPr>
              <a:t> </a:t>
            </a:r>
            <a:r>
              <a:rPr lang="en-US" altLang="zh-CN" b="1" dirty="0" smtClean="0">
                <a:solidFill>
                  <a:srgbClr val="333399"/>
                </a:solidFill>
                <a:ea typeface="黑体" pitchFamily="49" charset="-122"/>
              </a:rPr>
              <a:t>forwarding</a:t>
            </a:r>
            <a:endParaRPr lang="zh-CN" altLang="en-US" b="1" dirty="0">
              <a:solidFill>
                <a:srgbClr val="333399"/>
              </a:solidFill>
              <a:ea typeface="黑体" pitchFamily="49" charset="-122"/>
            </a:endParaRPr>
          </a:p>
        </p:txBody>
      </p:sp>
      <p:sp>
        <p:nvSpPr>
          <p:cNvPr id="4124" name="Text Box 26"/>
          <p:cNvSpPr txBox="1">
            <a:spLocks noChangeArrowheads="1"/>
          </p:cNvSpPr>
          <p:nvPr/>
        </p:nvSpPr>
        <p:spPr bwMode="auto">
          <a:xfrm>
            <a:off x="6124527" y="1823517"/>
            <a:ext cx="792162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latin typeface="Arial Black" pitchFamily="34" charset="0"/>
                <a:ea typeface="黑体" pitchFamily="49" charset="-122"/>
              </a:rPr>
              <a:t>CPE</a:t>
            </a:r>
          </a:p>
        </p:txBody>
      </p:sp>
      <p:sp>
        <p:nvSpPr>
          <p:cNvPr id="4125" name="Text Box 63"/>
          <p:cNvSpPr txBox="1">
            <a:spLocks noChangeArrowheads="1"/>
          </p:cNvSpPr>
          <p:nvPr/>
        </p:nvSpPr>
        <p:spPr bwMode="auto">
          <a:xfrm>
            <a:off x="6989044" y="3984228"/>
            <a:ext cx="725487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 dirty="0" smtClean="0">
                <a:solidFill>
                  <a:srgbClr val="000000"/>
                </a:solidFill>
                <a:latin typeface="华文细黑" pitchFamily="2" charset="-122"/>
                <a:ea typeface="华文细黑" pitchFamily="2" charset="-122"/>
              </a:rPr>
              <a:t>IPv6</a:t>
            </a:r>
          </a:p>
          <a:p>
            <a:pPr algn="ctr">
              <a:spcBef>
                <a:spcPct val="50000"/>
              </a:spcBef>
            </a:pPr>
            <a:r>
              <a:rPr lang="en-US" altLang="zh-CN" b="1" dirty="0" smtClean="0">
                <a:solidFill>
                  <a:srgbClr val="000000"/>
                </a:solidFill>
                <a:latin typeface="华文细黑" pitchFamily="2" charset="-122"/>
                <a:ea typeface="华文细黑" pitchFamily="2" charset="-122"/>
              </a:rPr>
              <a:t>only</a:t>
            </a:r>
            <a:endParaRPr lang="en-US" altLang="zh-CN" b="1" dirty="0">
              <a:solidFill>
                <a:srgbClr val="00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4127" name="左箭头 93"/>
          <p:cNvSpPr>
            <a:spLocks noChangeArrowheads="1"/>
          </p:cNvSpPr>
          <p:nvPr/>
        </p:nvSpPr>
        <p:spPr bwMode="auto">
          <a:xfrm rot="10800000">
            <a:off x="4973588" y="5208067"/>
            <a:ext cx="3023567" cy="144313"/>
          </a:xfrm>
          <a:prstGeom prst="leftArrow">
            <a:avLst>
              <a:gd name="adj1" fmla="val 50000"/>
              <a:gd name="adj2" fmla="val 48905"/>
            </a:avLst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4625" indent="-174625" algn="ctr">
              <a:lnSpc>
                <a:spcPct val="120000"/>
              </a:lnSpc>
              <a:buClr>
                <a:srgbClr val="FF0000"/>
              </a:buClr>
            </a:pPr>
            <a:endParaRPr lang="en-GB" altLang="zh-CN" b="1" dirty="0" smtClean="0">
              <a:solidFill>
                <a:srgbClr val="333399"/>
              </a:solidFill>
              <a:ea typeface="黑体" pitchFamily="49" charset="-122"/>
            </a:endParaRPr>
          </a:p>
        </p:txBody>
      </p:sp>
      <p:sp>
        <p:nvSpPr>
          <p:cNvPr id="4128" name="左箭头 94"/>
          <p:cNvSpPr>
            <a:spLocks noChangeArrowheads="1"/>
          </p:cNvSpPr>
          <p:nvPr/>
        </p:nvSpPr>
        <p:spPr bwMode="auto">
          <a:xfrm>
            <a:off x="6773020" y="4272260"/>
            <a:ext cx="1152128" cy="115069"/>
          </a:xfrm>
          <a:prstGeom prst="leftArrow">
            <a:avLst>
              <a:gd name="adj1" fmla="val 50000"/>
              <a:gd name="adj2" fmla="val 49706"/>
            </a:avLst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4625" indent="-174625" algn="ctr">
              <a:lnSpc>
                <a:spcPct val="120000"/>
              </a:lnSpc>
              <a:buClr>
                <a:srgbClr val="FF0000"/>
              </a:buClr>
            </a:pPr>
            <a:endParaRPr lang="en-GB" altLang="zh-CN" b="1" dirty="0" smtClean="0">
              <a:solidFill>
                <a:srgbClr val="333399"/>
              </a:solidFill>
              <a:ea typeface="黑体" pitchFamily="49" charset="-122"/>
            </a:endParaRPr>
          </a:p>
        </p:txBody>
      </p:sp>
      <p:sp>
        <p:nvSpPr>
          <p:cNvPr id="4129" name="左箭头 95"/>
          <p:cNvSpPr>
            <a:spLocks noChangeArrowheads="1"/>
          </p:cNvSpPr>
          <p:nvPr/>
        </p:nvSpPr>
        <p:spPr bwMode="auto">
          <a:xfrm>
            <a:off x="1266777" y="5030267"/>
            <a:ext cx="2808287" cy="142875"/>
          </a:xfrm>
          <a:prstGeom prst="leftArrow">
            <a:avLst>
              <a:gd name="adj1" fmla="val 50000"/>
              <a:gd name="adj2" fmla="val 50777"/>
            </a:avLst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4625" indent="-174625" algn="ctr">
              <a:lnSpc>
                <a:spcPct val="120000"/>
              </a:lnSpc>
              <a:buClr>
                <a:srgbClr val="FF0000"/>
              </a:buClr>
            </a:pPr>
            <a:endParaRPr lang="en-GB" altLang="zh-CN" b="1" dirty="0" smtClean="0">
              <a:solidFill>
                <a:srgbClr val="333399"/>
              </a:solidFill>
              <a:ea typeface="黑体" pitchFamily="49" charset="-122"/>
            </a:endParaRPr>
          </a:p>
        </p:txBody>
      </p:sp>
      <p:sp>
        <p:nvSpPr>
          <p:cNvPr id="4130" name="Rectangle 18"/>
          <p:cNvSpPr>
            <a:spLocks noChangeArrowheads="1"/>
          </p:cNvSpPr>
          <p:nvPr/>
        </p:nvSpPr>
        <p:spPr bwMode="auto">
          <a:xfrm>
            <a:off x="5981652" y="3552304"/>
            <a:ext cx="791368" cy="979488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925" algn="ctr">
              <a:lnSpc>
                <a:spcPct val="120000"/>
              </a:lnSpc>
              <a:buClr>
                <a:srgbClr val="FF0000"/>
              </a:buClr>
            </a:pPr>
            <a:r>
              <a:rPr lang="en-US" altLang="zh-CN" sz="1400" b="1" dirty="0" smtClean="0">
                <a:solidFill>
                  <a:srgbClr val="333399"/>
                </a:solidFill>
                <a:ea typeface="黑体" pitchFamily="49" charset="-122"/>
              </a:rPr>
              <a:t>Identifying</a:t>
            </a:r>
            <a:endParaRPr lang="en-US" altLang="zh-CN" sz="1400" b="1" dirty="0" smtClean="0">
              <a:solidFill>
                <a:srgbClr val="333399"/>
              </a:solidFill>
              <a:ea typeface="黑体" pitchFamily="49" charset="-122"/>
            </a:endParaRPr>
          </a:p>
          <a:p>
            <a:pPr marL="34925" algn="ctr">
              <a:lnSpc>
                <a:spcPct val="120000"/>
              </a:lnSpc>
              <a:buClr>
                <a:srgbClr val="FF0000"/>
              </a:buClr>
            </a:pPr>
            <a:r>
              <a:rPr lang="en-US" altLang="zh-CN" sz="1400" b="1" dirty="0" smtClean="0">
                <a:solidFill>
                  <a:srgbClr val="333399"/>
                </a:solidFill>
                <a:ea typeface="黑体" pitchFamily="49" charset="-122"/>
              </a:rPr>
              <a:t>4rd packets</a:t>
            </a:r>
          </a:p>
        </p:txBody>
      </p:sp>
      <p:sp>
        <p:nvSpPr>
          <p:cNvPr id="4131" name="右箭头 92"/>
          <p:cNvSpPr>
            <a:spLocks noChangeArrowheads="1"/>
          </p:cNvSpPr>
          <p:nvPr/>
        </p:nvSpPr>
        <p:spPr bwMode="auto">
          <a:xfrm>
            <a:off x="1266777" y="5208067"/>
            <a:ext cx="2841625" cy="144462"/>
          </a:xfrm>
          <a:prstGeom prst="rightArrow">
            <a:avLst>
              <a:gd name="adj1" fmla="val 50000"/>
              <a:gd name="adj2" fmla="val 49722"/>
            </a:avLst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4625" indent="-174625" algn="ctr">
              <a:lnSpc>
                <a:spcPct val="120000"/>
              </a:lnSpc>
              <a:buClr>
                <a:srgbClr val="FF0000"/>
              </a:buClr>
            </a:pPr>
            <a:endParaRPr lang="en-GB" altLang="zh-CN" b="1" dirty="0" smtClean="0">
              <a:solidFill>
                <a:srgbClr val="333399"/>
              </a:solidFill>
              <a:ea typeface="黑体" pitchFamily="49" charset="-122"/>
            </a:endParaRPr>
          </a:p>
        </p:txBody>
      </p:sp>
      <p:sp>
        <p:nvSpPr>
          <p:cNvPr id="49" name="直角上箭头 48"/>
          <p:cNvSpPr/>
          <p:nvPr/>
        </p:nvSpPr>
        <p:spPr bwMode="auto">
          <a:xfrm rot="5400000" flipV="1">
            <a:off x="5585570" y="4164286"/>
            <a:ext cx="503237" cy="1295400"/>
          </a:xfrm>
          <a:prstGeom prst="bentUpArrow">
            <a:avLst>
              <a:gd name="adj1" fmla="val 8333"/>
              <a:gd name="adj2" fmla="val 6944"/>
              <a:gd name="adj3" fmla="val 25000"/>
            </a:avLst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4625" indent="-174625" algn="ctr">
              <a:lnSpc>
                <a:spcPct val="120000"/>
              </a:lnSpc>
              <a:buClr>
                <a:srgbClr val="FF0000"/>
              </a:buClr>
              <a:defRPr/>
            </a:pPr>
            <a:endParaRPr lang="en-GB" altLang="zh-CN" b="1" dirty="0">
              <a:solidFill>
                <a:srgbClr val="333399"/>
              </a:solidFill>
              <a:ea typeface="黑体" pitchFamily="49" charset="-122"/>
            </a:endParaRPr>
          </a:p>
        </p:txBody>
      </p:sp>
      <p:pic>
        <p:nvPicPr>
          <p:cNvPr id="4133" name="Picture 20" descr="整套电脑-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852" y="4847704"/>
            <a:ext cx="547687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34" name="右箭头 80"/>
          <p:cNvSpPr>
            <a:spLocks noChangeArrowheads="1"/>
          </p:cNvSpPr>
          <p:nvPr/>
        </p:nvSpPr>
        <p:spPr bwMode="auto">
          <a:xfrm rot="10800000">
            <a:off x="1373139" y="3336404"/>
            <a:ext cx="655638" cy="144463"/>
          </a:xfrm>
          <a:prstGeom prst="rightArrow">
            <a:avLst>
              <a:gd name="adj1" fmla="val 50000"/>
              <a:gd name="adj2" fmla="val 49040"/>
            </a:avLst>
          </a:prstGeom>
          <a:solidFill>
            <a:srgbClr val="3399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altLang="zh-CN" u="sng">
              <a:solidFill>
                <a:srgbClr val="000066"/>
              </a:solidFill>
            </a:endParaRPr>
          </a:p>
        </p:txBody>
      </p:sp>
      <p:sp>
        <p:nvSpPr>
          <p:cNvPr id="4135" name="Rectangle 15"/>
          <p:cNvSpPr>
            <a:spLocks noChangeArrowheads="1"/>
          </p:cNvSpPr>
          <p:nvPr/>
        </p:nvSpPr>
        <p:spPr bwMode="auto">
          <a:xfrm>
            <a:off x="3028902" y="2428560"/>
            <a:ext cx="1079500" cy="1511300"/>
          </a:xfrm>
          <a:prstGeom prst="rect">
            <a:avLst/>
          </a:prstGeom>
          <a:solidFill>
            <a:srgbClr val="19C3FF"/>
          </a:soli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20000"/>
              </a:lnSpc>
              <a:buClr>
                <a:srgbClr val="FF0000"/>
              </a:buClr>
            </a:pPr>
            <a:r>
              <a:rPr lang="en-US" altLang="zh-CN" b="1" dirty="0" smtClean="0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>NAT44</a:t>
            </a:r>
          </a:p>
          <a:p>
            <a:pPr algn="ctr">
              <a:lnSpc>
                <a:spcPct val="120000"/>
              </a:lnSpc>
              <a:buClr>
                <a:srgbClr val="FF0000"/>
              </a:buClr>
            </a:pPr>
            <a:endParaRPr lang="en-US" altLang="zh-CN" b="1" dirty="0" smtClean="0">
              <a:solidFill>
                <a:srgbClr val="333399"/>
              </a:solidFill>
              <a:latin typeface="黑体" pitchFamily="49" charset="-122"/>
              <a:ea typeface="黑体" pitchFamily="49" charset="-122"/>
            </a:endParaRPr>
          </a:p>
          <a:p>
            <a:pPr algn="ctr">
              <a:lnSpc>
                <a:spcPct val="120000"/>
              </a:lnSpc>
              <a:buClr>
                <a:srgbClr val="FF0000"/>
              </a:buClr>
            </a:pPr>
            <a:endParaRPr lang="en-US" altLang="zh-CN" b="1" dirty="0">
              <a:solidFill>
                <a:srgbClr val="333399"/>
              </a:solidFill>
              <a:latin typeface="黑体" pitchFamily="49" charset="-122"/>
              <a:ea typeface="黑体" pitchFamily="49" charset="-122"/>
            </a:endParaRPr>
          </a:p>
          <a:p>
            <a:pPr algn="ctr">
              <a:lnSpc>
                <a:spcPct val="120000"/>
              </a:lnSpc>
              <a:buClr>
                <a:srgbClr val="FF0000"/>
              </a:buClr>
            </a:pPr>
            <a:endParaRPr lang="zh-CN" altLang="en-US" b="1" dirty="0">
              <a:solidFill>
                <a:srgbClr val="333399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136" name="Rectangle 15"/>
          <p:cNvSpPr>
            <a:spLocks noChangeArrowheads="1"/>
          </p:cNvSpPr>
          <p:nvPr/>
        </p:nvSpPr>
        <p:spPr bwMode="auto">
          <a:xfrm>
            <a:off x="3244802" y="4055542"/>
            <a:ext cx="863600" cy="649287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FF0000"/>
              </a:buClr>
            </a:pPr>
            <a:r>
              <a:rPr lang="en-US" altLang="zh-CN" sz="1400" dirty="0" err="1" smtClean="0"/>
              <a:t>Addr</a:t>
            </a:r>
            <a:endParaRPr lang="en-US" altLang="zh-CN" sz="1400" dirty="0" smtClean="0"/>
          </a:p>
          <a:p>
            <a:pPr algn="ctr">
              <a:buClr>
                <a:srgbClr val="FF0000"/>
              </a:buClr>
            </a:pPr>
            <a:r>
              <a:rPr lang="en-US" altLang="zh-CN" sz="1400" dirty="0" smtClean="0"/>
              <a:t>Calculation</a:t>
            </a:r>
            <a:endParaRPr lang="zh-CN" altLang="en-US" sz="1400" dirty="0"/>
          </a:p>
        </p:txBody>
      </p:sp>
      <p:sp>
        <p:nvSpPr>
          <p:cNvPr id="62" name="Rectangle 15"/>
          <p:cNvSpPr>
            <a:spLocks noChangeArrowheads="1"/>
          </p:cNvSpPr>
          <p:nvPr/>
        </p:nvSpPr>
        <p:spPr bwMode="auto">
          <a:xfrm>
            <a:off x="3172620" y="2832100"/>
            <a:ext cx="792088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FF0000"/>
              </a:buClr>
              <a:defRPr/>
            </a:pPr>
            <a:r>
              <a:rPr lang="en-US" altLang="zh-CN" sz="1400" b="1" dirty="0" smtClean="0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>Port</a:t>
            </a:r>
          </a:p>
          <a:p>
            <a:pPr algn="ctr">
              <a:buClr>
                <a:srgbClr val="FF0000"/>
              </a:buClr>
              <a:defRPr/>
            </a:pPr>
            <a:r>
              <a:rPr lang="en-US" altLang="zh-CN" sz="1400" b="1" dirty="0" smtClean="0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>restrict</a:t>
            </a:r>
          </a:p>
        </p:txBody>
      </p:sp>
      <p:sp>
        <p:nvSpPr>
          <p:cNvPr id="4138" name="上弧形箭头 101"/>
          <p:cNvSpPr>
            <a:spLocks noChangeArrowheads="1"/>
          </p:cNvSpPr>
          <p:nvPr/>
        </p:nvSpPr>
        <p:spPr bwMode="auto">
          <a:xfrm rot="16200000" flipH="1">
            <a:off x="2087514" y="4350817"/>
            <a:ext cx="371475" cy="215900"/>
          </a:xfrm>
          <a:prstGeom prst="curvedDownArrow">
            <a:avLst>
              <a:gd name="adj1" fmla="val 25020"/>
              <a:gd name="adj2" fmla="val 50032"/>
              <a:gd name="adj3" fmla="val 25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altLang="zh-CN" u="sng">
              <a:solidFill>
                <a:srgbClr val="000066"/>
              </a:solidFill>
            </a:endParaRPr>
          </a:p>
        </p:txBody>
      </p:sp>
      <p:sp>
        <p:nvSpPr>
          <p:cNvPr id="4141" name="矩形 71"/>
          <p:cNvSpPr>
            <a:spLocks noChangeArrowheads="1"/>
          </p:cNvSpPr>
          <p:nvPr/>
        </p:nvSpPr>
        <p:spPr bwMode="auto">
          <a:xfrm>
            <a:off x="4252864" y="3480867"/>
            <a:ext cx="576263" cy="431800"/>
          </a:xfrm>
          <a:prstGeom prst="rect">
            <a:avLst/>
          </a:prstGeom>
          <a:solidFill>
            <a:srgbClr val="00B0F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200" b="1" dirty="0" smtClean="0">
                <a:latin typeface="黑体" pitchFamily="49" charset="-122"/>
                <a:ea typeface="黑体" pitchFamily="49" charset="-122"/>
              </a:rPr>
              <a:t>IPv4</a:t>
            </a:r>
          </a:p>
          <a:p>
            <a:pPr algn="ctr"/>
            <a:r>
              <a:rPr lang="en-US" altLang="zh-CN" sz="1200" b="1" dirty="0" err="1" smtClean="0">
                <a:latin typeface="黑体" pitchFamily="49" charset="-122"/>
                <a:ea typeface="黑体" pitchFamily="49" charset="-122"/>
              </a:rPr>
              <a:t>Fragmt</a:t>
            </a:r>
            <a:endParaRPr lang="zh-CN" altLang="en-US" sz="12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142" name="矩形 75"/>
          <p:cNvSpPr>
            <a:spLocks noChangeArrowheads="1"/>
          </p:cNvSpPr>
          <p:nvPr/>
        </p:nvSpPr>
        <p:spPr bwMode="auto">
          <a:xfrm>
            <a:off x="2380532" y="4200252"/>
            <a:ext cx="792162" cy="576263"/>
          </a:xfrm>
          <a:prstGeom prst="rect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400" dirty="0"/>
              <a:t>Mapping </a:t>
            </a:r>
          </a:p>
          <a:p>
            <a:pPr algn="ctr"/>
            <a:r>
              <a:rPr lang="en-US" altLang="zh-CN" sz="1400" dirty="0"/>
              <a:t>rule table </a:t>
            </a:r>
            <a:endParaRPr lang="zh-CN" altLang="en-US" sz="1400" dirty="0"/>
          </a:p>
        </p:txBody>
      </p:sp>
      <p:sp>
        <p:nvSpPr>
          <p:cNvPr id="4143" name="矩形 66"/>
          <p:cNvSpPr>
            <a:spLocks noChangeArrowheads="1"/>
          </p:cNvSpPr>
          <p:nvPr/>
        </p:nvSpPr>
        <p:spPr bwMode="auto">
          <a:xfrm>
            <a:off x="4468764" y="4026741"/>
            <a:ext cx="1295400" cy="360039"/>
          </a:xfrm>
          <a:prstGeom prst="rect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b="1" dirty="0" err="1" smtClean="0">
                <a:latin typeface="黑体" pitchFamily="49" charset="-122"/>
                <a:ea typeface="黑体" pitchFamily="49" charset="-122"/>
              </a:rPr>
              <a:t>Fragmt</a:t>
            </a:r>
            <a:r>
              <a:rPr lang="en-US" altLang="zh-CN" b="1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b="1" dirty="0" err="1" smtClean="0">
                <a:latin typeface="黑体" pitchFamily="49" charset="-122"/>
                <a:ea typeface="黑体" pitchFamily="49" charset="-122"/>
              </a:rPr>
              <a:t>Hdr</a:t>
            </a:r>
            <a:endParaRPr lang="zh-CN" altLang="en-US" b="1" dirty="0"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4144" name="直接箭头连接符 70"/>
          <p:cNvCxnSpPr>
            <a:cxnSpLocks noChangeShapeType="1"/>
          </p:cNvCxnSpPr>
          <p:nvPr/>
        </p:nvCxnSpPr>
        <p:spPr bwMode="auto">
          <a:xfrm flipH="1">
            <a:off x="3995936" y="4077072"/>
            <a:ext cx="319582" cy="194940"/>
          </a:xfrm>
          <a:prstGeom prst="straightConnector1">
            <a:avLst/>
          </a:prstGeom>
          <a:noFill/>
          <a:ln w="31750" algn="ctr">
            <a:solidFill>
              <a:srgbClr val="000080"/>
            </a:solidFill>
            <a:round/>
            <a:headEnd type="none" w="sm" len="lg"/>
            <a:tailEnd type="arrow" w="sm" len="lg"/>
          </a:ln>
        </p:spPr>
      </p:cxnSp>
      <p:cxnSp>
        <p:nvCxnSpPr>
          <p:cNvPr id="4145" name="直接箭头连接符 76"/>
          <p:cNvCxnSpPr>
            <a:cxnSpLocks noChangeShapeType="1"/>
          </p:cNvCxnSpPr>
          <p:nvPr/>
        </p:nvCxnSpPr>
        <p:spPr bwMode="auto">
          <a:xfrm flipV="1">
            <a:off x="4108402" y="4273029"/>
            <a:ext cx="288925" cy="215900"/>
          </a:xfrm>
          <a:prstGeom prst="straightConnector1">
            <a:avLst/>
          </a:prstGeom>
          <a:noFill/>
          <a:ln w="31750" algn="ctr">
            <a:solidFill>
              <a:srgbClr val="000080"/>
            </a:solidFill>
            <a:round/>
            <a:headEnd type="none" w="sm" len="lg"/>
            <a:tailEnd type="arrow" w="sm" len="lg"/>
          </a:ln>
        </p:spPr>
      </p:cxnSp>
      <p:cxnSp>
        <p:nvCxnSpPr>
          <p:cNvPr id="4146" name="直接箭头连接符 79"/>
          <p:cNvCxnSpPr>
            <a:cxnSpLocks noChangeShapeType="1"/>
          </p:cNvCxnSpPr>
          <p:nvPr/>
        </p:nvCxnSpPr>
        <p:spPr bwMode="auto">
          <a:xfrm flipV="1">
            <a:off x="3131840" y="4221088"/>
            <a:ext cx="288032" cy="143892"/>
          </a:xfrm>
          <a:prstGeom prst="straightConnector1">
            <a:avLst/>
          </a:prstGeom>
          <a:noFill/>
          <a:ln w="31750" algn="ctr">
            <a:solidFill>
              <a:srgbClr val="000080"/>
            </a:solidFill>
            <a:round/>
            <a:headEnd type="none" w="sm" len="lg"/>
            <a:tailEnd type="arrow" w="sm" len="lg"/>
          </a:ln>
        </p:spPr>
      </p:cxnSp>
      <p:cxnSp>
        <p:nvCxnSpPr>
          <p:cNvPr id="4147" name="直接箭头连接符 81"/>
          <p:cNvCxnSpPr>
            <a:cxnSpLocks noChangeShapeType="1"/>
          </p:cNvCxnSpPr>
          <p:nvPr/>
        </p:nvCxnSpPr>
        <p:spPr bwMode="auto">
          <a:xfrm flipH="1">
            <a:off x="3059832" y="4581128"/>
            <a:ext cx="288925" cy="144462"/>
          </a:xfrm>
          <a:prstGeom prst="straightConnector1">
            <a:avLst/>
          </a:prstGeom>
          <a:noFill/>
          <a:ln w="31750" algn="ctr">
            <a:solidFill>
              <a:srgbClr val="000080"/>
            </a:solidFill>
            <a:round/>
            <a:headEnd type="none" w="sm" len="lg"/>
            <a:tailEnd type="arrow" w="sm" len="lg"/>
          </a:ln>
        </p:spPr>
      </p:cxnSp>
      <p:sp>
        <p:nvSpPr>
          <p:cNvPr id="83" name="矩形 82"/>
          <p:cNvSpPr/>
          <p:nvPr/>
        </p:nvSpPr>
        <p:spPr bwMode="auto">
          <a:xfrm>
            <a:off x="4756102" y="1729708"/>
            <a:ext cx="1368425" cy="1444219"/>
          </a:xfrm>
          <a:prstGeom prst="rect">
            <a:avLst/>
          </a:prstGeom>
          <a:solidFill>
            <a:srgbClr val="F68B32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FF0000"/>
              </a:buClr>
              <a:defRPr/>
            </a:pPr>
            <a:r>
              <a:rPr lang="en-US" altLang="zh-CN" b="1" dirty="0" smtClean="0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>6-&gt;4 </a:t>
            </a:r>
          </a:p>
          <a:p>
            <a:pPr algn="ctr">
              <a:buClr>
                <a:srgbClr val="FF0000"/>
              </a:buClr>
              <a:defRPr/>
            </a:pPr>
            <a:r>
              <a:rPr lang="en-US" altLang="zh-CN" b="1" dirty="0" smtClean="0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>translation</a:t>
            </a:r>
            <a:endParaRPr lang="en-US" altLang="zh-CN" b="1" dirty="0">
              <a:solidFill>
                <a:srgbClr val="333399"/>
              </a:solidFill>
              <a:latin typeface="黑体" pitchFamily="49" charset="-122"/>
              <a:ea typeface="黑体" pitchFamily="49" charset="-122"/>
            </a:endParaRPr>
          </a:p>
          <a:p>
            <a:pPr algn="ctr">
              <a:defRPr/>
            </a:pPr>
            <a:endParaRPr lang="zh-CN" altLang="en-US" dirty="0">
              <a:ea typeface="宋体" pitchFamily="2" charset="-122"/>
            </a:endParaRPr>
          </a:p>
        </p:txBody>
      </p:sp>
      <p:sp>
        <p:nvSpPr>
          <p:cNvPr id="4149" name="矩形 67"/>
          <p:cNvSpPr>
            <a:spLocks noChangeArrowheads="1"/>
          </p:cNvSpPr>
          <p:nvPr/>
        </p:nvSpPr>
        <p:spPr bwMode="auto">
          <a:xfrm>
            <a:off x="4785598" y="2831579"/>
            <a:ext cx="1296987" cy="215900"/>
          </a:xfrm>
          <a:prstGeom prst="rect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b="1" dirty="0" err="1" smtClean="0">
                <a:latin typeface="黑体" pitchFamily="49" charset="-122"/>
                <a:ea typeface="黑体" pitchFamily="49" charset="-122"/>
              </a:rPr>
              <a:t>Fragmt</a:t>
            </a:r>
            <a:r>
              <a:rPr lang="en-US" altLang="zh-CN" b="1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b="1" dirty="0" err="1" smtClean="0">
                <a:latin typeface="黑体" pitchFamily="49" charset="-122"/>
                <a:ea typeface="黑体" pitchFamily="49" charset="-122"/>
              </a:rPr>
              <a:t>Hdr</a:t>
            </a:r>
            <a:endParaRPr lang="zh-CN" altLang="en-US" b="1" dirty="0" smtClean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150" name="右箭头 80"/>
          <p:cNvSpPr>
            <a:spLocks noChangeArrowheads="1"/>
          </p:cNvSpPr>
          <p:nvPr/>
        </p:nvSpPr>
        <p:spPr bwMode="auto">
          <a:xfrm flipV="1">
            <a:off x="1300114" y="3623742"/>
            <a:ext cx="2952750" cy="144462"/>
          </a:xfrm>
          <a:prstGeom prst="rightArrow">
            <a:avLst>
              <a:gd name="adj1" fmla="val 50000"/>
              <a:gd name="adj2" fmla="val 49964"/>
            </a:avLst>
          </a:prstGeom>
          <a:solidFill>
            <a:srgbClr val="3399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altLang="zh-CN" u="sng">
              <a:solidFill>
                <a:srgbClr val="000066"/>
              </a:solidFill>
            </a:endParaRPr>
          </a:p>
        </p:txBody>
      </p:sp>
      <p:sp>
        <p:nvSpPr>
          <p:cNvPr id="50" name="直角上箭头 49"/>
          <p:cNvSpPr/>
          <p:nvPr/>
        </p:nvSpPr>
        <p:spPr bwMode="auto">
          <a:xfrm rot="5400000" flipH="1" flipV="1">
            <a:off x="5692727" y="2615679"/>
            <a:ext cx="1008062" cy="865188"/>
          </a:xfrm>
          <a:prstGeom prst="bentUpArrow">
            <a:avLst>
              <a:gd name="adj1" fmla="val 5834"/>
              <a:gd name="adj2" fmla="val 3641"/>
              <a:gd name="adj3" fmla="val 8070"/>
            </a:avLst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4625" indent="-174625" algn="ctr">
              <a:lnSpc>
                <a:spcPct val="120000"/>
              </a:lnSpc>
              <a:buClr>
                <a:srgbClr val="FF0000"/>
              </a:buClr>
              <a:defRPr/>
            </a:pPr>
            <a:endParaRPr lang="en-GB" altLang="zh-CN" b="1" dirty="0">
              <a:solidFill>
                <a:srgbClr val="333399"/>
              </a:solidFill>
              <a:ea typeface="黑体" pitchFamily="49" charset="-122"/>
            </a:endParaRPr>
          </a:p>
        </p:txBody>
      </p:sp>
      <p:sp>
        <p:nvSpPr>
          <p:cNvPr id="4152" name="上弧形箭头 101"/>
          <p:cNvSpPr>
            <a:spLocks noChangeArrowheads="1"/>
          </p:cNvSpPr>
          <p:nvPr/>
        </p:nvSpPr>
        <p:spPr bwMode="auto">
          <a:xfrm rot="10800000" flipH="1">
            <a:off x="3316239" y="3407842"/>
            <a:ext cx="566738" cy="206375"/>
          </a:xfrm>
          <a:prstGeom prst="curvedDownArrow">
            <a:avLst>
              <a:gd name="adj1" fmla="val 24944"/>
              <a:gd name="adj2" fmla="val 49914"/>
              <a:gd name="adj3" fmla="val 25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altLang="zh-CN" u="sng">
              <a:solidFill>
                <a:srgbClr val="000066"/>
              </a:solidFill>
            </a:endParaRPr>
          </a:p>
        </p:txBody>
      </p:sp>
      <p:sp>
        <p:nvSpPr>
          <p:cNvPr id="4153" name="下箭头 102"/>
          <p:cNvSpPr>
            <a:spLocks noChangeArrowheads="1"/>
          </p:cNvSpPr>
          <p:nvPr/>
        </p:nvSpPr>
        <p:spPr bwMode="auto">
          <a:xfrm flipH="1">
            <a:off x="4900564" y="4344467"/>
            <a:ext cx="144463" cy="936625"/>
          </a:xfrm>
          <a:prstGeom prst="downArrow">
            <a:avLst>
              <a:gd name="adj1" fmla="val 50000"/>
              <a:gd name="adj2" fmla="val 49197"/>
            </a:avLst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4625" indent="-174625" algn="ctr">
              <a:lnSpc>
                <a:spcPct val="120000"/>
              </a:lnSpc>
              <a:buClr>
                <a:srgbClr val="FF0000"/>
              </a:buClr>
            </a:pPr>
            <a:endParaRPr lang="en-GB" altLang="zh-CN" b="1" dirty="0" smtClean="0">
              <a:solidFill>
                <a:srgbClr val="333399"/>
              </a:solidFill>
              <a:ea typeface="黑体" pitchFamily="49" charset="-122"/>
            </a:endParaRPr>
          </a:p>
        </p:txBody>
      </p:sp>
      <p:sp>
        <p:nvSpPr>
          <p:cNvPr id="4154" name="右箭头 97"/>
          <p:cNvSpPr>
            <a:spLocks noChangeArrowheads="1"/>
          </p:cNvSpPr>
          <p:nvPr/>
        </p:nvSpPr>
        <p:spPr bwMode="auto">
          <a:xfrm rot="10800000">
            <a:off x="3892502" y="2544242"/>
            <a:ext cx="1152525" cy="144462"/>
          </a:xfrm>
          <a:prstGeom prst="rightArrow">
            <a:avLst>
              <a:gd name="adj1" fmla="val 50000"/>
              <a:gd name="adj2" fmla="val 49383"/>
            </a:avLst>
          </a:prstGeom>
          <a:solidFill>
            <a:srgbClr val="3399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altLang="zh-CN" u="sng">
              <a:solidFill>
                <a:srgbClr val="000066"/>
              </a:solidFill>
            </a:endParaRPr>
          </a:p>
        </p:txBody>
      </p:sp>
      <p:sp>
        <p:nvSpPr>
          <p:cNvPr id="60" name="直角上箭头 59"/>
          <p:cNvSpPr/>
          <p:nvPr/>
        </p:nvSpPr>
        <p:spPr bwMode="auto">
          <a:xfrm flipH="1" flipV="1">
            <a:off x="2308177" y="2544242"/>
            <a:ext cx="1008062" cy="719137"/>
          </a:xfrm>
          <a:prstGeom prst="bentUpArrow">
            <a:avLst>
              <a:gd name="adj1" fmla="val 5998"/>
              <a:gd name="adj2" fmla="val 6139"/>
              <a:gd name="adj3" fmla="val 14007"/>
            </a:avLst>
          </a:prstGeom>
          <a:solidFill>
            <a:srgbClr val="3399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endParaRPr lang="en-GB" u="sng">
              <a:solidFill>
                <a:srgbClr val="000066"/>
              </a:solidFill>
              <a:ea typeface="宋体" pitchFamily="2" charset="-122"/>
            </a:endParaRPr>
          </a:p>
        </p:txBody>
      </p:sp>
      <p:sp>
        <p:nvSpPr>
          <p:cNvPr id="4126" name="Rectangle 20"/>
          <p:cNvSpPr>
            <a:spLocks noChangeArrowheads="1"/>
          </p:cNvSpPr>
          <p:nvPr/>
        </p:nvSpPr>
        <p:spPr bwMode="auto">
          <a:xfrm>
            <a:off x="2020839" y="3263379"/>
            <a:ext cx="719138" cy="865188"/>
          </a:xfrm>
          <a:prstGeom prst="rect">
            <a:avLst/>
          </a:prstGeom>
          <a:solidFill>
            <a:srgbClr val="00CCFF"/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4625" indent="-174625" algn="ctr">
              <a:lnSpc>
                <a:spcPct val="120000"/>
              </a:lnSpc>
              <a:buClr>
                <a:srgbClr val="FF0000"/>
              </a:buClr>
            </a:pPr>
            <a:r>
              <a:rPr lang="en-US" altLang="zh-CN" b="1" dirty="0">
                <a:solidFill>
                  <a:srgbClr val="333399"/>
                </a:solidFill>
                <a:ea typeface="黑体" pitchFamily="49" charset="-122"/>
              </a:rPr>
              <a:t>IPv4</a:t>
            </a:r>
          </a:p>
          <a:p>
            <a:pPr marL="174625" indent="-174625" algn="ctr">
              <a:lnSpc>
                <a:spcPct val="120000"/>
              </a:lnSpc>
              <a:buClr>
                <a:srgbClr val="FF0000"/>
              </a:buClr>
            </a:pPr>
            <a:r>
              <a:rPr lang="en-US" altLang="zh-CN" b="1" dirty="0" smtClean="0">
                <a:solidFill>
                  <a:srgbClr val="333399"/>
                </a:solidFill>
                <a:ea typeface="黑体" pitchFamily="49" charset="-122"/>
              </a:rPr>
              <a:t>Forwarding</a:t>
            </a:r>
            <a:endParaRPr lang="zh-CN" altLang="en-US" b="1" dirty="0">
              <a:solidFill>
                <a:srgbClr val="333399"/>
              </a:solidFill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>
          <a:xfrm>
            <a:off x="457200" y="219868"/>
            <a:ext cx="8229600" cy="1008112"/>
          </a:xfrm>
        </p:spPr>
        <p:txBody>
          <a:bodyPr/>
          <a:lstStyle/>
          <a:p>
            <a:r>
              <a:rPr lang="en-US" altLang="zh-CN" dirty="0" smtClean="0"/>
              <a:t>4rd logical functions (BR)</a:t>
            </a:r>
            <a:endParaRPr lang="zh-CN" alt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Page </a:t>
            </a:r>
            <a:fld id="{01B939A5-53AC-47CF-AF99-C9B2A342870D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8" name="Cloud"/>
          <p:cNvSpPr>
            <a:spLocks noChangeAspect="1" noEditPoints="1" noChangeArrowheads="1"/>
          </p:cNvSpPr>
          <p:nvPr/>
        </p:nvSpPr>
        <p:spPr bwMode="auto">
          <a:xfrm>
            <a:off x="939752" y="3942878"/>
            <a:ext cx="782637" cy="176688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en-GB" u="sng">
              <a:solidFill>
                <a:srgbClr val="000066"/>
              </a:solidFill>
              <a:ea typeface="宋体" pitchFamily="2" charset="-122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876476" y="1711201"/>
            <a:ext cx="5162451" cy="4066828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altLang="zh-CN" u="sng">
              <a:solidFill>
                <a:srgbClr val="000066"/>
              </a:solidFill>
            </a:endParaRPr>
          </a:p>
        </p:txBody>
      </p:sp>
      <p:sp>
        <p:nvSpPr>
          <p:cNvPr id="3079" name="Rectangle 18"/>
          <p:cNvSpPr>
            <a:spLocks noChangeArrowheads="1"/>
          </p:cNvSpPr>
          <p:nvPr/>
        </p:nvSpPr>
        <p:spPr bwMode="auto">
          <a:xfrm>
            <a:off x="1947814" y="4252440"/>
            <a:ext cx="1225550" cy="609600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925" algn="ctr">
              <a:lnSpc>
                <a:spcPct val="120000"/>
              </a:lnSpc>
              <a:buClr>
                <a:srgbClr val="FF0000"/>
              </a:buClr>
            </a:pPr>
            <a:r>
              <a:rPr lang="en-US" altLang="zh-CN" b="1" dirty="0" err="1" smtClean="0">
                <a:solidFill>
                  <a:srgbClr val="333399"/>
                </a:solidFill>
                <a:ea typeface="黑体" pitchFamily="49" charset="-122"/>
              </a:rPr>
              <a:t>Identififying</a:t>
            </a:r>
            <a:endParaRPr lang="en-US" altLang="zh-CN" b="1" dirty="0" smtClean="0">
              <a:solidFill>
                <a:srgbClr val="333399"/>
              </a:solidFill>
              <a:ea typeface="黑体" pitchFamily="49" charset="-122"/>
            </a:endParaRPr>
          </a:p>
          <a:p>
            <a:pPr marL="34925" algn="ctr">
              <a:lnSpc>
                <a:spcPct val="120000"/>
              </a:lnSpc>
              <a:buClr>
                <a:srgbClr val="FF0000"/>
              </a:buClr>
            </a:pPr>
            <a:r>
              <a:rPr lang="en-US" altLang="zh-CN" b="1" dirty="0" smtClean="0">
                <a:solidFill>
                  <a:srgbClr val="333399"/>
                </a:solidFill>
                <a:ea typeface="黑体" pitchFamily="49" charset="-122"/>
              </a:rPr>
              <a:t>4rd packets</a:t>
            </a:r>
          </a:p>
        </p:txBody>
      </p:sp>
      <p:sp>
        <p:nvSpPr>
          <p:cNvPr id="3080" name="Rectangle 20"/>
          <p:cNvSpPr>
            <a:spLocks noChangeArrowheads="1"/>
          </p:cNvSpPr>
          <p:nvPr/>
        </p:nvSpPr>
        <p:spPr bwMode="auto">
          <a:xfrm>
            <a:off x="3892502" y="5054128"/>
            <a:ext cx="1284287" cy="50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4625" indent="-174625" algn="ctr">
              <a:lnSpc>
                <a:spcPct val="120000"/>
              </a:lnSpc>
              <a:buClr>
                <a:srgbClr val="FF0000"/>
              </a:buClr>
              <a:defRPr/>
            </a:pPr>
            <a:r>
              <a:rPr lang="en-US" altLang="zh-CN" b="1" dirty="0" smtClean="0">
                <a:solidFill>
                  <a:srgbClr val="333399"/>
                </a:solidFill>
                <a:ea typeface="黑体" pitchFamily="49" charset="-122"/>
              </a:rPr>
              <a:t>IPv6</a:t>
            </a:r>
            <a:r>
              <a:rPr lang="zh-CN" altLang="en-US" b="1" dirty="0" smtClean="0">
                <a:solidFill>
                  <a:srgbClr val="333399"/>
                </a:solidFill>
                <a:ea typeface="黑体" pitchFamily="49" charset="-122"/>
              </a:rPr>
              <a:t> </a:t>
            </a:r>
            <a:r>
              <a:rPr lang="en-US" altLang="zh-CN" b="1" dirty="0" smtClean="0">
                <a:solidFill>
                  <a:srgbClr val="333399"/>
                </a:solidFill>
                <a:ea typeface="黑体" pitchFamily="49" charset="-122"/>
              </a:rPr>
              <a:t>FWD</a:t>
            </a:r>
            <a:endParaRPr lang="zh-CN" altLang="en-US" b="1" dirty="0">
              <a:solidFill>
                <a:srgbClr val="333399"/>
              </a:solidFill>
              <a:ea typeface="黑体" pitchFamily="49" charset="-122"/>
            </a:endParaRPr>
          </a:p>
        </p:txBody>
      </p:sp>
      <p:sp>
        <p:nvSpPr>
          <p:cNvPr id="3082" name="Rectangle 62"/>
          <p:cNvSpPr>
            <a:spLocks noChangeArrowheads="1"/>
          </p:cNvSpPr>
          <p:nvPr/>
        </p:nvSpPr>
        <p:spPr bwMode="auto">
          <a:xfrm>
            <a:off x="220614" y="4231803"/>
            <a:ext cx="617538" cy="14017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altLang="zh-CN" u="sng">
              <a:solidFill>
                <a:srgbClr val="000066"/>
              </a:solidFill>
            </a:endParaRPr>
          </a:p>
        </p:txBody>
      </p:sp>
      <p:sp>
        <p:nvSpPr>
          <p:cNvPr id="3083" name="Text Box 63"/>
          <p:cNvSpPr txBox="1">
            <a:spLocks noChangeArrowheads="1"/>
          </p:cNvSpPr>
          <p:nvPr/>
        </p:nvSpPr>
        <p:spPr bwMode="auto">
          <a:xfrm>
            <a:off x="164764" y="4808065"/>
            <a:ext cx="761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solidFill>
                  <a:srgbClr val="000000"/>
                </a:solidFill>
                <a:latin typeface="Arial Black" pitchFamily="34" charset="0"/>
                <a:ea typeface="黑体" pitchFamily="49" charset="-122"/>
              </a:rPr>
              <a:t>CPE</a:t>
            </a:r>
          </a:p>
        </p:txBody>
      </p:sp>
      <p:sp>
        <p:nvSpPr>
          <p:cNvPr id="3084" name="Rectangle 15"/>
          <p:cNvSpPr>
            <a:spLocks noChangeArrowheads="1"/>
          </p:cNvSpPr>
          <p:nvPr/>
        </p:nvSpPr>
        <p:spPr bwMode="auto">
          <a:xfrm>
            <a:off x="3605164" y="3079278"/>
            <a:ext cx="1368425" cy="547687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FF0000"/>
              </a:buClr>
            </a:pPr>
            <a:r>
              <a:rPr lang="en-US" altLang="zh-CN" b="1" dirty="0" err="1" smtClean="0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>Addr</a:t>
            </a:r>
            <a:endParaRPr lang="en-US" altLang="zh-CN" b="1" dirty="0" smtClean="0">
              <a:solidFill>
                <a:srgbClr val="333399"/>
              </a:solidFill>
              <a:latin typeface="黑体" pitchFamily="49" charset="-122"/>
              <a:ea typeface="黑体" pitchFamily="49" charset="-122"/>
            </a:endParaRPr>
          </a:p>
          <a:p>
            <a:pPr algn="ctr">
              <a:buClr>
                <a:srgbClr val="FF0000"/>
              </a:buClr>
            </a:pPr>
            <a:r>
              <a:rPr lang="en-US" altLang="zh-CN" b="1" dirty="0" smtClean="0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>Calculation</a:t>
            </a:r>
            <a:endParaRPr lang="zh-CN" altLang="en-US" b="1" dirty="0">
              <a:solidFill>
                <a:srgbClr val="333399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085" name="右箭头 80"/>
          <p:cNvSpPr>
            <a:spLocks noChangeArrowheads="1"/>
          </p:cNvSpPr>
          <p:nvPr/>
        </p:nvSpPr>
        <p:spPr bwMode="auto">
          <a:xfrm>
            <a:off x="868314" y="4663603"/>
            <a:ext cx="1079500" cy="144462"/>
          </a:xfrm>
          <a:prstGeom prst="rightArrow">
            <a:avLst>
              <a:gd name="adj1" fmla="val 50000"/>
              <a:gd name="adj2" fmla="val 49817"/>
            </a:avLst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4625" indent="-174625" algn="ctr">
              <a:lnSpc>
                <a:spcPct val="120000"/>
              </a:lnSpc>
              <a:buClr>
                <a:srgbClr val="FF0000"/>
              </a:buClr>
              <a:defRPr/>
            </a:pPr>
            <a:endParaRPr lang="en-GB" altLang="zh-CN" b="1" dirty="0">
              <a:solidFill>
                <a:srgbClr val="333399"/>
              </a:solidFill>
              <a:ea typeface="黑体" pitchFamily="49" charset="-122"/>
            </a:endParaRPr>
          </a:p>
        </p:txBody>
      </p:sp>
      <p:sp>
        <p:nvSpPr>
          <p:cNvPr id="3086" name="右箭头 81"/>
          <p:cNvSpPr>
            <a:spLocks noChangeArrowheads="1"/>
          </p:cNvSpPr>
          <p:nvPr/>
        </p:nvSpPr>
        <p:spPr bwMode="auto">
          <a:xfrm>
            <a:off x="6556326" y="2431578"/>
            <a:ext cx="792757" cy="143718"/>
          </a:xfrm>
          <a:prstGeom prst="rightArrow">
            <a:avLst>
              <a:gd name="adj1" fmla="val 50000"/>
              <a:gd name="adj2" fmla="val 50417"/>
            </a:avLst>
          </a:prstGeom>
          <a:solidFill>
            <a:srgbClr val="3399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altLang="zh-CN" u="sng">
              <a:solidFill>
                <a:srgbClr val="000066"/>
              </a:solidFill>
            </a:endParaRPr>
          </a:p>
        </p:txBody>
      </p:sp>
      <p:sp>
        <p:nvSpPr>
          <p:cNvPr id="59" name="直角上箭头 58"/>
          <p:cNvSpPr/>
          <p:nvPr/>
        </p:nvSpPr>
        <p:spPr bwMode="auto">
          <a:xfrm rot="5400000">
            <a:off x="3083670" y="3888110"/>
            <a:ext cx="339725" cy="2322512"/>
          </a:xfrm>
          <a:prstGeom prst="bentUpArrow">
            <a:avLst>
              <a:gd name="adj1" fmla="val 11111"/>
              <a:gd name="adj2" fmla="val 9722"/>
              <a:gd name="adj3" fmla="val 25000"/>
            </a:avLst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4625" indent="-174625" algn="ctr">
              <a:lnSpc>
                <a:spcPct val="120000"/>
              </a:lnSpc>
              <a:buClr>
                <a:srgbClr val="FF0000"/>
              </a:buClr>
              <a:defRPr/>
            </a:pPr>
            <a:endParaRPr lang="en-GB" altLang="zh-CN" b="1" dirty="0">
              <a:solidFill>
                <a:srgbClr val="333399"/>
              </a:solidFill>
              <a:ea typeface="黑体" pitchFamily="49" charset="-122"/>
            </a:endParaRPr>
          </a:p>
        </p:txBody>
      </p:sp>
      <p:sp>
        <p:nvSpPr>
          <p:cNvPr id="3088" name="Text Box 63"/>
          <p:cNvSpPr txBox="1">
            <a:spLocks noChangeArrowheads="1"/>
          </p:cNvSpPr>
          <p:nvPr/>
        </p:nvSpPr>
        <p:spPr bwMode="auto">
          <a:xfrm>
            <a:off x="1012777" y="4350502"/>
            <a:ext cx="725487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 dirty="0" smtClean="0">
                <a:solidFill>
                  <a:srgbClr val="000000"/>
                </a:solidFill>
                <a:latin typeface="华文细黑" pitchFamily="2" charset="-122"/>
                <a:ea typeface="华文细黑" pitchFamily="2" charset="-122"/>
              </a:rPr>
              <a:t>IPv6</a:t>
            </a:r>
          </a:p>
          <a:p>
            <a:pPr algn="ctr">
              <a:spcBef>
                <a:spcPct val="50000"/>
              </a:spcBef>
            </a:pPr>
            <a:r>
              <a:rPr lang="en-US" altLang="zh-CN" b="1" dirty="0" smtClean="0">
                <a:solidFill>
                  <a:srgbClr val="000000"/>
                </a:solidFill>
                <a:latin typeface="华文细黑" pitchFamily="2" charset="-122"/>
                <a:ea typeface="华文细黑" pitchFamily="2" charset="-122"/>
              </a:rPr>
              <a:t>only</a:t>
            </a:r>
            <a:endParaRPr lang="en-US" altLang="zh-CN" b="1" dirty="0">
              <a:solidFill>
                <a:srgbClr val="00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089" name="Rectangle 20"/>
          <p:cNvSpPr>
            <a:spLocks noChangeArrowheads="1"/>
          </p:cNvSpPr>
          <p:nvPr/>
        </p:nvSpPr>
        <p:spPr bwMode="auto">
          <a:xfrm>
            <a:off x="5908627" y="2143249"/>
            <a:ext cx="792162" cy="648692"/>
          </a:xfrm>
          <a:prstGeom prst="rect">
            <a:avLst/>
          </a:prstGeom>
          <a:solidFill>
            <a:srgbClr val="00CCFF"/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4625" indent="-174625" algn="ctr">
              <a:lnSpc>
                <a:spcPct val="120000"/>
              </a:lnSpc>
              <a:buClr>
                <a:srgbClr val="FF0000"/>
              </a:buClr>
            </a:pPr>
            <a:r>
              <a:rPr lang="en-US" altLang="zh-CN" b="1" dirty="0" smtClean="0">
                <a:solidFill>
                  <a:srgbClr val="333399"/>
                </a:solidFill>
                <a:ea typeface="黑体" pitchFamily="49" charset="-122"/>
              </a:rPr>
              <a:t>IPv4</a:t>
            </a:r>
          </a:p>
          <a:p>
            <a:pPr marL="174625" indent="-174625" algn="ctr">
              <a:lnSpc>
                <a:spcPct val="120000"/>
              </a:lnSpc>
              <a:buClr>
                <a:srgbClr val="FF0000"/>
              </a:buClr>
            </a:pPr>
            <a:r>
              <a:rPr lang="en-US" altLang="zh-CN" b="1" dirty="0" smtClean="0">
                <a:solidFill>
                  <a:srgbClr val="333399"/>
                </a:solidFill>
                <a:ea typeface="黑体" pitchFamily="49" charset="-122"/>
              </a:rPr>
              <a:t>FWD</a:t>
            </a:r>
            <a:endParaRPr lang="zh-CN" altLang="en-US" b="1" dirty="0">
              <a:solidFill>
                <a:srgbClr val="333399"/>
              </a:solidFill>
              <a:ea typeface="黑体" pitchFamily="49" charset="-122"/>
            </a:endParaRPr>
          </a:p>
        </p:txBody>
      </p:sp>
      <p:sp>
        <p:nvSpPr>
          <p:cNvPr id="3090" name="右箭头 92"/>
          <p:cNvSpPr>
            <a:spLocks noChangeArrowheads="1"/>
          </p:cNvSpPr>
          <p:nvPr/>
        </p:nvSpPr>
        <p:spPr bwMode="auto">
          <a:xfrm>
            <a:off x="4756102" y="5128740"/>
            <a:ext cx="2425700" cy="74613"/>
          </a:xfrm>
          <a:prstGeom prst="rightArrow">
            <a:avLst>
              <a:gd name="adj1" fmla="val 50000"/>
              <a:gd name="adj2" fmla="val 49518"/>
            </a:avLst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4625" indent="-174625" algn="ctr">
              <a:lnSpc>
                <a:spcPct val="120000"/>
              </a:lnSpc>
              <a:buClr>
                <a:srgbClr val="FF0000"/>
              </a:buClr>
              <a:defRPr/>
            </a:pPr>
            <a:endParaRPr lang="en-GB" altLang="zh-CN" b="1" dirty="0">
              <a:solidFill>
                <a:srgbClr val="333399"/>
              </a:solidFill>
              <a:ea typeface="黑体" pitchFamily="49" charset="-122"/>
            </a:endParaRPr>
          </a:p>
        </p:txBody>
      </p:sp>
      <p:sp>
        <p:nvSpPr>
          <p:cNvPr id="3091" name="左箭头 93"/>
          <p:cNvSpPr>
            <a:spLocks noChangeArrowheads="1"/>
          </p:cNvSpPr>
          <p:nvPr/>
        </p:nvSpPr>
        <p:spPr bwMode="auto">
          <a:xfrm>
            <a:off x="4468764" y="5417665"/>
            <a:ext cx="2701925" cy="139700"/>
          </a:xfrm>
          <a:prstGeom prst="leftArrow">
            <a:avLst>
              <a:gd name="adj1" fmla="val 50000"/>
              <a:gd name="adj2" fmla="val 49337"/>
            </a:avLst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4625" indent="-174625" algn="ctr">
              <a:lnSpc>
                <a:spcPct val="120000"/>
              </a:lnSpc>
              <a:buClr>
                <a:srgbClr val="FF0000"/>
              </a:buClr>
              <a:defRPr/>
            </a:pPr>
            <a:endParaRPr lang="en-GB" altLang="zh-CN" b="1" dirty="0">
              <a:solidFill>
                <a:srgbClr val="333399"/>
              </a:solidFill>
              <a:ea typeface="黑体" pitchFamily="49" charset="-122"/>
            </a:endParaRPr>
          </a:p>
        </p:txBody>
      </p:sp>
      <p:sp>
        <p:nvSpPr>
          <p:cNvPr id="3092" name="左箭头 94"/>
          <p:cNvSpPr>
            <a:spLocks noChangeArrowheads="1"/>
          </p:cNvSpPr>
          <p:nvPr/>
        </p:nvSpPr>
        <p:spPr bwMode="auto">
          <a:xfrm>
            <a:off x="6787109" y="4519140"/>
            <a:ext cx="561975" cy="106363"/>
          </a:xfrm>
          <a:prstGeom prst="leftArrow">
            <a:avLst>
              <a:gd name="adj1" fmla="val 50000"/>
              <a:gd name="adj2" fmla="val 49069"/>
            </a:avLst>
          </a:prstGeom>
          <a:solidFill>
            <a:srgbClr val="3399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altLang="zh-CN" u="sng">
              <a:solidFill>
                <a:srgbClr val="000066"/>
              </a:solidFill>
            </a:endParaRPr>
          </a:p>
        </p:txBody>
      </p:sp>
      <p:sp>
        <p:nvSpPr>
          <p:cNvPr id="3093" name="左箭头 95"/>
          <p:cNvSpPr>
            <a:spLocks noChangeArrowheads="1"/>
          </p:cNvSpPr>
          <p:nvPr/>
        </p:nvSpPr>
        <p:spPr bwMode="auto">
          <a:xfrm>
            <a:off x="868314" y="5455765"/>
            <a:ext cx="3529013" cy="106363"/>
          </a:xfrm>
          <a:prstGeom prst="leftArrow">
            <a:avLst>
              <a:gd name="adj1" fmla="val 50000"/>
              <a:gd name="adj2" fmla="val 50383"/>
            </a:avLst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4625" indent="-174625" algn="ctr">
              <a:lnSpc>
                <a:spcPct val="120000"/>
              </a:lnSpc>
              <a:buClr>
                <a:srgbClr val="FF0000"/>
              </a:buClr>
              <a:defRPr/>
            </a:pPr>
            <a:endParaRPr lang="en-GB" altLang="zh-CN" b="1" dirty="0">
              <a:solidFill>
                <a:srgbClr val="333399"/>
              </a:solidFill>
              <a:ea typeface="黑体" pitchFamily="49" charset="-122"/>
            </a:endParaRPr>
          </a:p>
        </p:txBody>
      </p:sp>
      <p:sp>
        <p:nvSpPr>
          <p:cNvPr id="66" name="直角上箭头 65"/>
          <p:cNvSpPr/>
          <p:nvPr/>
        </p:nvSpPr>
        <p:spPr bwMode="auto">
          <a:xfrm rot="5400000" flipH="1">
            <a:off x="1810496" y="2568896"/>
            <a:ext cx="1931988" cy="1368425"/>
          </a:xfrm>
          <a:prstGeom prst="bentUpArrow">
            <a:avLst>
              <a:gd name="adj1" fmla="val 3911"/>
              <a:gd name="adj2" fmla="val 4122"/>
              <a:gd name="adj3" fmla="val 11400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endParaRPr lang="en-GB" u="sng">
              <a:solidFill>
                <a:srgbClr val="000066"/>
              </a:solidFill>
              <a:ea typeface="宋体" pitchFamily="2" charset="-122"/>
            </a:endParaRPr>
          </a:p>
        </p:txBody>
      </p:sp>
      <p:sp>
        <p:nvSpPr>
          <p:cNvPr id="3095" name="右箭头 97"/>
          <p:cNvSpPr>
            <a:spLocks noChangeArrowheads="1"/>
          </p:cNvSpPr>
          <p:nvPr/>
        </p:nvSpPr>
        <p:spPr bwMode="auto">
          <a:xfrm>
            <a:off x="4900564" y="2431578"/>
            <a:ext cx="1068388" cy="144462"/>
          </a:xfrm>
          <a:prstGeom prst="rightArrow">
            <a:avLst>
              <a:gd name="adj1" fmla="val 50000"/>
              <a:gd name="adj2" fmla="val 49373"/>
            </a:avLst>
          </a:prstGeom>
          <a:solidFill>
            <a:srgbClr val="3399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altLang="zh-CN" u="sng">
              <a:solidFill>
                <a:srgbClr val="000066"/>
              </a:solidFill>
            </a:endParaRPr>
          </a:p>
        </p:txBody>
      </p:sp>
      <p:sp>
        <p:nvSpPr>
          <p:cNvPr id="3096" name="上弧形箭头 101"/>
          <p:cNvSpPr>
            <a:spLocks noChangeArrowheads="1"/>
          </p:cNvSpPr>
          <p:nvPr/>
        </p:nvSpPr>
        <p:spPr bwMode="auto">
          <a:xfrm flipH="1">
            <a:off x="5478826" y="2774890"/>
            <a:ext cx="414338" cy="215900"/>
          </a:xfrm>
          <a:prstGeom prst="curvedDownArrow">
            <a:avLst>
              <a:gd name="adj1" fmla="val 25100"/>
              <a:gd name="adj2" fmla="val 50226"/>
              <a:gd name="adj3" fmla="val 25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altLang="zh-CN" u="sng">
              <a:solidFill>
                <a:srgbClr val="000066"/>
              </a:solidFill>
            </a:endParaRPr>
          </a:p>
        </p:txBody>
      </p:sp>
      <p:pic>
        <p:nvPicPr>
          <p:cNvPr id="70" name="Picture 26" descr="cloud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205068" y="1855216"/>
            <a:ext cx="1625188" cy="2952328"/>
          </a:xfrm>
          <a:prstGeom prst="rect">
            <a:avLst/>
          </a:prstGeom>
          <a:noFill/>
        </p:spPr>
      </p:pic>
      <p:pic>
        <p:nvPicPr>
          <p:cNvPr id="71" name="Picture 27" descr="glob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421092" y="2215256"/>
            <a:ext cx="1111282" cy="1104540"/>
          </a:xfrm>
          <a:prstGeom prst="rect">
            <a:avLst/>
          </a:prstGeom>
          <a:noFill/>
        </p:spPr>
      </p:pic>
      <p:sp>
        <p:nvSpPr>
          <p:cNvPr id="3099" name="Rectangle 28"/>
          <p:cNvSpPr>
            <a:spLocks noChangeArrowheads="1"/>
          </p:cNvSpPr>
          <p:nvPr/>
        </p:nvSpPr>
        <p:spPr bwMode="auto">
          <a:xfrm>
            <a:off x="7492952" y="2503015"/>
            <a:ext cx="9731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548" tIns="51774" rIns="103548" bIns="51774">
            <a:spAutoFit/>
          </a:bodyPr>
          <a:lstStyle/>
          <a:p>
            <a:pPr algn="ctr" defTabSz="1028700" eaLnBrk="0" fontAlgn="b" hangingPunct="0">
              <a:spcBef>
                <a:spcPct val="50000"/>
              </a:spcBef>
            </a:pPr>
            <a:r>
              <a:rPr lang="en-US" altLang="zh-CN" b="1" u="sng">
                <a:solidFill>
                  <a:srgbClr val="000066"/>
                </a:solidFill>
              </a:rPr>
              <a:t>IPv4</a:t>
            </a:r>
            <a:br>
              <a:rPr lang="en-US" altLang="zh-CN" b="1" u="sng">
                <a:solidFill>
                  <a:srgbClr val="000066"/>
                </a:solidFill>
              </a:rPr>
            </a:br>
            <a:r>
              <a:rPr lang="en-US" altLang="zh-CN" b="1" u="sng">
                <a:solidFill>
                  <a:srgbClr val="000066"/>
                </a:solidFill>
              </a:rPr>
              <a:t>Internet</a:t>
            </a:r>
          </a:p>
        </p:txBody>
      </p:sp>
      <p:pic>
        <p:nvPicPr>
          <p:cNvPr id="74" name="Picture 27" descr="glob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FF6600"/>
              <a:srgbClr val="FFF1C1"/>
            </a:duotone>
            <a:lum bright="20000" contrast="-22000"/>
            <a:alphaModFix/>
          </a:blip>
          <a:srcRect/>
          <a:stretch>
            <a:fillRect/>
          </a:stretch>
        </p:blipFill>
        <p:spPr bwMode="auto">
          <a:xfrm>
            <a:off x="7580194" y="4906540"/>
            <a:ext cx="788681" cy="783832"/>
          </a:xfrm>
          <a:prstGeom prst="rect">
            <a:avLst/>
          </a:prstGeom>
          <a:noFill/>
        </p:spPr>
      </p:pic>
      <p:sp>
        <p:nvSpPr>
          <p:cNvPr id="3102" name="Text Box 11"/>
          <p:cNvSpPr txBox="1">
            <a:spLocks noChangeArrowheads="1"/>
          </p:cNvSpPr>
          <p:nvPr/>
        </p:nvSpPr>
        <p:spPr bwMode="auto">
          <a:xfrm>
            <a:off x="7292927" y="5058890"/>
            <a:ext cx="11699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b="1" u="sng">
                <a:solidFill>
                  <a:srgbClr val="000066"/>
                </a:solidFill>
              </a:rPr>
              <a:t>IPv6</a:t>
            </a:r>
            <a:br>
              <a:rPr lang="en-US" altLang="zh-CN" b="1" u="sng">
                <a:solidFill>
                  <a:srgbClr val="000066"/>
                </a:solidFill>
              </a:rPr>
            </a:br>
            <a:r>
              <a:rPr lang="en-US" altLang="zh-CN" b="1" u="sng">
                <a:solidFill>
                  <a:srgbClr val="000066"/>
                </a:solidFill>
              </a:rPr>
              <a:t>Internet</a:t>
            </a:r>
          </a:p>
        </p:txBody>
      </p:sp>
      <p:sp>
        <p:nvSpPr>
          <p:cNvPr id="3103" name="矩形 36"/>
          <p:cNvSpPr>
            <a:spLocks noChangeArrowheads="1"/>
          </p:cNvSpPr>
          <p:nvPr/>
        </p:nvSpPr>
        <p:spPr bwMode="auto">
          <a:xfrm>
            <a:off x="5260927" y="3007344"/>
            <a:ext cx="1009650" cy="648072"/>
          </a:xfrm>
          <a:prstGeom prst="rect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dirty="0"/>
              <a:t>Mapping </a:t>
            </a:r>
          </a:p>
          <a:p>
            <a:pPr algn="ctr"/>
            <a:r>
              <a:rPr lang="en-US" altLang="zh-CN" dirty="0" smtClean="0"/>
              <a:t>rule table </a:t>
            </a:r>
            <a:endParaRPr lang="zh-CN" altLang="en-US" dirty="0"/>
          </a:p>
        </p:txBody>
      </p:sp>
      <p:sp>
        <p:nvSpPr>
          <p:cNvPr id="44" name="矩形 43"/>
          <p:cNvSpPr/>
          <p:nvPr/>
        </p:nvSpPr>
        <p:spPr bwMode="auto">
          <a:xfrm>
            <a:off x="3460702" y="1926753"/>
            <a:ext cx="1439862" cy="936625"/>
          </a:xfrm>
          <a:prstGeom prst="rect">
            <a:avLst/>
          </a:prstGeom>
          <a:solidFill>
            <a:srgbClr val="F68B32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20000"/>
              </a:lnSpc>
              <a:buClr>
                <a:srgbClr val="FF0000"/>
              </a:buClr>
              <a:defRPr/>
            </a:pPr>
            <a:r>
              <a:rPr lang="en-US" altLang="zh-CN" b="1" dirty="0" smtClean="0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>6-&gt;4</a:t>
            </a:r>
          </a:p>
          <a:p>
            <a:pPr algn="ctr">
              <a:lnSpc>
                <a:spcPct val="120000"/>
              </a:lnSpc>
              <a:buClr>
                <a:srgbClr val="FF0000"/>
              </a:buClr>
              <a:defRPr/>
            </a:pPr>
            <a:endParaRPr lang="en-US" altLang="zh-CN" b="1" dirty="0" smtClean="0">
              <a:solidFill>
                <a:srgbClr val="333399"/>
              </a:solidFill>
              <a:latin typeface="黑体" pitchFamily="49" charset="-122"/>
              <a:ea typeface="黑体" pitchFamily="49" charset="-122"/>
            </a:endParaRPr>
          </a:p>
          <a:p>
            <a:pPr algn="ctr">
              <a:defRPr/>
            </a:pPr>
            <a:endParaRPr lang="zh-CN" altLang="en-US" b="1" dirty="0">
              <a:solidFill>
                <a:srgbClr val="333399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105" name="矩形 75"/>
          <p:cNvSpPr>
            <a:spLocks noChangeArrowheads="1"/>
          </p:cNvSpPr>
          <p:nvPr/>
        </p:nvSpPr>
        <p:spPr bwMode="auto">
          <a:xfrm>
            <a:off x="3605164" y="3800003"/>
            <a:ext cx="3167856" cy="1150937"/>
          </a:xfrm>
          <a:prstGeom prst="rect">
            <a:avLst/>
          </a:prstGeom>
          <a:solidFill>
            <a:srgbClr val="F68B32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20000"/>
              </a:lnSpc>
              <a:buClr>
                <a:srgbClr val="FF0000"/>
              </a:buClr>
              <a:defRPr/>
            </a:pPr>
            <a:r>
              <a:rPr lang="en-US" altLang="zh-CN" b="1" dirty="0" smtClean="0">
                <a:solidFill>
                  <a:srgbClr val="333399"/>
                </a:solidFill>
                <a:latin typeface="黑体" pitchFamily="49" charset="-122"/>
                <a:ea typeface="黑体" pitchFamily="49" charset="-122"/>
              </a:rPr>
              <a:t>4-&gt;6</a:t>
            </a:r>
          </a:p>
        </p:txBody>
      </p:sp>
      <p:sp>
        <p:nvSpPr>
          <p:cNvPr id="3107" name="矩形 77"/>
          <p:cNvSpPr>
            <a:spLocks noChangeArrowheads="1"/>
          </p:cNvSpPr>
          <p:nvPr/>
        </p:nvSpPr>
        <p:spPr bwMode="auto">
          <a:xfrm>
            <a:off x="5837189" y="3942878"/>
            <a:ext cx="792163" cy="792162"/>
          </a:xfrm>
          <a:prstGeom prst="rect">
            <a:avLst/>
          </a:prstGeom>
          <a:solidFill>
            <a:srgbClr val="3399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b="1" dirty="0" smtClean="0">
                <a:latin typeface="黑体" pitchFamily="49" charset="-122"/>
                <a:ea typeface="黑体" pitchFamily="49" charset="-122"/>
              </a:rPr>
              <a:t>IPv4</a:t>
            </a:r>
          </a:p>
          <a:p>
            <a:pPr algn="ctr"/>
            <a:r>
              <a:rPr lang="en-US" altLang="zh-CN" b="1" dirty="0" err="1" smtClean="0">
                <a:latin typeface="黑体" pitchFamily="49" charset="-122"/>
                <a:ea typeface="黑体" pitchFamily="49" charset="-122"/>
              </a:rPr>
              <a:t>Fragmt</a:t>
            </a:r>
            <a:endParaRPr lang="zh-CN" altLang="en-US" b="1" dirty="0"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3108" name="直接箭头连接符 79"/>
          <p:cNvCxnSpPr>
            <a:cxnSpLocks noChangeShapeType="1"/>
          </p:cNvCxnSpPr>
          <p:nvPr/>
        </p:nvCxnSpPr>
        <p:spPr bwMode="auto">
          <a:xfrm>
            <a:off x="4973589" y="3223740"/>
            <a:ext cx="287338" cy="0"/>
          </a:xfrm>
          <a:prstGeom prst="straightConnector1">
            <a:avLst/>
          </a:prstGeom>
          <a:noFill/>
          <a:ln w="15875" algn="ctr">
            <a:solidFill>
              <a:srgbClr val="000080"/>
            </a:solidFill>
            <a:round/>
            <a:headEnd/>
            <a:tailEnd type="arrow" w="med" len="med"/>
          </a:ln>
        </p:spPr>
      </p:cxnSp>
      <p:cxnSp>
        <p:nvCxnSpPr>
          <p:cNvPr id="3109" name="直接箭头连接符 81"/>
          <p:cNvCxnSpPr>
            <a:cxnSpLocks noChangeShapeType="1"/>
            <a:stCxn id="3103" idx="1"/>
            <a:endCxn id="3084" idx="3"/>
          </p:cNvCxnSpPr>
          <p:nvPr/>
        </p:nvCxnSpPr>
        <p:spPr bwMode="auto">
          <a:xfrm flipH="1">
            <a:off x="4973589" y="3331380"/>
            <a:ext cx="287338" cy="21742"/>
          </a:xfrm>
          <a:prstGeom prst="straightConnector1">
            <a:avLst/>
          </a:prstGeom>
          <a:noFill/>
          <a:ln w="15875" algn="ctr">
            <a:solidFill>
              <a:srgbClr val="000080"/>
            </a:solidFill>
            <a:round/>
            <a:headEnd/>
            <a:tailEnd type="arrow" w="med" len="med"/>
          </a:ln>
        </p:spPr>
      </p:cxnSp>
      <p:cxnSp>
        <p:nvCxnSpPr>
          <p:cNvPr id="3110" name="直接箭头连接符 83"/>
          <p:cNvCxnSpPr>
            <a:cxnSpLocks noChangeShapeType="1"/>
          </p:cNvCxnSpPr>
          <p:nvPr/>
        </p:nvCxnSpPr>
        <p:spPr bwMode="auto">
          <a:xfrm flipV="1">
            <a:off x="4036964" y="3584103"/>
            <a:ext cx="0" cy="215900"/>
          </a:xfrm>
          <a:prstGeom prst="straightConnector1">
            <a:avLst/>
          </a:prstGeom>
          <a:noFill/>
          <a:ln w="15875" algn="ctr">
            <a:solidFill>
              <a:srgbClr val="000080"/>
            </a:solidFill>
            <a:round/>
            <a:headEnd/>
            <a:tailEnd type="arrow" w="med" len="med"/>
          </a:ln>
        </p:spPr>
      </p:cxnSp>
      <p:cxnSp>
        <p:nvCxnSpPr>
          <p:cNvPr id="3111" name="直接箭头连接符 85"/>
          <p:cNvCxnSpPr>
            <a:cxnSpLocks noChangeShapeType="1"/>
          </p:cNvCxnSpPr>
          <p:nvPr/>
        </p:nvCxnSpPr>
        <p:spPr bwMode="auto">
          <a:xfrm>
            <a:off x="4613227" y="3655540"/>
            <a:ext cx="0" cy="144463"/>
          </a:xfrm>
          <a:prstGeom prst="straightConnector1">
            <a:avLst/>
          </a:prstGeom>
          <a:noFill/>
          <a:ln w="15875" algn="ctr">
            <a:solidFill>
              <a:srgbClr val="000080"/>
            </a:solidFill>
            <a:round/>
            <a:headEnd/>
            <a:tailEnd type="arrow" w="med" len="med"/>
          </a:ln>
        </p:spPr>
      </p:cxnSp>
      <p:sp>
        <p:nvSpPr>
          <p:cNvPr id="3112" name="矩形 42"/>
          <p:cNvSpPr>
            <a:spLocks noChangeArrowheads="1"/>
          </p:cNvSpPr>
          <p:nvPr/>
        </p:nvSpPr>
        <p:spPr bwMode="auto">
          <a:xfrm>
            <a:off x="3532139" y="2431280"/>
            <a:ext cx="1296988" cy="287635"/>
          </a:xfrm>
          <a:prstGeom prst="rect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b="1" dirty="0" err="1" smtClean="0">
                <a:latin typeface="黑体" pitchFamily="49" charset="-122"/>
                <a:ea typeface="黑体" pitchFamily="49" charset="-122"/>
              </a:rPr>
              <a:t>Frag</a:t>
            </a:r>
            <a:r>
              <a:rPr lang="en-US" altLang="zh-CN" b="1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b="1" dirty="0" err="1" smtClean="0">
                <a:latin typeface="黑体" pitchFamily="49" charset="-122"/>
                <a:ea typeface="黑体" pitchFamily="49" charset="-122"/>
              </a:rPr>
              <a:t>Hdr</a:t>
            </a:r>
            <a:endParaRPr lang="zh-CN" altLang="en-US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113" name="右箭头 45"/>
          <p:cNvSpPr>
            <a:spLocks noChangeArrowheads="1"/>
          </p:cNvSpPr>
          <p:nvPr/>
        </p:nvSpPr>
        <p:spPr bwMode="auto">
          <a:xfrm rot="10800000">
            <a:off x="4540202" y="4519140"/>
            <a:ext cx="1223962" cy="144463"/>
          </a:xfrm>
          <a:prstGeom prst="rightArrow">
            <a:avLst>
              <a:gd name="adj1" fmla="val 50000"/>
              <a:gd name="adj2" fmla="val 49854"/>
            </a:avLst>
          </a:prstGeom>
          <a:solidFill>
            <a:srgbClr val="3399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3114" name="下箭头 102"/>
          <p:cNvSpPr>
            <a:spLocks noChangeArrowheads="1"/>
          </p:cNvSpPr>
          <p:nvPr/>
        </p:nvSpPr>
        <p:spPr bwMode="auto">
          <a:xfrm>
            <a:off x="4540202" y="4663603"/>
            <a:ext cx="73025" cy="576262"/>
          </a:xfrm>
          <a:prstGeom prst="downArrow">
            <a:avLst>
              <a:gd name="adj1" fmla="val 50000"/>
              <a:gd name="adj2" fmla="val 49028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altLang="zh-CN" u="sng">
              <a:solidFill>
                <a:srgbClr val="000066"/>
              </a:solidFill>
            </a:endParaRPr>
          </a:p>
        </p:txBody>
      </p:sp>
      <p:sp>
        <p:nvSpPr>
          <p:cNvPr id="47" name="矩形 42"/>
          <p:cNvSpPr>
            <a:spLocks noChangeArrowheads="1"/>
          </p:cNvSpPr>
          <p:nvPr/>
        </p:nvSpPr>
        <p:spPr bwMode="auto">
          <a:xfrm>
            <a:off x="4252740" y="3943448"/>
            <a:ext cx="1296988" cy="287635"/>
          </a:xfrm>
          <a:prstGeom prst="rect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b="1" dirty="0" err="1" smtClean="0">
                <a:latin typeface="黑体" pitchFamily="49" charset="-122"/>
                <a:ea typeface="黑体" pitchFamily="49" charset="-122"/>
              </a:rPr>
              <a:t>Frag</a:t>
            </a:r>
            <a:r>
              <a:rPr lang="en-US" altLang="zh-CN" b="1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b="1" dirty="0" err="1" smtClean="0">
                <a:latin typeface="黑体" pitchFamily="49" charset="-122"/>
                <a:ea typeface="黑体" pitchFamily="49" charset="-122"/>
              </a:rPr>
              <a:t>Hdr</a:t>
            </a:r>
            <a:endParaRPr lang="zh-CN" altLang="en-US" b="1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827584" y="1412776"/>
            <a:ext cx="7272808" cy="4968552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1181574" y="1700808"/>
            <a:ext cx="6342753" cy="73123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tx1"/>
                </a:solidFill>
              </a:rPr>
              <a:t>Linux Kernel TCP/IP Stack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159273" y="4409708"/>
            <a:ext cx="1052716" cy="7920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059861" y="4510861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CPE LAN</a:t>
            </a:r>
          </a:p>
          <a:p>
            <a:pPr algn="ctr"/>
            <a:r>
              <a:rPr lang="en-US" altLang="zh-CN" dirty="0" smtClean="0"/>
              <a:t>Interface</a:t>
            </a:r>
            <a:endParaRPr lang="zh-CN" altLang="en-US" dirty="0"/>
          </a:p>
        </p:txBody>
      </p:sp>
      <p:sp>
        <p:nvSpPr>
          <p:cNvPr id="8" name="圆角矩形 7"/>
          <p:cNvSpPr/>
          <p:nvPr/>
        </p:nvSpPr>
        <p:spPr>
          <a:xfrm>
            <a:off x="3779912" y="4437112"/>
            <a:ext cx="1656184" cy="7920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472617" y="4414810"/>
            <a:ext cx="1008112" cy="7920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707904" y="450912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4RD</a:t>
            </a:r>
          </a:p>
          <a:p>
            <a:pPr algn="ctr"/>
            <a:r>
              <a:rPr lang="en-US" altLang="zh-CN" dirty="0" smtClean="0"/>
              <a:t>Virtual Interface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11989" y="4510861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CPE WAN</a:t>
            </a:r>
          </a:p>
          <a:p>
            <a:pPr algn="ctr"/>
            <a:r>
              <a:rPr lang="en-US" altLang="zh-CN" dirty="0" smtClean="0"/>
              <a:t>Interface</a:t>
            </a:r>
            <a:endParaRPr lang="zh-CN" altLang="en-US" dirty="0"/>
          </a:p>
        </p:txBody>
      </p:sp>
      <p:sp>
        <p:nvSpPr>
          <p:cNvPr id="38" name="圆角矩形 37"/>
          <p:cNvSpPr/>
          <p:nvPr/>
        </p:nvSpPr>
        <p:spPr>
          <a:xfrm>
            <a:off x="5580112" y="4437112"/>
            <a:ext cx="1944216" cy="7920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</a:rPr>
              <a:t>4RD Translator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21" name="标题 1"/>
          <p:cNvSpPr>
            <a:spLocks noGrp="1"/>
          </p:cNvSpPr>
          <p:nvPr>
            <p:ph type="title"/>
          </p:nvPr>
        </p:nvSpPr>
        <p:spPr>
          <a:xfrm>
            <a:off x="251520" y="288032"/>
            <a:ext cx="8229600" cy="764704"/>
          </a:xfrm>
        </p:spPr>
        <p:txBody>
          <a:bodyPr/>
          <a:lstStyle/>
          <a:p>
            <a:r>
              <a:rPr lang="en-US" altLang="zh-CN" dirty="0" smtClean="0"/>
              <a:t>Implementation in Linux</a:t>
            </a:r>
            <a:endParaRPr lang="zh-CN" altLang="en-US" dirty="0" smtClean="0"/>
          </a:p>
        </p:txBody>
      </p:sp>
      <p:sp>
        <p:nvSpPr>
          <p:cNvPr id="22" name="圆角矩形 21"/>
          <p:cNvSpPr/>
          <p:nvPr/>
        </p:nvSpPr>
        <p:spPr>
          <a:xfrm>
            <a:off x="1187624" y="2780928"/>
            <a:ext cx="6342753" cy="73123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tx1"/>
                </a:solidFill>
              </a:rPr>
              <a:t>Linux Kernel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Netfilter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635896" y="4149080"/>
            <a:ext cx="4032448" cy="1728192"/>
          </a:xfrm>
          <a:prstGeom prst="rect">
            <a:avLst/>
          </a:prstGeom>
          <a:solidFill>
            <a:srgbClr val="FFC000">
              <a:alpha val="0"/>
            </a:srgbClr>
          </a:solidFill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标题 1"/>
          <p:cNvSpPr txBox="1">
            <a:spLocks/>
          </p:cNvSpPr>
          <p:nvPr/>
        </p:nvSpPr>
        <p:spPr>
          <a:xfrm>
            <a:off x="4644008" y="5373216"/>
            <a:ext cx="2016224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4rd module</a:t>
            </a:r>
            <a:endParaRPr kumimoji="0" lang="zh-CN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左箭头 95"/>
          <p:cNvSpPr>
            <a:spLocks noChangeArrowheads="1"/>
          </p:cNvSpPr>
          <p:nvPr/>
        </p:nvSpPr>
        <p:spPr bwMode="auto">
          <a:xfrm rot="5400000">
            <a:off x="6300193" y="3573016"/>
            <a:ext cx="648072" cy="504056"/>
          </a:xfrm>
          <a:prstGeom prst="leftArrow">
            <a:avLst>
              <a:gd name="adj1" fmla="val 50000"/>
              <a:gd name="adj2" fmla="val 50777"/>
            </a:avLst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4625" indent="-174625" algn="ctr">
              <a:lnSpc>
                <a:spcPct val="120000"/>
              </a:lnSpc>
              <a:buClr>
                <a:srgbClr val="FF0000"/>
              </a:buClr>
            </a:pPr>
            <a:endParaRPr lang="en-GB" altLang="zh-CN" b="1" dirty="0" smtClean="0">
              <a:solidFill>
                <a:srgbClr val="333399"/>
              </a:solidFill>
              <a:ea typeface="黑体" pitchFamily="49" charset="-122"/>
            </a:endParaRPr>
          </a:p>
        </p:txBody>
      </p:sp>
      <p:sp>
        <p:nvSpPr>
          <p:cNvPr id="27" name="左箭头 95"/>
          <p:cNvSpPr>
            <a:spLocks noChangeArrowheads="1"/>
          </p:cNvSpPr>
          <p:nvPr/>
        </p:nvSpPr>
        <p:spPr bwMode="auto">
          <a:xfrm rot="16200000">
            <a:off x="4355976" y="3573016"/>
            <a:ext cx="648072" cy="504056"/>
          </a:xfrm>
          <a:prstGeom prst="leftArrow">
            <a:avLst>
              <a:gd name="adj1" fmla="val 50000"/>
              <a:gd name="adj2" fmla="val 50777"/>
            </a:avLst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4625" indent="-174625" algn="ctr">
              <a:lnSpc>
                <a:spcPct val="120000"/>
              </a:lnSpc>
              <a:buClr>
                <a:srgbClr val="FF0000"/>
              </a:buClr>
            </a:pPr>
            <a:endParaRPr lang="en-GB" altLang="zh-CN" b="1" dirty="0" smtClean="0">
              <a:solidFill>
                <a:srgbClr val="333399"/>
              </a:solidFill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863823"/>
          </a:xfrm>
        </p:spPr>
        <p:txBody>
          <a:bodyPr/>
          <a:lstStyle/>
          <a:p>
            <a:r>
              <a:rPr lang="en-US" altLang="zh-CN" sz="4000" dirty="0" smtClean="0"/>
              <a:t>Preliminary Conclusions</a:t>
            </a:r>
            <a:endParaRPr lang="zh-CN" altLang="en-US" sz="4000" dirty="0" smtClean="0"/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257006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en-US" altLang="zh-CN" sz="2800" dirty="0" smtClean="0"/>
              <a:t>4rd doesn’t change any IP protocol standards at the routing plane.</a:t>
            </a:r>
          </a:p>
          <a:p>
            <a:pPr marL="989013" indent="-449263">
              <a:buFont typeface="Wingdings" pitchFamily="2" charset="2"/>
              <a:buChar char="Ø"/>
              <a:defRPr/>
            </a:pPr>
            <a:r>
              <a:rPr lang="en-US" altLang="zh-CN" sz="2400" dirty="0" smtClean="0"/>
              <a:t>At the routing plane, 4rd packet is identical to normal IPv6 packet. Since we only used standard interfaces to input/output packets to/from the 4rd module, the TCP/IP stack itself doesn’t need to do 4rd-specific extension.</a:t>
            </a:r>
          </a:p>
          <a:p>
            <a:pPr marL="989013" indent="-449263">
              <a:buFont typeface="Wingdings" pitchFamily="2" charset="2"/>
              <a:buChar char="Ø"/>
              <a:defRPr/>
            </a:pPr>
            <a:r>
              <a:rPr lang="en-US" altLang="zh-CN" sz="2400" dirty="0" smtClean="0"/>
              <a:t>The 4rd fragment header remains the same data structure of IPv6 standard, the </a:t>
            </a:r>
            <a:r>
              <a:rPr lang="en-US" altLang="zh-CN" sz="2400" dirty="0" smtClean="0"/>
              <a:t>utilization of fragment-header doesn’t </a:t>
            </a:r>
            <a:r>
              <a:rPr lang="en-US" altLang="zh-CN" sz="2400" dirty="0" smtClean="0"/>
              <a:t>bother the TCP/IP stack and routers, unless </a:t>
            </a:r>
            <a:r>
              <a:rPr lang="en-US" altLang="zh-CN" sz="2400" dirty="0" err="1" smtClean="0"/>
              <a:t>fraghdr</a:t>
            </a:r>
            <a:r>
              <a:rPr lang="en-US" altLang="zh-CN" sz="2400" dirty="0" smtClean="0"/>
              <a:t>-specific-rules DPI is deployed.</a:t>
            </a:r>
          </a:p>
          <a:p>
            <a:pPr>
              <a:defRPr/>
            </a:pPr>
            <a:r>
              <a:rPr lang="en-US" altLang="zh-CN" sz="2800" dirty="0" smtClean="0"/>
              <a:t>4rd packet translation is lightweight</a:t>
            </a:r>
          </a:p>
          <a:p>
            <a:pPr marL="989013" indent="-449263">
              <a:buFont typeface="Wingdings" pitchFamily="2" charset="2"/>
              <a:buChar char="Ø"/>
              <a:defRPr/>
            </a:pPr>
            <a:r>
              <a:rPr lang="en-US" altLang="zh-CN" sz="2400" dirty="0" smtClean="0"/>
              <a:t>No need to deal with the checksum adjustment(benefit from CNP)</a:t>
            </a:r>
          </a:p>
          <a:p>
            <a:pPr marL="989013" indent="-449263">
              <a:buFont typeface="Wingdings" pitchFamily="2" charset="2"/>
              <a:buChar char="Ø"/>
              <a:defRPr/>
            </a:pPr>
            <a:r>
              <a:rPr lang="en-US" altLang="zh-CN" sz="2400" dirty="0" smtClean="0"/>
              <a:t>No need to process each protocol (TCP/UDP/ICMP) respectively</a:t>
            </a:r>
          </a:p>
          <a:p>
            <a:pPr marL="989013" indent="-449263">
              <a:buFont typeface="Wingdings" pitchFamily="2" charset="2"/>
              <a:buChar char="Ø"/>
              <a:defRPr/>
            </a:pPr>
            <a:r>
              <a:rPr lang="en-US" altLang="zh-CN" sz="2400" dirty="0" smtClean="0"/>
              <a:t>More likely an “</a:t>
            </a:r>
            <a:r>
              <a:rPr lang="en-US" altLang="zh-CN" sz="2400" dirty="0" err="1" smtClean="0"/>
              <a:t>encapuslation</a:t>
            </a:r>
            <a:r>
              <a:rPr lang="en-US" altLang="zh-CN" sz="2400" dirty="0" smtClean="0"/>
              <a:t>” rather than “translation</a:t>
            </a:r>
            <a:r>
              <a:rPr lang="en-US" altLang="zh-CN" sz="2400" dirty="0" smtClean="0"/>
              <a:t>”</a:t>
            </a:r>
          </a:p>
          <a:p>
            <a:pPr marL="342900" lvl="2" indent="-342900">
              <a:defRPr/>
            </a:pPr>
            <a:r>
              <a:rPr lang="en-US" altLang="zh-CN" sz="2800" dirty="0" smtClean="0"/>
              <a:t>Our implementation and analysis haven’t </a:t>
            </a:r>
            <a:r>
              <a:rPr lang="en-US" altLang="zh-CN" sz="2800" dirty="0" smtClean="0"/>
              <a:t>identified any ambiguity or </a:t>
            </a:r>
            <a:r>
              <a:rPr lang="en-US" altLang="zh-CN" sz="2800" dirty="0" smtClean="0"/>
              <a:t>flaw.</a:t>
            </a:r>
            <a:endParaRPr lang="en-US" altLang="zh-CN" sz="2800" dirty="0" smtClean="0"/>
          </a:p>
          <a:p>
            <a:pPr marL="989013" indent="-449263">
              <a:buFont typeface="Wingdings" pitchFamily="2" charset="2"/>
              <a:buChar char="Ø"/>
              <a:defRPr/>
            </a:pPr>
            <a:endParaRPr lang="en-US" altLang="zh-CN" sz="2400" dirty="0" smtClean="0"/>
          </a:p>
          <a:p>
            <a:pPr marL="989013" indent="-449263" eaLnBrk="1" hangingPunct="1">
              <a:buNone/>
              <a:defRPr/>
            </a:pPr>
            <a:endParaRPr lang="en-US" altLang="zh-C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908720"/>
            <a:ext cx="8229600" cy="489654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sz="4800" dirty="0" smtClean="0"/>
              <a:t>Thank you!</a:t>
            </a:r>
            <a:r>
              <a:rPr lang="en-US" altLang="zh-CN" sz="4000" dirty="0" smtClean="0"/>
              <a:t/>
            </a:r>
            <a:br>
              <a:rPr lang="en-US" altLang="zh-CN" sz="4000" dirty="0" smtClean="0"/>
            </a:br>
            <a:r>
              <a:rPr lang="en-US" altLang="zh-CN" sz="4000" dirty="0" smtClean="0"/>
              <a:t/>
            </a:r>
            <a:br>
              <a:rPr lang="en-US" altLang="zh-CN" sz="4000" dirty="0" smtClean="0"/>
            </a:br>
            <a:r>
              <a:rPr lang="en-US" altLang="zh-CN" sz="2200" i="1" dirty="0" smtClean="0">
                <a:hlinkClick r:id="rId3"/>
              </a:rPr>
              <a:t>leo.liubing@huawei.com</a:t>
            </a:r>
            <a:r>
              <a:rPr lang="en-US" altLang="zh-CN" sz="2200" i="1" dirty="0" smtClean="0"/>
              <a:t/>
            </a:r>
            <a:br>
              <a:rPr lang="en-US" altLang="zh-CN" sz="2200" i="1" dirty="0" smtClean="0"/>
            </a:br>
            <a:r>
              <a:rPr lang="en-US" altLang="zh-CN" sz="2200" i="1" dirty="0" smtClean="0">
                <a:hlinkClick r:id="rId3"/>
              </a:rPr>
              <a:t>jiangsheng@huawei.com </a:t>
            </a:r>
            <a:br>
              <a:rPr lang="en-US" altLang="zh-CN" sz="2200" i="1" dirty="0" smtClean="0">
                <a:hlinkClick r:id="rId3"/>
              </a:rPr>
            </a:br>
            <a:r>
              <a:rPr lang="en-US" altLang="zh-CN" sz="2200" i="1" dirty="0" smtClean="0">
                <a:hlinkClick r:id="rId3"/>
              </a:rPr>
              <a:t>eleven.fuyu@huawei.com</a:t>
            </a:r>
            <a:br>
              <a:rPr lang="en-US" altLang="zh-CN" sz="2200" i="1" dirty="0" smtClean="0">
                <a:hlinkClick r:id="rId3"/>
              </a:rPr>
            </a:br>
            <a:r>
              <a:rPr lang="en-US" altLang="zh-CN" sz="2200" i="1" dirty="0" smtClean="0"/>
              <a:t/>
            </a:r>
            <a:br>
              <a:rPr lang="en-US" altLang="zh-CN" sz="2200" i="1" dirty="0" smtClean="0"/>
            </a:br>
            <a:r>
              <a:rPr lang="en-US" altLang="zh-CN" sz="2000" i="1" dirty="0" smtClean="0"/>
              <a:t>Aug 2, @Vancouver</a:t>
            </a:r>
            <a:endParaRPr lang="zh-CN" alt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26381</TotalTime>
  <Words>281</Words>
  <Application>Microsoft Office PowerPoint</Application>
  <PresentationFormat>全屏显示(4:3)</PresentationFormat>
  <Paragraphs>91</Paragraphs>
  <Slides>6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4rd Implementation Report </vt:lpstr>
      <vt:lpstr>4rd logical functions (CPE)</vt:lpstr>
      <vt:lpstr>4rd logical functions (BR)</vt:lpstr>
      <vt:lpstr>Implementation in Linux</vt:lpstr>
      <vt:lpstr>Preliminary Conclusions</vt:lpstr>
      <vt:lpstr>Thank you!  leo.liubing@huawei.com jiangsheng@huawei.com  eleven.fuyu@huawei.com  Aug 2, @Vancouver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Ecdysis NAT64 IP Translator 程序概况</dc:title>
  <dc:creator>Liubing (Leo)</dc:creator>
  <cp:lastModifiedBy>l00171929</cp:lastModifiedBy>
  <cp:revision>382</cp:revision>
  <dcterms:modified xsi:type="dcterms:W3CDTF">2012-07-31T16:13:45Z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1343749553</vt:lpwstr>
  </property>
  <property fmtid="{D5CDD505-2E9C-101B-9397-08002B2CF9AE}" pid="3" name="_ms_pID_725343">
    <vt:lpwstr>(2)P6UsG3o6847p+aVRy+kf8Ck2nw9FYZNOFjR7KmWtSzC00qjpMCHWfcvVCx14CnNB1zwvXYwk
TwkgIRJz4ofp/upXfAvMhf044PVhmMSQKN9oevgEt5v+X2ODui25xvf9q5VWFfLE0Q81Kxuo
Ay3TINmA6/cOn+4WSy3fBdKsJpSJ955WkV5Rk65G52KfXAC3LkDgC7Y9WrDPqJT++A+H6z1W
InRwV+g3+YUKx30GyG</vt:lpwstr>
  </property>
  <property fmtid="{D5CDD505-2E9C-101B-9397-08002B2CF9AE}" pid="4" name="_ms_pID_7253431">
    <vt:lpwstr>1bSQ9evwD5C465w6CaETOwP9rXY2c0QSMZMytGL2ZheB0ToM4ZozK2
ABzGsheo5GSwx4k2zK+TLa7xCTrg0MNXJicizL364IFdPuXDE7suGWYB2fA+VubM+9mhLLZi
gvs=</vt:lpwstr>
  </property>
</Properties>
</file>