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1" r:id="rId4"/>
    <p:sldId id="258" r:id="rId5"/>
    <p:sldId id="272" r:id="rId6"/>
    <p:sldId id="263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EFE"/>
    <a:srgbClr val="FEFFFE"/>
    <a:srgbClr val="FFFEFE"/>
    <a:srgbClr val="FFFFFE"/>
    <a:srgbClr val="FFFEFF"/>
    <a:srgbClr val="FEFFFF"/>
    <a:srgbClr val="9E3039"/>
    <a:srgbClr val="614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6" autoAdjust="0"/>
    <p:restoredTop sz="89231" autoAdjust="0"/>
  </p:normalViewPr>
  <p:slideViewPr>
    <p:cSldViewPr>
      <p:cViewPr varScale="1">
        <p:scale>
          <a:sx n="96" d="100"/>
          <a:sy n="96" d="100"/>
        </p:scale>
        <p:origin x="-540" y="-108"/>
      </p:cViewPr>
      <p:guideLst>
        <p:guide orient="horz" pos="807"/>
        <p:guide orient="horz" pos="3984"/>
        <p:guide orient="horz" pos="2214"/>
        <p:guide orient="horz" pos="1100"/>
        <p:guide pos="737"/>
        <p:guide pos="5540"/>
        <p:guide pos="3110"/>
        <p:guide pos="2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32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39063" y="8728075"/>
            <a:ext cx="6601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/>
            </a:lvl1pPr>
          </a:lstStyle>
          <a:p>
            <a:pPr>
              <a:defRPr/>
            </a:pPr>
            <a:fld id="{2792DA9F-74B0-40AE-BFA4-5566EEEA6A07}" type="slidenum">
              <a:rPr lang="en-US" smtClean="0">
                <a:solidFill>
                  <a:schemeClr val="bg2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2527" name="Text Box 15"/>
          <p:cNvSpPr txBox="1">
            <a:spLocks noChangeArrowheads="1"/>
          </p:cNvSpPr>
          <p:nvPr/>
        </p:nvSpPr>
        <p:spPr bwMode="auto">
          <a:xfrm>
            <a:off x="5334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cs typeface="Arial" charset="0"/>
              </a:rPr>
              <a:t>© </a:t>
            </a:r>
            <a:r>
              <a:rPr lang="en-US" sz="1000" dirty="0" smtClean="0">
                <a:solidFill>
                  <a:schemeClr val="bg2"/>
                </a:solidFill>
              </a:rPr>
              <a:t>2012 </a:t>
            </a:r>
            <a:r>
              <a:rPr lang="en-US" sz="1000" dirty="0">
                <a:solidFill>
                  <a:schemeClr val="bg2"/>
                </a:solidFill>
              </a:rPr>
              <a:t>NetApp.  All rights reserved.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745580" y="8798603"/>
            <a:ext cx="2971800" cy="239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en-US" sz="1000" smtClean="0">
                <a:solidFill>
                  <a:schemeClr val="bg2"/>
                </a:solidFill>
              </a:rPr>
              <a:t>NetApp Confidential - For Internal Use Only</a:t>
            </a:r>
            <a:endParaRPr lang="en-U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234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304800"/>
            <a:ext cx="4419600" cy="3314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8600" y="3810000"/>
            <a:ext cx="6400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05997" y="8807670"/>
            <a:ext cx="836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hidden">
          <a:xfrm>
            <a:off x="457200" y="8839200"/>
            <a:ext cx="2016125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cs typeface="Arial" charset="0"/>
              </a:rPr>
              <a:t>© </a:t>
            </a:r>
            <a:r>
              <a:rPr lang="en-US" sz="1000" dirty="0" smtClean="0">
                <a:solidFill>
                  <a:schemeClr val="bg2"/>
                </a:solidFill>
              </a:rPr>
              <a:t>2012 </a:t>
            </a:r>
            <a:r>
              <a:rPr lang="en-US" sz="1000" dirty="0">
                <a:solidFill>
                  <a:schemeClr val="bg2"/>
                </a:solidFill>
              </a:rPr>
              <a:t>NetApp.  All rights reserved.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805739" y="8737558"/>
            <a:ext cx="3342398" cy="2992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NetApp Confidential - For Internal Use Only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479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16827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3492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175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685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13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44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92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49250" y="3629025"/>
            <a:ext cx="4127331" cy="1678210"/>
          </a:xfrm>
        </p:spPr>
        <p:txBody>
          <a:bodyPr>
            <a:noAutofit/>
          </a:bodyPr>
          <a:lstStyle>
            <a:lvl1pPr marL="0" indent="0">
              <a:buFont typeface="Wingdings 2" pitchFamily="18" charset="2"/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black">
          <a:xfrm>
            <a:off x="349250" y="1746249"/>
            <a:ext cx="4118134" cy="1765301"/>
          </a:xfrm>
        </p:spPr>
        <p:txBody>
          <a:bodyPr tIns="0" bIns="0" anchor="b"/>
          <a:lstStyle>
            <a:lvl1pPr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4" name="Rectangle 7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5495" y="6542992"/>
            <a:ext cx="364845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 dirty="0"/>
          </a:p>
        </p:txBody>
      </p:sp>
      <p:pic>
        <p:nvPicPr>
          <p:cNvPr id="40" name="Picture 39" descr="Head_1_CMYK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4744" y="1281113"/>
            <a:ext cx="3104321" cy="4113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5043488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38D5-676B-4424-8B52-343AF2A12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281113"/>
            <a:ext cx="3591731" cy="479107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81113"/>
            <a:ext cx="3765550" cy="479107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DF13B-F67F-4AC9-9D3E-BD49C9AC5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7" name="Group 6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0" y="3629025"/>
            <a:ext cx="4587875" cy="1639661"/>
          </a:xfrm>
        </p:spPr>
        <p:txBody>
          <a:bodyPr lIns="0" tIns="0" rIns="0" bIns="0"/>
          <a:lstStyle>
            <a:lvl1pPr marL="228600" indent="-22860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sp>
        <p:nvSpPr>
          <p:cNvPr id="9" name="Title 6"/>
          <p:cNvSpPr>
            <a:spLocks noGrp="1"/>
          </p:cNvSpPr>
          <p:nvPr userDrawn="1">
            <p:ph type="title"/>
          </p:nvPr>
        </p:nvSpPr>
        <p:spPr>
          <a:xfrm>
            <a:off x="349250" y="1736726"/>
            <a:ext cx="4587875" cy="1765300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8" name="Picture 7" descr="Shapes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81600" y="2452121"/>
            <a:ext cx="3613150" cy="21977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1" y="3628572"/>
            <a:ext cx="4587874" cy="1642675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349250" y="1736725"/>
            <a:ext cx="4587875" cy="1766207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8" name="Picture 7" descr="Shapes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81600" y="2452121"/>
            <a:ext cx="3613150" cy="21977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NetApp Confidential - Internal Use Only</a:t>
            </a:r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NetApp Confidential - Internal Use Only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46203" y="3074122"/>
            <a:ext cx="3804884" cy="617504"/>
          </a:xfrm>
          <a:prstGeom prst="rect">
            <a:avLst/>
          </a:prstGeom>
        </p:spPr>
      </p:pic>
      <p:pic>
        <p:nvPicPr>
          <p:cNvPr id="7" name="Picture 6" descr="Puzzle_2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219519" y="2490667"/>
            <a:ext cx="3575231" cy="22925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NetApp Confidential - Internal Use Only</a:t>
            </a:r>
            <a:endParaRPr lang="en-US"/>
          </a:p>
        </p:txBody>
      </p:sp>
      <p:pic>
        <p:nvPicPr>
          <p:cNvPr id="8" name="Picture 2" descr="C:\Users\freelance\Desktop\NA_PPT_Template_R1_012511\Collateral\NA_ThankYou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5" y="3004451"/>
            <a:ext cx="3461004" cy="10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tom_2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66649" y="2075542"/>
            <a:ext cx="2773331" cy="275190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279398"/>
            <a:ext cx="7612821" cy="504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95" name="Rectangle 7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5495" y="6542992"/>
            <a:ext cx="364845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69988" y="352425"/>
            <a:ext cx="760825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1" r:id="rId2"/>
    <p:sldLayoutId id="2147483652" r:id="rId3"/>
    <p:sldLayoutId id="2147483664" r:id="rId4"/>
    <p:sldLayoutId id="2147483657" r:id="rId5"/>
    <p:sldLayoutId id="2147483665" r:id="rId6"/>
    <p:sldLayoutId id="2147483653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98450" indent="-298450" algn="l" rtl="0" eaLnBrk="0" fontAlgn="base" hangingPunct="0">
        <a:spcBef>
          <a:spcPts val="676"/>
        </a:spcBef>
        <a:spcAft>
          <a:spcPct val="0"/>
        </a:spcAft>
        <a:buClr>
          <a:schemeClr val="accent2"/>
        </a:buClr>
        <a:buFont typeface="Wingdings 2" pitchFamily="18" charset="2"/>
        <a:buChar char="¡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6588" indent="-336550" algn="l" rtl="0" eaLnBrk="0" fontAlgn="base" hangingPunct="0">
        <a:spcBef>
          <a:spcPts val="624"/>
        </a:spcBef>
        <a:spcAft>
          <a:spcPct val="0"/>
        </a:spcAft>
        <a:buFont typeface="Arial" charset="0"/>
        <a:buChar char="–"/>
        <a:defRPr sz="2600">
          <a:solidFill>
            <a:schemeClr val="tx1"/>
          </a:solidFill>
          <a:latin typeface="+mn-lt"/>
        </a:defRPr>
      </a:lvl2pPr>
      <a:lvl3pPr marL="927100" indent="-288925" algn="l" rtl="0" eaLnBrk="0" fontAlgn="base" hangingPunct="0">
        <a:spcBef>
          <a:spcPts val="576"/>
        </a:spcBef>
        <a:spcAft>
          <a:spcPct val="0"/>
        </a:spcAft>
        <a:buFont typeface="Wingdings 2" pitchFamily="18" charset="2"/>
        <a:buChar char="¡"/>
        <a:defRPr sz="2400">
          <a:solidFill>
            <a:schemeClr val="tx1"/>
          </a:solidFill>
          <a:latin typeface="+mn-lt"/>
        </a:defRPr>
      </a:lvl3pPr>
      <a:lvl4pPr marL="1236663" indent="-307975" algn="l" rtl="0" eaLnBrk="0" fontAlgn="base" hangingPunct="0">
        <a:spcBef>
          <a:spcPts val="48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504950" indent="-266700" algn="l" rtl="0" eaLnBrk="0" fontAlgn="base" hangingPunct="0">
        <a:spcBef>
          <a:spcPts val="48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5pPr>
      <a:lvl6pPr marL="19621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6pPr>
      <a:lvl7pPr marL="24193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7pPr>
      <a:lvl8pPr marL="28765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8pPr>
      <a:lvl9pPr marL="33337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Scheffenegger</a:t>
            </a:r>
          </a:p>
          <a:p>
            <a:r>
              <a:rPr lang="en-US" dirty="0" smtClean="0"/>
              <a:t>Mirja Kühlewind</a:t>
            </a:r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AT" sz="3600" dirty="0"/>
              <a:t>TCP Timestamp Negotiation</a:t>
            </a:r>
            <a:br>
              <a:rPr lang="de-AT" sz="3600" dirty="0"/>
            </a:br>
            <a:r>
              <a:rPr lang="de-AT" sz="1800" dirty="0"/>
              <a:t>draft-scheffenegger-tcpm-timestamp-negotiation-04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F08185-882F-4F21-B6AB-5D917FCFAB1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84</a:t>
            </a:r>
            <a:r>
              <a:rPr lang="en-US" baseline="30000" dirty="0" smtClean="0"/>
              <a:t>th</a:t>
            </a:r>
            <a:r>
              <a:rPr lang="en-US" dirty="0" smtClean="0"/>
              <a:t> IETF, Vancouver, Canada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tcpm-timestamp-negotiation-04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Received numerous feedback</a:t>
            </a:r>
          </a:p>
          <a:p>
            <a:endParaRPr lang="en-US" dirty="0" smtClean="0"/>
          </a:p>
          <a:p>
            <a:r>
              <a:rPr lang="en-US" dirty="0" smtClean="0"/>
              <a:t>Removed timestamp clock range negotiation from draft</a:t>
            </a:r>
          </a:p>
          <a:p>
            <a:pPr lvl="2"/>
            <a:r>
              <a:rPr lang="en-US" dirty="0" smtClean="0"/>
              <a:t>Benefits unclear</a:t>
            </a:r>
          </a:p>
          <a:p>
            <a:pPr lvl="2"/>
            <a:r>
              <a:rPr lang="en-US" dirty="0" smtClean="0"/>
              <a:t>potentially confusing implementers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Moved Use Cases to Appendix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Keep </a:t>
            </a:r>
            <a:r>
              <a:rPr lang="en-US" dirty="0" err="1" smtClean="0"/>
              <a:t>TS.recent</a:t>
            </a:r>
            <a:r>
              <a:rPr lang="en-US" dirty="0" smtClean="0"/>
              <a:t> on receiver for PAWS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tcpm-timestamp-negotiation-04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Open issues:</a:t>
            </a:r>
          </a:p>
          <a:p>
            <a:r>
              <a:rPr lang="en-US" dirty="0" smtClean="0"/>
              <a:t>Draft tries to address (too?) many things:</a:t>
            </a:r>
          </a:p>
          <a:p>
            <a:pPr lvl="2"/>
            <a:r>
              <a:rPr lang="en-US" dirty="0"/>
              <a:t>Semantic change when </a:t>
            </a:r>
            <a:r>
              <a:rPr lang="en-US" dirty="0" smtClean="0"/>
              <a:t>TS used </a:t>
            </a:r>
            <a:r>
              <a:rPr lang="en-US" dirty="0"/>
              <a:t>with SACK</a:t>
            </a:r>
          </a:p>
          <a:p>
            <a:pPr lvl="2"/>
            <a:r>
              <a:rPr lang="en-US" dirty="0" smtClean="0"/>
              <a:t>Timestamp clock exposure</a:t>
            </a:r>
          </a:p>
          <a:p>
            <a:pPr lvl="2"/>
            <a:r>
              <a:rPr lang="en-US" dirty="0" smtClean="0"/>
              <a:t>Security mechanism (Mask)</a:t>
            </a:r>
          </a:p>
          <a:p>
            <a:pPr lvl="2"/>
            <a:r>
              <a:rPr lang="en-US" dirty="0" smtClean="0"/>
              <a:t>Versioning</a:t>
            </a:r>
          </a:p>
          <a:p>
            <a:pPr lvl="2"/>
            <a:r>
              <a:rPr lang="en-US" dirty="0" err="1" smtClean="0"/>
              <a:t>TSecr</a:t>
            </a:r>
            <a:r>
              <a:rPr lang="en-US" dirty="0" smtClean="0"/>
              <a:t> no longer available on SYN (TFO, SYN flood protection (?) in Linux)</a:t>
            </a:r>
          </a:p>
          <a:p>
            <a:pPr marL="638175" lvl="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18564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tcpm-timestamp-negotiation-04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Split draft in </a:t>
            </a:r>
          </a:p>
          <a:p>
            <a:r>
              <a:rPr lang="en-US" dirty="0"/>
              <a:t>S</a:t>
            </a:r>
            <a:r>
              <a:rPr lang="en-US" dirty="0" smtClean="0"/>
              <a:t>emantic change of TS w/ SACK</a:t>
            </a:r>
          </a:p>
          <a:p>
            <a:pPr lvl="2"/>
            <a:r>
              <a:rPr lang="en-US" dirty="0" smtClean="0"/>
              <a:t>Basic negotiation</a:t>
            </a:r>
          </a:p>
          <a:p>
            <a:pPr lvl="2"/>
            <a:r>
              <a:rPr lang="en-US" dirty="0" smtClean="0"/>
              <a:t>Clear description of the PAWS, RTTM modifications necessary 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Exposing timestamp clock interval</a:t>
            </a:r>
          </a:p>
          <a:p>
            <a:pPr lvl="2"/>
            <a:r>
              <a:rPr lang="en-US" dirty="0" smtClean="0"/>
              <a:t>Based on basic negotiation</a:t>
            </a:r>
          </a:p>
          <a:p>
            <a:pPr lvl="2"/>
            <a:r>
              <a:rPr lang="en-US" dirty="0" smtClean="0"/>
              <a:t>Refine encoding and mechanisms</a:t>
            </a:r>
          </a:p>
          <a:p>
            <a:pPr marL="638175" lvl="2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tcpm-timestamp-negotiation-04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Poll:</a:t>
            </a:r>
          </a:p>
          <a:p>
            <a:r>
              <a:rPr lang="en-US" dirty="0" smtClean="0"/>
              <a:t>Who has read the -04 draft?</a:t>
            </a:r>
            <a:endParaRPr lang="en-US" dirty="0"/>
          </a:p>
          <a:p>
            <a:r>
              <a:rPr lang="en-US" dirty="0" smtClean="0"/>
              <a:t>Security </a:t>
            </a:r>
            <a:r>
              <a:rPr lang="en-US" dirty="0"/>
              <a:t>m</a:t>
            </a:r>
            <a:r>
              <a:rPr lang="en-US" dirty="0" smtClean="0"/>
              <a:t>echanism necessary for TS (Masking)?</a:t>
            </a:r>
          </a:p>
          <a:p>
            <a:r>
              <a:rPr lang="en-US" dirty="0" smtClean="0"/>
              <a:t>Split document or keep single draft?</a:t>
            </a:r>
          </a:p>
          <a:p>
            <a:r>
              <a:rPr lang="en-US" dirty="0" smtClean="0"/>
              <a:t>Other comments…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  <p:extLst>
      <p:ext uri="{BB962C8B-B14F-4D97-AF65-F5344CB8AC3E}">
        <p14:creationId xmlns:p14="http://schemas.microsoft.com/office/powerpoint/2010/main" val="42501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DD893-7FF8-44FE-9189-04358CEC1A3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84</a:t>
            </a:r>
            <a:r>
              <a:rPr lang="en-US" baseline="30000" dirty="0"/>
              <a:t>th</a:t>
            </a:r>
            <a:r>
              <a:rPr lang="en-US" dirty="0"/>
              <a:t> IETF, Vancouver,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56&quot;&gt;&lt;/object&gt;&lt;object type=&quot;2&quot; unique_id=&quot;10057&quot;&gt;&lt;object type=&quot;3&quot; unique_id=&quot;10058&quot;&gt;&lt;property id=&quot;20148&quot; value=&quot;5&quot;/&gt;&lt;property id=&quot;20300&quot; value=&quot;Slide 1&quot;/&gt;&lt;property id=&quot;20307&quot; value=&quot;348&quot;/&gt;&lt;/object&gt;&lt;object type=&quot;3&quot; unique_id=&quot;10059&quot;&gt;&lt;property id=&quot;20148&quot; value=&quot;5&quot;/&gt;&lt;property id=&quot;20300&quot; value=&quot;Slide 2 - &amp;quot;Internal Use and Confidential Footers&amp;quot;&quot;/&gt;&lt;property id=&quot;20307&quot; value=&quot;353&quot;/&gt;&lt;/object&gt;&lt;object type=&quot;3&quot; unique_id=&quot;10060&quot;&gt;&lt;property id=&quot;20148&quot; value=&quot;5&quot;/&gt;&lt;property id=&quot;20300&quot; value=&quot;Slide 3&quot;/&gt;&lt;property id=&quot;20307&quot; value=&quot;357&quot;/&gt;&lt;/object&gt;&lt;object type=&quot;3&quot; unique_id=&quot;10061&quot;&gt;&lt;property id=&quot;20148&quot; value=&quot;5&quot;/&gt;&lt;property id=&quot;20300&quot; value=&quot;Slide 4 - &amp;quot;Compatibility Between &amp;#x0D;&amp;#x0A;Office 2003 and 2007 Versions&amp;quot;&quot;/&gt;&lt;property id=&quot;20307&quot; value=&quot;356&quot;/&gt;&lt;/object&gt;&lt;object type=&quot;3&quot; unique_id=&quot;10062&quot;&gt;&lt;property id=&quot;20148&quot; value=&quot;5&quot;/&gt;&lt;property id=&quot;20300&quot; value=&quot;Slide 5&quot;/&gt;&lt;property id=&quot;20307&quot; value=&quot;354&quot;/&gt;&lt;/object&gt;&lt;object type=&quot;3&quot; unique_id=&quot;10063&quot;&gt;&lt;property id=&quot;20148&quot; value=&quot;5&quot;/&gt;&lt;property id=&quot;20300&quot; value=&quot;Slide 6&quot;/&gt;&lt;property id=&quot;20307&quot; value=&quot;355&quot;/&gt;&lt;/object&gt;&lt;object type=&quot;3&quot; unique_id=&quot;10064&quot;&gt;&lt;property id=&quot;20148&quot; value=&quot;5&quot;/&gt;&lt;property id=&quot;20300&quot; value=&quot;Slide 7&quot;/&gt;&lt;property id=&quot;20307&quot; value=&quot;34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New NetApp Color Palette">
      <a:dk1>
        <a:srgbClr val="000000"/>
      </a:dk1>
      <a:lt1>
        <a:srgbClr val="FFFFFF"/>
      </a:lt1>
      <a:dk2>
        <a:srgbClr val="003B5C"/>
      </a:dk2>
      <a:lt2>
        <a:srgbClr val="333333"/>
      </a:lt2>
      <a:accent1>
        <a:srgbClr val="F2A900"/>
      </a:accent1>
      <a:accent2>
        <a:srgbClr val="84BD00"/>
      </a:accent2>
      <a:accent3>
        <a:srgbClr val="0067C5"/>
      </a:accent3>
      <a:accent4>
        <a:srgbClr val="E87722"/>
      </a:accent4>
      <a:accent5>
        <a:srgbClr val="C8102D"/>
      </a:accent5>
      <a:accent6>
        <a:srgbClr val="512D6D"/>
      </a:accent6>
      <a:hlink>
        <a:srgbClr val="005EB8"/>
      </a:hlink>
      <a:folHlink>
        <a:srgbClr val="512D6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20000"/>
            <a:lumOff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marL="0" indent="0">
          <a:buClr>
            <a:schemeClr val="accent2"/>
          </a:buClr>
          <a:buFont typeface="Wingdings" pitchFamily="2" charset="2"/>
          <a:buNone/>
          <a:defRPr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85B4"/>
        </a:dk2>
        <a:lt2>
          <a:srgbClr val="565656"/>
        </a:lt2>
        <a:accent1>
          <a:srgbClr val="A5A5A5"/>
        </a:accent1>
        <a:accent2>
          <a:srgbClr val="58A61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4F9615"/>
        </a:accent6>
        <a:hlink>
          <a:srgbClr val="005BAE"/>
        </a:hlink>
        <a:folHlink>
          <a:srgbClr val="F95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On-screen Show (4:3)</PresentationFormat>
  <Paragraphs>55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TCP Timestamp Negotiation draft-scheffenegger-tcpm-timestamp-negotiation-04</vt:lpstr>
      <vt:lpstr>tcpm-timestamp-negotiation-04</vt:lpstr>
      <vt:lpstr>tcpm-timestamp-negotiation-04</vt:lpstr>
      <vt:lpstr>tcpm-timestamp-negotiation-04</vt:lpstr>
      <vt:lpstr>tcpm-timestamp-negotiation-04</vt:lpstr>
      <vt:lpstr>PowerPoint Presentation</vt:lpstr>
    </vt:vector>
  </TitlesOfParts>
  <Company>NetApp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PrestoG</dc:creator>
  <cp:lastModifiedBy>srichard</cp:lastModifiedBy>
  <cp:revision>316</cp:revision>
  <dcterms:created xsi:type="dcterms:W3CDTF">2007-11-29T22:14:11Z</dcterms:created>
  <dcterms:modified xsi:type="dcterms:W3CDTF">2012-07-29T13:55:39Z</dcterms:modified>
</cp:coreProperties>
</file>