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1" d="100"/>
          <a:sy n="111" d="100"/>
        </p:scale>
        <p:origin x="-12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F57F0-93A3-864F-AEEC-6433CE7FA026}" type="datetimeFigureOut">
              <a:rPr lang="en-US" smtClean="0"/>
              <a:t>7/30/12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FF57F0-93A3-864F-AEEC-6433CE7FA026}" type="datetimeFigureOut">
              <a:rPr lang="en-US" smtClean="0"/>
              <a:t>7/30/12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FF57F0-93A3-864F-AEEC-6433CE7FA026}" type="datetimeFigureOut">
              <a:rPr lang="en-US" smtClean="0"/>
              <a:t>7/30/12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FF57F0-93A3-864F-AEEC-6433CE7FA026}" type="datetimeFigureOut">
              <a:rPr lang="en-US" smtClean="0"/>
              <a:t>7/30/12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637FE-8184-2147-A3F5-72E9554F2D7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Transport Layer Security (TLS)</a:t>
            </a:r>
            <a:br>
              <a:rPr lang="en-US" dirty="0" smtClean="0"/>
            </a:br>
            <a:r>
              <a:rPr lang="en-US" dirty="0" smtClean="0"/>
              <a:t>IETF</a:t>
            </a:r>
            <a:r>
              <a:rPr lang="en-US" dirty="0" smtClean="0"/>
              <a:t>-84</a:t>
            </a:r>
            <a:endParaRPr lang="en-US" dirty="0"/>
          </a:p>
        </p:txBody>
      </p:sp>
      <p:sp>
        <p:nvSpPr>
          <p:cNvPr id="3" name="Subtitle 2"/>
          <p:cNvSpPr>
            <a:spLocks noGrp="1"/>
          </p:cNvSpPr>
          <p:nvPr>
            <p:ph type="subTitle" idx="1"/>
          </p:nvPr>
        </p:nvSpPr>
        <p:spPr/>
        <p:txBody>
          <a:bodyPr>
            <a:normAutofit/>
          </a:bodyPr>
          <a:lstStyle/>
          <a:p>
            <a:r>
              <a:rPr lang="en-US" dirty="0" smtClean="0"/>
              <a:t>Chairs:</a:t>
            </a:r>
          </a:p>
          <a:p>
            <a:r>
              <a:rPr lang="en-US" dirty="0"/>
              <a:t>Eric </a:t>
            </a:r>
            <a:r>
              <a:rPr lang="en-US" dirty="0" err="1" smtClean="0"/>
              <a:t>Rescorla</a:t>
            </a:r>
            <a:endParaRPr lang="en-US" dirty="0" smtClean="0"/>
          </a:p>
          <a:p>
            <a:r>
              <a:rPr lang="en-US" dirty="0" smtClean="0"/>
              <a:t>Joe </a:t>
            </a:r>
            <a:r>
              <a:rPr lang="en-US" dirty="0" err="1" smtClean="0"/>
              <a:t>Salowey</a:t>
            </a:r>
            <a:r>
              <a:rPr lang="en-US" dirty="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Note Well</a:t>
            </a:r>
          </a:p>
        </p:txBody>
      </p:sp>
      <p:sp>
        <p:nvSpPr>
          <p:cNvPr id="12291" name="Rectangle 3"/>
          <p:cNvSpPr>
            <a:spLocks noGrp="1" noChangeArrowheads="1"/>
          </p:cNvSpPr>
          <p:nvPr>
            <p:ph type="body" idx="1"/>
          </p:nvPr>
        </p:nvSpPr>
        <p:spPr>
          <a:xfrm>
            <a:off x="457200" y="1219200"/>
            <a:ext cx="8229600" cy="5257800"/>
          </a:xfrm>
        </p:spPr>
        <p:txBody>
          <a:bodyPr/>
          <a:lstStyle/>
          <a:p>
            <a:pPr>
              <a:lnSpc>
                <a:spcPct val="80000"/>
              </a:lnSpc>
              <a:buFontTx/>
              <a:buNone/>
            </a:pPr>
            <a:endParaRPr lang="en-US" sz="1400" dirty="0"/>
          </a:p>
          <a:p>
            <a:pPr>
              <a:lnSpc>
                <a:spcPct val="80000"/>
              </a:lnSpc>
              <a:buFontTx/>
              <a:buNone/>
            </a:pPr>
            <a:r>
              <a:rPr lang="en-US" sz="1400" dirty="0"/>
              <a:t>Any submission to the IETF intended by the Contributor for publication as all or part of an IETF Internet-Draft or RFC and any statement made within the context of an IETF activity is considered an "IETF Contribution". </a:t>
            </a:r>
            <a:r>
              <a:rPr lang="en-US" sz="1400"/>
              <a:t>Such statements include oral statements in IETF sessions, as well as written and electronic communications made at any time or place, which are addressed to:</a:t>
            </a:r>
          </a:p>
          <a:p>
            <a:pPr>
              <a:lnSpc>
                <a:spcPct val="80000"/>
              </a:lnSpc>
              <a:buFontTx/>
              <a:buNone/>
            </a:pPr>
            <a:endParaRPr lang="en-US" sz="1400"/>
          </a:p>
          <a:p>
            <a:pPr lvl="1">
              <a:lnSpc>
                <a:spcPct val="80000"/>
              </a:lnSpc>
            </a:pPr>
            <a:r>
              <a:rPr lang="en-US" sz="1200" b="1" dirty="0"/>
              <a:t>The IETF plenary session </a:t>
            </a:r>
          </a:p>
          <a:p>
            <a:pPr lvl="1">
              <a:lnSpc>
                <a:spcPct val="80000"/>
              </a:lnSpc>
            </a:pPr>
            <a:r>
              <a:rPr lang="en-US" sz="1200" b="1" dirty="0"/>
              <a:t>The IESG, or any member thereof on behalf of the IESG </a:t>
            </a:r>
          </a:p>
          <a:p>
            <a:pPr lvl="1">
              <a:lnSpc>
                <a:spcPct val="80000"/>
              </a:lnSpc>
            </a:pPr>
            <a:r>
              <a:rPr lang="en-US" sz="1200" b="1" dirty="0"/>
              <a:t>Any IETF mailing list, including the IETF list itself, any working group or design team list, or any other list functioning under IETF auspices </a:t>
            </a:r>
          </a:p>
          <a:p>
            <a:pPr lvl="1">
              <a:lnSpc>
                <a:spcPct val="80000"/>
              </a:lnSpc>
            </a:pPr>
            <a:r>
              <a:rPr lang="en-US" sz="1200" b="1" dirty="0"/>
              <a:t>Any IETF working group or portion thereof </a:t>
            </a:r>
          </a:p>
          <a:p>
            <a:pPr lvl="1">
              <a:lnSpc>
                <a:spcPct val="80000"/>
              </a:lnSpc>
            </a:pPr>
            <a:r>
              <a:rPr lang="en-US" sz="1200" b="1" dirty="0"/>
              <a:t>The IAB or any member thereof on behalf of the IAB </a:t>
            </a:r>
          </a:p>
          <a:p>
            <a:pPr lvl="1">
              <a:lnSpc>
                <a:spcPct val="80000"/>
              </a:lnSpc>
            </a:pPr>
            <a:r>
              <a:rPr lang="en-US" sz="1200" b="1" dirty="0"/>
              <a:t>The RFC Editor or the Internet-Drafts function </a:t>
            </a:r>
          </a:p>
          <a:p>
            <a:pPr lvl="1">
              <a:lnSpc>
                <a:spcPct val="80000"/>
              </a:lnSpc>
            </a:pPr>
            <a:endParaRPr lang="en-US" sz="1200" b="1" dirty="0"/>
          </a:p>
          <a:p>
            <a:pPr>
              <a:lnSpc>
                <a:spcPct val="80000"/>
              </a:lnSpc>
              <a:buFontTx/>
              <a:buNone/>
            </a:pPr>
            <a:r>
              <a:rPr lang="en-US" sz="1400" dirty="0"/>
              <a:t>All IETF Contributions are subject to the rules of </a:t>
            </a:r>
            <a:r>
              <a:rPr lang="en-US" sz="1400" dirty="0">
                <a:hlinkClick r:id="rId2"/>
              </a:rPr>
              <a:t>RFC 5378</a:t>
            </a:r>
            <a:r>
              <a:rPr lang="en-US" sz="1400" dirty="0"/>
              <a:t> and </a:t>
            </a:r>
            <a:r>
              <a:rPr lang="en-US" sz="1400" dirty="0">
                <a:hlinkClick r:id="rId3"/>
              </a:rPr>
              <a:t>RFC 3979</a:t>
            </a:r>
            <a:r>
              <a:rPr lang="en-US" sz="1400" dirty="0"/>
              <a:t> (updated by </a:t>
            </a:r>
            <a:r>
              <a:rPr lang="en-US" sz="1400" dirty="0">
                <a:hlinkClick r:id="rId4"/>
              </a:rPr>
              <a:t>RFC 4879</a:t>
            </a:r>
            <a:r>
              <a:rPr lang="en-US" sz="1400" dirty="0"/>
              <a:t>). </a:t>
            </a:r>
          </a:p>
          <a:p>
            <a:pPr>
              <a:lnSpc>
                <a:spcPct val="80000"/>
              </a:lnSpc>
              <a:buFontTx/>
              <a:buNone/>
            </a:pPr>
            <a:endParaRPr lang="en-US" sz="1400" dirty="0"/>
          </a:p>
          <a:p>
            <a:pPr>
              <a:lnSpc>
                <a:spcPct val="80000"/>
              </a:lnSpc>
              <a:buFontTx/>
              <a:buNone/>
            </a:pPr>
            <a:r>
              <a:rPr lang="en-US" sz="1400" dirty="0"/>
              <a:t>Statements made outside of an IETF session, mailing list or other function, that are clearly not intended to be input to an IETF activity, group or function, are not IETF Contributions in the context of this notice.</a:t>
            </a:r>
          </a:p>
          <a:p>
            <a:pPr algn="ctr">
              <a:lnSpc>
                <a:spcPct val="80000"/>
              </a:lnSpc>
              <a:buFontTx/>
              <a:buNone/>
            </a:pPr>
            <a:endParaRPr lang="en-US" sz="1400" dirty="0"/>
          </a:p>
          <a:p>
            <a:pPr>
              <a:lnSpc>
                <a:spcPct val="80000"/>
              </a:lnSpc>
              <a:buFontTx/>
              <a:buNone/>
            </a:pPr>
            <a:r>
              <a:rPr lang="en-US" sz="1400" dirty="0"/>
              <a:t>Please consult </a:t>
            </a:r>
            <a:r>
              <a:rPr lang="en-US" sz="1400" dirty="0">
                <a:hlinkClick r:id="rId2"/>
              </a:rPr>
              <a:t>RFC 5378</a:t>
            </a:r>
            <a:r>
              <a:rPr lang="en-US" sz="1400" dirty="0"/>
              <a:t> and </a:t>
            </a:r>
            <a:r>
              <a:rPr lang="en-US" sz="1400" dirty="0">
                <a:hlinkClick r:id="rId3"/>
              </a:rPr>
              <a:t>RFC 3979</a:t>
            </a:r>
            <a:r>
              <a:rPr lang="en-US" sz="1400" dirty="0"/>
              <a:t> for details.</a:t>
            </a:r>
          </a:p>
          <a:p>
            <a:pPr algn="ctr">
              <a:lnSpc>
                <a:spcPct val="80000"/>
              </a:lnSpc>
              <a:buFontTx/>
              <a:buNone/>
            </a:pPr>
            <a:endParaRPr lang="en-US" sz="1400" dirty="0"/>
          </a:p>
          <a:p>
            <a:pPr>
              <a:lnSpc>
                <a:spcPct val="80000"/>
              </a:lnSpc>
              <a:buFontTx/>
              <a:buNone/>
            </a:pPr>
            <a:r>
              <a:rPr lang="en-US" sz="1400" dirty="0"/>
              <a:t>A participant in any IETF activity is deemed to accept all IETF rules of process, as documented in Best Current Practices </a:t>
            </a:r>
            <a:r>
              <a:rPr lang="en-US" sz="1400" dirty="0" err="1"/>
              <a:t>RFCs</a:t>
            </a:r>
            <a:r>
              <a:rPr lang="en-US" sz="1400" dirty="0"/>
              <a:t> and IESG Statements.</a:t>
            </a:r>
          </a:p>
          <a:p>
            <a:pPr algn="ctr">
              <a:lnSpc>
                <a:spcPct val="80000"/>
              </a:lnSpc>
              <a:buFontTx/>
              <a:buNone/>
            </a:pPr>
            <a:endParaRPr lang="en-US" sz="1400" dirty="0"/>
          </a:p>
          <a:p>
            <a:pPr>
              <a:lnSpc>
                <a:spcPct val="80000"/>
              </a:lnSpc>
              <a:buFontTx/>
              <a:buNone/>
            </a:pPr>
            <a:r>
              <a:rPr lang="en-US" sz="1400" dirty="0"/>
              <a:t>A participant in any IETF activity acknowledges that written, audio and video records of meetings may be made and may be available to the public.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TLS Agenda</a:t>
            </a:r>
            <a:endParaRPr lang="en-US" dirty="0"/>
          </a:p>
        </p:txBody>
      </p:sp>
      <p:sp>
        <p:nvSpPr>
          <p:cNvPr id="3" name="Content Placeholder 2"/>
          <p:cNvSpPr>
            <a:spLocks noGrp="1"/>
          </p:cNvSpPr>
          <p:nvPr>
            <p:ph idx="1"/>
          </p:nvPr>
        </p:nvSpPr>
        <p:spPr>
          <a:xfrm>
            <a:off x="457200" y="1252481"/>
            <a:ext cx="8686800" cy="5257800"/>
          </a:xfrm>
        </p:spPr>
        <p:txBody>
          <a:bodyPr>
            <a:normAutofit fontScale="62500" lnSpcReduction="20000"/>
          </a:bodyPr>
          <a:lstStyle/>
          <a:p>
            <a:pPr marL="0" indent="0">
              <a:buNone/>
            </a:pPr>
            <a:r>
              <a:rPr lang="en-US" dirty="0"/>
              <a:t>IETF-84 TLS Meeting</a:t>
            </a:r>
          </a:p>
          <a:p>
            <a:pPr marL="0" indent="0">
              <a:buNone/>
            </a:pPr>
            <a:r>
              <a:rPr lang="en-US" dirty="0"/>
              <a:t>Tuesday, July 31, 2012 - 1030-1130</a:t>
            </a:r>
          </a:p>
          <a:p>
            <a:pPr marL="0" indent="0">
              <a:buNone/>
            </a:pPr>
            <a:r>
              <a:rPr lang="en-US" dirty="0"/>
              <a:t>----------------------------------</a:t>
            </a:r>
          </a:p>
          <a:p>
            <a:pPr marL="0" indent="0">
              <a:buNone/>
            </a:pPr>
            <a:r>
              <a:rPr lang="en-US" dirty="0"/>
              <a:t>1. Note Well, Agenda, Note Takers, Blue sheets (1 Min)</a:t>
            </a:r>
          </a:p>
          <a:p>
            <a:pPr marL="0" indent="0">
              <a:buNone/>
            </a:pPr>
            <a:r>
              <a:rPr lang="en-US" dirty="0"/>
              <a:t>2. Out-of-band public key validation (20 Min) - </a:t>
            </a:r>
            <a:r>
              <a:rPr lang="en-US" dirty="0" err="1"/>
              <a:t>Wouters</a:t>
            </a:r>
            <a:endParaRPr lang="en-US" dirty="0"/>
          </a:p>
          <a:p>
            <a:pPr marL="0" indent="0">
              <a:buNone/>
            </a:pPr>
            <a:r>
              <a:rPr lang="en-US" dirty="0"/>
              <a:t>http://</a:t>
            </a:r>
            <a:r>
              <a:rPr lang="en-US" dirty="0" err="1"/>
              <a:t>tools.ietf.org</a:t>
            </a:r>
            <a:r>
              <a:rPr lang="en-US" dirty="0"/>
              <a:t>/html/draft-ietf-tls-oob-pubkey-04</a:t>
            </a:r>
          </a:p>
          <a:p>
            <a:pPr marL="0" indent="0">
              <a:buNone/>
            </a:pPr>
            <a:r>
              <a:rPr lang="en-US" dirty="0"/>
              <a:t>3. Cached Info (10 Min) - </a:t>
            </a:r>
            <a:r>
              <a:rPr lang="en-US" dirty="0" err="1"/>
              <a:t>Tschofenig</a:t>
            </a:r>
            <a:endParaRPr lang="en-US" dirty="0"/>
          </a:p>
          <a:p>
            <a:pPr marL="0" indent="0">
              <a:buNone/>
            </a:pPr>
            <a:r>
              <a:rPr lang="en-US" dirty="0"/>
              <a:t>http:/</a:t>
            </a:r>
            <a:r>
              <a:rPr lang="en-US" dirty="0" smtClean="0"/>
              <a:t>/</a:t>
            </a:r>
            <a:r>
              <a:rPr lang="en-US" dirty="0" err="1" smtClean="0"/>
              <a:t>tools.ietf.org</a:t>
            </a:r>
            <a:r>
              <a:rPr lang="en-US" dirty="0"/>
              <a:t>/html/draft-ietf-tls-cached-info-12</a:t>
            </a:r>
          </a:p>
          <a:p>
            <a:pPr marL="0" indent="0">
              <a:buNone/>
            </a:pPr>
            <a:r>
              <a:rPr lang="en-US" dirty="0"/>
              <a:t>4. Certificate Status Extension (2 Min) - </a:t>
            </a:r>
            <a:r>
              <a:rPr lang="en-US" dirty="0" err="1"/>
              <a:t>Pettersen</a:t>
            </a:r>
            <a:r>
              <a:rPr lang="en-US" dirty="0"/>
              <a:t>/Chairs</a:t>
            </a:r>
          </a:p>
          <a:p>
            <a:pPr marL="0" indent="0">
              <a:buNone/>
            </a:pPr>
            <a:r>
              <a:rPr lang="en-US" dirty="0"/>
              <a:t>http://</a:t>
            </a:r>
            <a:r>
              <a:rPr lang="en-US" dirty="0" err="1"/>
              <a:t>tools.ietf.org</a:t>
            </a:r>
            <a:r>
              <a:rPr lang="en-US" dirty="0"/>
              <a:t>/html/draft-ietf-tls-multiple-cert-status-extension-01</a:t>
            </a:r>
          </a:p>
          <a:p>
            <a:pPr marL="0" indent="0">
              <a:buNone/>
            </a:pPr>
            <a:r>
              <a:rPr lang="en-US" dirty="0"/>
              <a:t>5. Version Rollback (15 min) - </a:t>
            </a:r>
            <a:r>
              <a:rPr lang="en-US" dirty="0" err="1"/>
              <a:t>Pettersen</a:t>
            </a:r>
            <a:r>
              <a:rPr lang="en-US" dirty="0"/>
              <a:t>/</a:t>
            </a:r>
            <a:r>
              <a:rPr lang="en-US" dirty="0" err="1"/>
              <a:t>Rescorla</a:t>
            </a:r>
            <a:r>
              <a:rPr lang="en-US" dirty="0"/>
              <a:t>/Langley</a:t>
            </a:r>
          </a:p>
          <a:p>
            <a:pPr marL="0" indent="0">
              <a:buNone/>
            </a:pPr>
            <a:r>
              <a:rPr lang="en-US" dirty="0"/>
              <a:t>http://</a:t>
            </a:r>
            <a:r>
              <a:rPr lang="en-US" dirty="0" err="1"/>
              <a:t>tools.ietf.org</a:t>
            </a:r>
            <a:r>
              <a:rPr lang="en-US" dirty="0"/>
              <a:t>/id/draft-pettersen-tls-version-rollback-removal-00.txt</a:t>
            </a:r>
          </a:p>
          <a:p>
            <a:pPr marL="0" indent="0">
              <a:buNone/>
            </a:pPr>
            <a:r>
              <a:rPr lang="en-US" dirty="0"/>
              <a:t>6. Dragonfly/TLS-PWD update (2 Min) - Harkins</a:t>
            </a:r>
          </a:p>
          <a:p>
            <a:pPr marL="0" indent="0">
              <a:buNone/>
            </a:pPr>
            <a:r>
              <a:rPr lang="en-US" dirty="0"/>
              <a:t>http://</a:t>
            </a:r>
            <a:r>
              <a:rPr lang="en-US" dirty="0" err="1"/>
              <a:t>tools.ietf.org</a:t>
            </a:r>
            <a:r>
              <a:rPr lang="en-US" dirty="0"/>
              <a:t>/id/draft-harkins-tls-pwd-02.txt</a:t>
            </a:r>
          </a:p>
          <a:p>
            <a:pPr marL="0" indent="0">
              <a:buNone/>
            </a:pPr>
            <a:r>
              <a:rPr lang="tr-TR" dirty="0"/>
              <a:t>7. TLS Proxy - </a:t>
            </a:r>
            <a:r>
              <a:rPr lang="tr-TR" dirty="0" err="1"/>
              <a:t>Nir</a:t>
            </a:r>
            <a:r>
              <a:rPr lang="tr-TR" dirty="0"/>
              <a:t> (10 </a:t>
            </a:r>
            <a:r>
              <a:rPr lang="tr-TR" dirty="0" err="1"/>
              <a:t>Min</a:t>
            </a:r>
            <a:r>
              <a:rPr lang="tr-TR" dirty="0"/>
              <a:t>)</a:t>
            </a:r>
          </a:p>
          <a:p>
            <a:pPr marL="0" indent="0">
              <a:buNone/>
            </a:pPr>
            <a:r>
              <a:rPr lang="tr-TR" dirty="0"/>
              <a:t>http://</a:t>
            </a:r>
            <a:r>
              <a:rPr lang="tr-TR" dirty="0" err="1"/>
              <a:t>tools.ietf.org</a:t>
            </a:r>
            <a:r>
              <a:rPr lang="tr-TR" dirty="0"/>
              <a:t>/html/draft-mcgrew-tls-proxy-server-01</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1484</TotalTime>
  <Words>547</Words>
  <Application>Microsoft Macintosh PowerPoint</Application>
  <PresentationFormat>On-screen Show (4:3)</PresentationFormat>
  <Paragraphs>41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Transport Layer Security (TLS) IETF-84</vt:lpstr>
      <vt:lpstr>Note Well</vt:lpstr>
      <vt:lpstr>TLS Agenda</vt:lpstr>
    </vt:vector>
  </TitlesOfParts>
  <Company>Cisco Systems,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Method Update (EMU) IETF-80</dc:title>
  <dc:creator>jsalowey</dc:creator>
  <cp:lastModifiedBy>JAS</cp:lastModifiedBy>
  <cp:revision>11</cp:revision>
  <dcterms:created xsi:type="dcterms:W3CDTF">2011-03-29T11:24:58Z</dcterms:created>
  <dcterms:modified xsi:type="dcterms:W3CDTF">2012-07-30T17:19:14Z</dcterms:modified>
</cp:coreProperties>
</file>