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256" r:id="rId2"/>
    <p:sldId id="270" r:id="rId3"/>
    <p:sldId id="289" r:id="rId4"/>
    <p:sldId id="291" r:id="rId5"/>
    <p:sldId id="292" r:id="rId6"/>
    <p:sldId id="258" r:id="rId7"/>
    <p:sldId id="260" r:id="rId8"/>
    <p:sldId id="265" r:id="rId9"/>
    <p:sldId id="279" r:id="rId10"/>
    <p:sldId id="285"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0000"/>
    <a:srgbClr val="00CC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721" autoAdjust="0"/>
    <p:restoredTop sz="94660"/>
  </p:normalViewPr>
  <p:slideViewPr>
    <p:cSldViewPr>
      <p:cViewPr varScale="1">
        <p:scale>
          <a:sx n="89" d="100"/>
          <a:sy n="89" d="100"/>
        </p:scale>
        <p:origin x="-112" y="-96"/>
      </p:cViewPr>
      <p:guideLst>
        <p:guide orient="horz" pos="2160"/>
        <p:guide pos="2880"/>
      </p:guideLst>
    </p:cSldViewPr>
  </p:slideViewPr>
  <p:outlineViewPr>
    <p:cViewPr>
      <p:scale>
        <a:sx n="33" d="100"/>
        <a:sy n="33" d="100"/>
      </p:scale>
      <p:origin x="0" y="6472"/>
    </p:cViewPr>
  </p:outlin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cs typeface="+mn-cs"/>
              </a:defRPr>
            </a:lvl1pPr>
          </a:lstStyle>
          <a:p>
            <a:pPr>
              <a:defRPr/>
            </a:pPr>
            <a:endParaRPr lang="en-US"/>
          </a:p>
        </p:txBody>
      </p:sp>
      <p:sp>
        <p:nvSpPr>
          <p:cNvPr id="717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cs typeface="+mn-cs"/>
              </a:defRPr>
            </a:lvl1pPr>
          </a:lstStyle>
          <a:p>
            <a:pPr>
              <a:defRPr/>
            </a:pPr>
            <a:r>
              <a:rPr lang="en-US" smtClean="0"/>
              <a:t>August 2012</a:t>
            </a:r>
            <a:endParaRPr lang="en-US"/>
          </a:p>
        </p:txBody>
      </p:sp>
      <p:sp>
        <p:nvSpPr>
          <p:cNvPr id="717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cs typeface="+mn-cs"/>
              </a:defRPr>
            </a:lvl1pPr>
          </a:lstStyle>
          <a:p>
            <a:pPr>
              <a:defRPr/>
            </a:pPr>
            <a:r>
              <a:rPr lang="en-US"/>
              <a:t>IETF TRILL WG</a:t>
            </a:r>
          </a:p>
        </p:txBody>
      </p:sp>
      <p:sp>
        <p:nvSpPr>
          <p:cNvPr id="717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C45671A-062C-F44F-8C45-C2D991FDA352}" type="slidenum">
              <a:rPr lang="en-US"/>
              <a:pPr>
                <a:defRPr/>
              </a:pPr>
              <a:t>‹#›</a:t>
            </a:fld>
            <a:endParaRPr lang="en-US"/>
          </a:p>
        </p:txBody>
      </p:sp>
    </p:spTree>
    <p:extLst>
      <p:ext uri="{BB962C8B-B14F-4D97-AF65-F5344CB8AC3E}">
        <p14:creationId xmlns:p14="http://schemas.microsoft.com/office/powerpoint/2010/main" val="1051991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cs typeface="+mn-cs"/>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cs typeface="+mn-cs"/>
              </a:defRPr>
            </a:lvl1pPr>
          </a:lstStyle>
          <a:p>
            <a:pPr>
              <a:defRPr/>
            </a:pPr>
            <a:r>
              <a:rPr lang="en-US" smtClean="0"/>
              <a:t>August 2012</a:t>
            </a: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cs typeface="+mn-cs"/>
              </a:defRPr>
            </a:lvl1pPr>
          </a:lstStyle>
          <a:p>
            <a:pPr>
              <a:defRPr/>
            </a:pPr>
            <a:r>
              <a:rPr lang="en-US"/>
              <a:t>IETF TRILL WG</a:t>
            </a:r>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36CCEA7-B1DF-B148-956D-1B6726BAD4A5}" type="slidenum">
              <a:rPr lang="en-US"/>
              <a:pPr>
                <a:defRPr/>
              </a:pPr>
              <a:t>‹#›</a:t>
            </a:fld>
            <a:endParaRPr lang="en-US"/>
          </a:p>
        </p:txBody>
      </p:sp>
    </p:spTree>
    <p:extLst>
      <p:ext uri="{BB962C8B-B14F-4D97-AF65-F5344CB8AC3E}">
        <p14:creationId xmlns:p14="http://schemas.microsoft.com/office/powerpoint/2010/main" val="4225835115"/>
      </p:ext>
    </p:extLst>
  </p:cSld>
  <p:clrMap bg1="lt1" tx1="dk1" bg2="lt2" tx2="dk2" accent1="accent1" accent2="accent2" accent3="accent3" accent4="accent4" accent5="accent5" accent6="accent6" hlink="hlink" folHlink="folHlink"/>
  <p:hf hdr="0"/>
  <p:notesStyle>
    <a:lvl1pPr algn="l" rtl="0" eaLnBrk="0" fontAlgn="base" hangingPunct="0">
      <a:spcBef>
        <a:spcPct val="30000"/>
      </a:spcBef>
      <a:spcAft>
        <a:spcPct val="0"/>
      </a:spcAft>
      <a:defRPr sz="1200" kern="1200">
        <a:solidFill>
          <a:schemeClr val="tx1"/>
        </a:solidFill>
        <a:latin typeface="Arial" pitchFamily="-110" charset="0"/>
        <a:ea typeface="ＭＳ Ｐゴシック" pitchFamily="-65" charset="-128"/>
        <a:cs typeface="ＭＳ Ｐゴシック" pitchFamily="-65" charset="-128"/>
      </a:defRPr>
    </a:lvl1pPr>
    <a:lvl2pPr marL="4572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2pPr>
    <a:lvl3pPr marL="9144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3pPr>
    <a:lvl4pPr marL="13716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4pPr>
    <a:lvl5pPr marL="18288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t>August 2012</a:t>
            </a:r>
            <a:endParaRPr lang="en-US" sz="1200"/>
          </a:p>
        </p:txBody>
      </p:sp>
      <p:sp>
        <p:nvSpPr>
          <p:cNvPr id="1638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IETF TRILL WG</a:t>
            </a:r>
          </a:p>
        </p:txBody>
      </p:sp>
      <p:sp>
        <p:nvSpPr>
          <p:cNvPr id="1638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08334B1-4607-B94B-A267-FE304800CBD4}" type="slidenum">
              <a:rPr lang="en-US" sz="1200"/>
              <a:pPr eaLnBrk="1" hangingPunct="1"/>
              <a:t>1</a:t>
            </a:fld>
            <a:endParaRPr lang="en-US" sz="1200"/>
          </a:p>
        </p:txBody>
      </p:sp>
      <p:sp>
        <p:nvSpPr>
          <p:cNvPr id="16388" name="Rectangle 2"/>
          <p:cNvSpPr>
            <a:spLocks noGrp="1" noRot="1" noChangeAspect="1" noChangeArrowheads="1" noTextEdit="1"/>
          </p:cNvSpPr>
          <p:nvPr>
            <p:ph type="sldImg"/>
          </p:nvPr>
        </p:nvSpPr>
        <p:spPr>
          <a:ln/>
        </p:spPr>
      </p:sp>
      <p:sp>
        <p:nvSpPr>
          <p:cNvPr id="1638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ln/>
        </p:spPr>
      </p:sp>
      <p:sp>
        <p:nvSpPr>
          <p:cNvPr id="184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ＭＳ Ｐゴシック" charset="0"/>
              <a:cs typeface="ＭＳ Ｐゴシック" charset="0"/>
            </a:endParaRPr>
          </a:p>
        </p:txBody>
      </p:sp>
      <p:sp>
        <p:nvSpPr>
          <p:cNvPr id="18435"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t>August 2012</a:t>
            </a:r>
            <a:endParaRPr lang="en-US" sz="1200"/>
          </a:p>
        </p:txBody>
      </p:sp>
      <p:sp>
        <p:nvSpPr>
          <p:cNvPr id="18436" name="Footer Placeholder 4"/>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IETF TRILL WG</a:t>
            </a:r>
          </a:p>
        </p:txBody>
      </p:sp>
      <p:sp>
        <p:nvSpPr>
          <p:cNvPr id="18437"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D1D7C47-E76C-E84D-A1C2-3A6DC2497DE0}" type="slidenum">
              <a:rPr lang="en-US" sz="1200"/>
              <a:pPr eaLnBrk="1" hangingPunct="1"/>
              <a:t>2</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t>August 2012</a:t>
            </a:r>
            <a:endParaRPr lang="en-US" sz="1200"/>
          </a:p>
        </p:txBody>
      </p:sp>
      <p:sp>
        <p:nvSpPr>
          <p:cNvPr id="2355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IETF TRILL WG</a:t>
            </a:r>
          </a:p>
        </p:txBody>
      </p:sp>
      <p:sp>
        <p:nvSpPr>
          <p:cNvPr id="2355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CFFBC1D-ACC0-ED46-BB41-816C92C30F16}" type="slidenum">
              <a:rPr lang="en-US" sz="1200"/>
              <a:pPr eaLnBrk="1" hangingPunct="1"/>
              <a:t>7</a:t>
            </a:fld>
            <a:endParaRPr lang="en-US" sz="120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August 2012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6" name="Rectangle 6"/>
          <p:cNvSpPr>
            <a:spLocks noGrp="1" noChangeArrowheads="1"/>
          </p:cNvSpPr>
          <p:nvPr>
            <p:ph type="sldNum" sz="quarter" idx="12"/>
          </p:nvPr>
        </p:nvSpPr>
        <p:spPr>
          <a:ln/>
        </p:spPr>
        <p:txBody>
          <a:bodyPr/>
          <a:lstStyle>
            <a:lvl1pPr>
              <a:defRPr/>
            </a:lvl1pPr>
          </a:lstStyle>
          <a:p>
            <a:pPr>
              <a:defRPr/>
            </a:pPr>
            <a:fld id="{453E21AF-1211-3146-B7F2-7502760DE992}" type="slidenum">
              <a:rPr lang="en-US"/>
              <a:pPr>
                <a:defRPr/>
              </a:pPr>
              <a:t>‹#›</a:t>
            </a:fld>
            <a:endParaRPr lang="en-US"/>
          </a:p>
        </p:txBody>
      </p:sp>
    </p:spTree>
    <p:extLst>
      <p:ext uri="{BB962C8B-B14F-4D97-AF65-F5344CB8AC3E}">
        <p14:creationId xmlns:p14="http://schemas.microsoft.com/office/powerpoint/2010/main" val="12938909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August 2012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6" name="Rectangle 6"/>
          <p:cNvSpPr>
            <a:spLocks noGrp="1" noChangeArrowheads="1"/>
          </p:cNvSpPr>
          <p:nvPr>
            <p:ph type="sldNum" sz="quarter" idx="12"/>
          </p:nvPr>
        </p:nvSpPr>
        <p:spPr>
          <a:ln/>
        </p:spPr>
        <p:txBody>
          <a:bodyPr/>
          <a:lstStyle>
            <a:lvl1pPr>
              <a:defRPr/>
            </a:lvl1pPr>
          </a:lstStyle>
          <a:p>
            <a:pPr>
              <a:defRPr/>
            </a:pPr>
            <a:fld id="{4D1AA63A-D1D6-B74B-9133-63E6A34889EA}" type="slidenum">
              <a:rPr lang="en-US"/>
              <a:pPr>
                <a:defRPr/>
              </a:pPr>
              <a:t>‹#›</a:t>
            </a:fld>
            <a:endParaRPr lang="en-US"/>
          </a:p>
        </p:txBody>
      </p:sp>
    </p:spTree>
    <p:extLst>
      <p:ext uri="{BB962C8B-B14F-4D97-AF65-F5344CB8AC3E}">
        <p14:creationId xmlns:p14="http://schemas.microsoft.com/office/powerpoint/2010/main" val="505862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August 2012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6" name="Rectangle 6"/>
          <p:cNvSpPr>
            <a:spLocks noGrp="1" noChangeArrowheads="1"/>
          </p:cNvSpPr>
          <p:nvPr>
            <p:ph type="sldNum" sz="quarter" idx="12"/>
          </p:nvPr>
        </p:nvSpPr>
        <p:spPr>
          <a:ln/>
        </p:spPr>
        <p:txBody>
          <a:bodyPr/>
          <a:lstStyle>
            <a:lvl1pPr>
              <a:defRPr/>
            </a:lvl1pPr>
          </a:lstStyle>
          <a:p>
            <a:pPr>
              <a:defRPr/>
            </a:pPr>
            <a:fld id="{36C5B2F0-5560-794A-A2E8-88DB5A45AD16}" type="slidenum">
              <a:rPr lang="en-US"/>
              <a:pPr>
                <a:defRPr/>
              </a:pPr>
              <a:t>‹#›</a:t>
            </a:fld>
            <a:endParaRPr lang="en-US"/>
          </a:p>
        </p:txBody>
      </p:sp>
    </p:spTree>
    <p:extLst>
      <p:ext uri="{BB962C8B-B14F-4D97-AF65-F5344CB8AC3E}">
        <p14:creationId xmlns:p14="http://schemas.microsoft.com/office/powerpoint/2010/main" val="1891607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August 2012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6" name="Rectangle 6"/>
          <p:cNvSpPr>
            <a:spLocks noGrp="1" noChangeArrowheads="1"/>
          </p:cNvSpPr>
          <p:nvPr>
            <p:ph type="sldNum" sz="quarter" idx="12"/>
          </p:nvPr>
        </p:nvSpPr>
        <p:spPr>
          <a:ln/>
        </p:spPr>
        <p:txBody>
          <a:bodyPr/>
          <a:lstStyle>
            <a:lvl1pPr>
              <a:defRPr/>
            </a:lvl1pPr>
          </a:lstStyle>
          <a:p>
            <a:pPr>
              <a:defRPr/>
            </a:pPr>
            <a:fld id="{90D3B029-49DC-9641-A5E1-1AEC5D57CBDC}" type="slidenum">
              <a:rPr lang="en-US"/>
              <a:pPr>
                <a:defRPr/>
              </a:pPr>
              <a:t>‹#›</a:t>
            </a:fld>
            <a:endParaRPr lang="en-US"/>
          </a:p>
        </p:txBody>
      </p:sp>
    </p:spTree>
    <p:extLst>
      <p:ext uri="{BB962C8B-B14F-4D97-AF65-F5344CB8AC3E}">
        <p14:creationId xmlns:p14="http://schemas.microsoft.com/office/powerpoint/2010/main" val="4044740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August 2012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6" name="Rectangle 6"/>
          <p:cNvSpPr>
            <a:spLocks noGrp="1" noChangeArrowheads="1"/>
          </p:cNvSpPr>
          <p:nvPr>
            <p:ph type="sldNum" sz="quarter" idx="12"/>
          </p:nvPr>
        </p:nvSpPr>
        <p:spPr>
          <a:ln/>
        </p:spPr>
        <p:txBody>
          <a:bodyPr/>
          <a:lstStyle>
            <a:lvl1pPr>
              <a:defRPr/>
            </a:lvl1pPr>
          </a:lstStyle>
          <a:p>
            <a:pPr>
              <a:defRPr/>
            </a:pPr>
            <a:fld id="{33D28F34-3B34-334B-A56A-B58A51B868B0}" type="slidenum">
              <a:rPr lang="en-US"/>
              <a:pPr>
                <a:defRPr/>
              </a:pPr>
              <a:t>‹#›</a:t>
            </a:fld>
            <a:endParaRPr lang="en-US"/>
          </a:p>
        </p:txBody>
      </p:sp>
    </p:spTree>
    <p:extLst>
      <p:ext uri="{BB962C8B-B14F-4D97-AF65-F5344CB8AC3E}">
        <p14:creationId xmlns:p14="http://schemas.microsoft.com/office/powerpoint/2010/main" val="2704671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August 2012</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7" name="Rectangle 6"/>
          <p:cNvSpPr>
            <a:spLocks noGrp="1" noChangeArrowheads="1"/>
          </p:cNvSpPr>
          <p:nvPr>
            <p:ph type="sldNum" sz="quarter" idx="12"/>
          </p:nvPr>
        </p:nvSpPr>
        <p:spPr>
          <a:ln/>
        </p:spPr>
        <p:txBody>
          <a:bodyPr/>
          <a:lstStyle>
            <a:lvl1pPr>
              <a:defRPr/>
            </a:lvl1pPr>
          </a:lstStyle>
          <a:p>
            <a:pPr>
              <a:defRPr/>
            </a:pPr>
            <a:fld id="{29681CAF-8131-2143-A615-B4827DCC3A7C}" type="slidenum">
              <a:rPr lang="en-US"/>
              <a:pPr>
                <a:defRPr/>
              </a:pPr>
              <a:t>‹#›</a:t>
            </a:fld>
            <a:endParaRPr lang="en-US"/>
          </a:p>
        </p:txBody>
      </p:sp>
    </p:spTree>
    <p:extLst>
      <p:ext uri="{BB962C8B-B14F-4D97-AF65-F5344CB8AC3E}">
        <p14:creationId xmlns:p14="http://schemas.microsoft.com/office/powerpoint/2010/main" val="21483789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August 2012</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9" name="Rectangle 6"/>
          <p:cNvSpPr>
            <a:spLocks noGrp="1" noChangeArrowheads="1"/>
          </p:cNvSpPr>
          <p:nvPr>
            <p:ph type="sldNum" sz="quarter" idx="12"/>
          </p:nvPr>
        </p:nvSpPr>
        <p:spPr>
          <a:ln/>
        </p:spPr>
        <p:txBody>
          <a:bodyPr/>
          <a:lstStyle>
            <a:lvl1pPr>
              <a:defRPr/>
            </a:lvl1pPr>
          </a:lstStyle>
          <a:p>
            <a:pPr>
              <a:defRPr/>
            </a:pPr>
            <a:fld id="{D11FF23A-47ED-A843-8ABD-246DF42A05BC}" type="slidenum">
              <a:rPr lang="en-US"/>
              <a:pPr>
                <a:defRPr/>
              </a:pPr>
              <a:t>‹#›</a:t>
            </a:fld>
            <a:endParaRPr lang="en-US"/>
          </a:p>
        </p:txBody>
      </p:sp>
    </p:spTree>
    <p:extLst>
      <p:ext uri="{BB962C8B-B14F-4D97-AF65-F5344CB8AC3E}">
        <p14:creationId xmlns:p14="http://schemas.microsoft.com/office/powerpoint/2010/main" val="1489525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August 2012</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5" name="Rectangle 6"/>
          <p:cNvSpPr>
            <a:spLocks noGrp="1" noChangeArrowheads="1"/>
          </p:cNvSpPr>
          <p:nvPr>
            <p:ph type="sldNum" sz="quarter" idx="12"/>
          </p:nvPr>
        </p:nvSpPr>
        <p:spPr>
          <a:ln/>
        </p:spPr>
        <p:txBody>
          <a:bodyPr/>
          <a:lstStyle>
            <a:lvl1pPr>
              <a:defRPr/>
            </a:lvl1pPr>
          </a:lstStyle>
          <a:p>
            <a:pPr>
              <a:defRPr/>
            </a:pPr>
            <a:fld id="{FB63035E-2E10-1544-BB5B-AB61AE571D01}" type="slidenum">
              <a:rPr lang="en-US"/>
              <a:pPr>
                <a:defRPr/>
              </a:pPr>
              <a:t>‹#›</a:t>
            </a:fld>
            <a:endParaRPr lang="en-US"/>
          </a:p>
        </p:txBody>
      </p:sp>
    </p:spTree>
    <p:extLst>
      <p:ext uri="{BB962C8B-B14F-4D97-AF65-F5344CB8AC3E}">
        <p14:creationId xmlns:p14="http://schemas.microsoft.com/office/powerpoint/2010/main" val="1615370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August 2012</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4" name="Rectangle 6"/>
          <p:cNvSpPr>
            <a:spLocks noGrp="1" noChangeArrowheads="1"/>
          </p:cNvSpPr>
          <p:nvPr>
            <p:ph type="sldNum" sz="quarter" idx="12"/>
          </p:nvPr>
        </p:nvSpPr>
        <p:spPr>
          <a:ln/>
        </p:spPr>
        <p:txBody>
          <a:bodyPr/>
          <a:lstStyle>
            <a:lvl1pPr>
              <a:defRPr/>
            </a:lvl1pPr>
          </a:lstStyle>
          <a:p>
            <a:pPr>
              <a:defRPr/>
            </a:pPr>
            <a:fld id="{DF9D5F82-83EE-A949-B8EE-4B8EF721CB43}" type="slidenum">
              <a:rPr lang="en-US"/>
              <a:pPr>
                <a:defRPr/>
              </a:pPr>
              <a:t>‹#›</a:t>
            </a:fld>
            <a:endParaRPr lang="en-US"/>
          </a:p>
        </p:txBody>
      </p:sp>
    </p:spTree>
    <p:extLst>
      <p:ext uri="{BB962C8B-B14F-4D97-AF65-F5344CB8AC3E}">
        <p14:creationId xmlns:p14="http://schemas.microsoft.com/office/powerpoint/2010/main" val="3679576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August 2012</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7" name="Rectangle 6"/>
          <p:cNvSpPr>
            <a:spLocks noGrp="1" noChangeArrowheads="1"/>
          </p:cNvSpPr>
          <p:nvPr>
            <p:ph type="sldNum" sz="quarter" idx="12"/>
          </p:nvPr>
        </p:nvSpPr>
        <p:spPr>
          <a:ln/>
        </p:spPr>
        <p:txBody>
          <a:bodyPr/>
          <a:lstStyle>
            <a:lvl1pPr>
              <a:defRPr/>
            </a:lvl1pPr>
          </a:lstStyle>
          <a:p>
            <a:pPr>
              <a:defRPr/>
            </a:pPr>
            <a:fld id="{80B0E8DB-AA70-A94B-8F97-46C4E2973DE5}" type="slidenum">
              <a:rPr lang="en-US"/>
              <a:pPr>
                <a:defRPr/>
              </a:pPr>
              <a:t>‹#›</a:t>
            </a:fld>
            <a:endParaRPr lang="en-US"/>
          </a:p>
        </p:txBody>
      </p:sp>
    </p:spTree>
    <p:extLst>
      <p:ext uri="{BB962C8B-B14F-4D97-AF65-F5344CB8AC3E}">
        <p14:creationId xmlns:p14="http://schemas.microsoft.com/office/powerpoint/2010/main" val="3986787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August 2012</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IETF TRILL WG</a:t>
            </a:r>
          </a:p>
        </p:txBody>
      </p:sp>
      <p:sp>
        <p:nvSpPr>
          <p:cNvPr id="7" name="Rectangle 6"/>
          <p:cNvSpPr>
            <a:spLocks noGrp="1" noChangeArrowheads="1"/>
          </p:cNvSpPr>
          <p:nvPr>
            <p:ph type="sldNum" sz="quarter" idx="12"/>
          </p:nvPr>
        </p:nvSpPr>
        <p:spPr>
          <a:ln/>
        </p:spPr>
        <p:txBody>
          <a:bodyPr/>
          <a:lstStyle>
            <a:lvl1pPr>
              <a:defRPr/>
            </a:lvl1pPr>
          </a:lstStyle>
          <a:p>
            <a:pPr>
              <a:defRPr/>
            </a:pPr>
            <a:fld id="{9B47C40C-8B79-784B-A6ED-67DF60F9CD1C}" type="slidenum">
              <a:rPr lang="en-US"/>
              <a:pPr>
                <a:defRPr/>
              </a:pPr>
              <a:t>‹#›</a:t>
            </a:fld>
            <a:endParaRPr lang="en-US"/>
          </a:p>
        </p:txBody>
      </p:sp>
    </p:spTree>
    <p:extLst>
      <p:ext uri="{BB962C8B-B14F-4D97-AF65-F5344CB8AC3E}">
        <p14:creationId xmlns:p14="http://schemas.microsoft.com/office/powerpoint/2010/main" val="403616592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cs typeface="+mn-cs"/>
              </a:defRPr>
            </a:lvl1pPr>
          </a:lstStyle>
          <a:p>
            <a:pPr>
              <a:defRPr/>
            </a:pPr>
            <a:r>
              <a:rPr lang="en-US" smtClean="0"/>
              <a:t>August 2012</a:t>
            </a: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cs typeface="+mn-cs"/>
              </a:defRPr>
            </a:lvl1pPr>
          </a:lstStyle>
          <a:p>
            <a:pPr>
              <a:defRPr/>
            </a:pPr>
            <a:r>
              <a:rPr lang="en-US"/>
              <a:t>IETF TRILL WG</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E3AC389-CF9E-5D44-9261-02D47E2A74B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4400">
          <a:solidFill>
            <a:schemeClr val="tx2"/>
          </a:solidFill>
          <a:latin typeface="+mj-lt"/>
          <a:ea typeface="ＭＳ Ｐゴシック" pitchFamily="-65" charset="-128"/>
          <a:cs typeface="ＭＳ Ｐゴシック" pitchFamily="-65" charset="-128"/>
        </a:defRPr>
      </a:lvl1pPr>
      <a:lvl2pPr algn="ctr" rtl="0" eaLnBrk="0" fontAlgn="base" hangingPunct="0">
        <a:spcBef>
          <a:spcPct val="0"/>
        </a:spcBef>
        <a:spcAft>
          <a:spcPct val="0"/>
        </a:spcAft>
        <a:defRPr sz="4400">
          <a:solidFill>
            <a:schemeClr val="tx2"/>
          </a:solidFill>
          <a:latin typeface="Arial" pitchFamily="-110" charset="0"/>
          <a:ea typeface="ＭＳ Ｐゴシック" pitchFamily="-65" charset="-128"/>
          <a:cs typeface="ＭＳ Ｐゴシック" pitchFamily="-65" charset="-128"/>
        </a:defRPr>
      </a:lvl2pPr>
      <a:lvl3pPr algn="ctr" rtl="0" eaLnBrk="0" fontAlgn="base" hangingPunct="0">
        <a:spcBef>
          <a:spcPct val="0"/>
        </a:spcBef>
        <a:spcAft>
          <a:spcPct val="0"/>
        </a:spcAft>
        <a:defRPr sz="4400">
          <a:solidFill>
            <a:schemeClr val="tx2"/>
          </a:solidFill>
          <a:latin typeface="Arial" pitchFamily="-110" charset="0"/>
          <a:ea typeface="ＭＳ Ｐゴシック" pitchFamily="-65" charset="-128"/>
          <a:cs typeface="ＭＳ Ｐゴシック" pitchFamily="-65" charset="-128"/>
        </a:defRPr>
      </a:lvl3pPr>
      <a:lvl4pPr algn="ctr" rtl="0" eaLnBrk="0" fontAlgn="base" hangingPunct="0">
        <a:spcBef>
          <a:spcPct val="0"/>
        </a:spcBef>
        <a:spcAft>
          <a:spcPct val="0"/>
        </a:spcAft>
        <a:defRPr sz="4400">
          <a:solidFill>
            <a:schemeClr val="tx2"/>
          </a:solidFill>
          <a:latin typeface="Arial" pitchFamily="-110" charset="0"/>
          <a:ea typeface="ＭＳ Ｐゴシック" pitchFamily="-65" charset="-128"/>
          <a:cs typeface="ＭＳ Ｐゴシック" pitchFamily="-65" charset="-128"/>
        </a:defRPr>
      </a:lvl4pPr>
      <a:lvl5pPr algn="ctr" rtl="0" eaLnBrk="0" fontAlgn="base" hangingPunct="0">
        <a:spcBef>
          <a:spcPct val="0"/>
        </a:spcBef>
        <a:spcAft>
          <a:spcPct val="0"/>
        </a:spcAft>
        <a:defRPr sz="4400">
          <a:solidFill>
            <a:schemeClr val="tx2"/>
          </a:solidFill>
          <a:latin typeface="Arial" pitchFamily="-110" charset="0"/>
          <a:ea typeface="ＭＳ Ｐゴシック" pitchFamily="-65" charset="-128"/>
          <a:cs typeface="ＭＳ Ｐゴシック" pitchFamily="-65" charset="-128"/>
        </a:defRPr>
      </a:lvl5pPr>
      <a:lvl6pPr marL="457200" algn="ctr" rtl="0" fontAlgn="base">
        <a:spcBef>
          <a:spcPct val="0"/>
        </a:spcBef>
        <a:spcAft>
          <a:spcPct val="0"/>
        </a:spcAft>
        <a:defRPr sz="4400">
          <a:solidFill>
            <a:schemeClr val="tx2"/>
          </a:solidFill>
          <a:latin typeface="Arial" pitchFamily="-110" charset="0"/>
        </a:defRPr>
      </a:lvl6pPr>
      <a:lvl7pPr marL="914400" algn="ctr" rtl="0" fontAlgn="base">
        <a:spcBef>
          <a:spcPct val="0"/>
        </a:spcBef>
        <a:spcAft>
          <a:spcPct val="0"/>
        </a:spcAft>
        <a:defRPr sz="4400">
          <a:solidFill>
            <a:schemeClr val="tx2"/>
          </a:solidFill>
          <a:latin typeface="Arial" pitchFamily="-110" charset="0"/>
        </a:defRPr>
      </a:lvl7pPr>
      <a:lvl8pPr marL="1371600" algn="ctr" rtl="0" fontAlgn="base">
        <a:spcBef>
          <a:spcPct val="0"/>
        </a:spcBef>
        <a:spcAft>
          <a:spcPct val="0"/>
        </a:spcAft>
        <a:defRPr sz="4400">
          <a:solidFill>
            <a:schemeClr val="tx2"/>
          </a:solidFill>
          <a:latin typeface="Arial" pitchFamily="-110" charset="0"/>
        </a:defRPr>
      </a:lvl8pPr>
      <a:lvl9pPr marL="1828800" algn="ctr" rtl="0" fontAlgn="base">
        <a:spcBef>
          <a:spcPct val="0"/>
        </a:spcBef>
        <a:spcAft>
          <a:spcPct val="0"/>
        </a:spcAft>
        <a:defRPr sz="4400">
          <a:solidFill>
            <a:schemeClr val="tx2"/>
          </a:solidFill>
          <a:latin typeface="Arial" pitchFamily="-110"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0"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0"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0"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0"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0"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rbridge@postel.org" TargetMode="External"/><Relationship Id="rId4" Type="http://schemas.openxmlformats.org/officeDocument/2006/relationships/hyperlink" Target="http://tools.ietf.org/wg/trill/" TargetMode="External"/><Relationship Id="rId5" Type="http://schemas.openxmlformats.org/officeDocument/2006/relationships/hyperlink" Target="http://www.postel.org/rbridge" TargetMode="External"/><Relationship Id="rId6" Type="http://schemas.openxmlformats.org/officeDocument/2006/relationships/hyperlink" Target="mailto:erik.nordmark@cisco.com" TargetMode="External"/><Relationship Id="rId7" Type="http://schemas.openxmlformats.org/officeDocument/2006/relationships/hyperlink" Target="mailto:d3e3e3@gmail.com"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datatracker.ietf.org/doc/draft-tissa-trill-mt-encod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August 2012</a:t>
            </a:r>
            <a:endParaRPr lang="en-US" sz="1400"/>
          </a:p>
        </p:txBody>
      </p:sp>
      <p:sp>
        <p:nvSpPr>
          <p:cNvPr id="153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153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3247186-A2EE-AD44-ADDF-00932AFAAB73}" type="slidenum">
              <a:rPr lang="en-US" sz="1400"/>
              <a:pPr eaLnBrk="1" hangingPunct="1"/>
              <a:t>1</a:t>
            </a:fld>
            <a:endParaRPr lang="en-US" sz="1400"/>
          </a:p>
        </p:txBody>
      </p:sp>
      <p:sp>
        <p:nvSpPr>
          <p:cNvPr id="15364" name="Rectangle 2"/>
          <p:cNvSpPr>
            <a:spLocks noGrp="1" noChangeArrowheads="1"/>
          </p:cNvSpPr>
          <p:nvPr>
            <p:ph type="ctrTitle"/>
          </p:nvPr>
        </p:nvSpPr>
        <p:spPr>
          <a:xfrm>
            <a:off x="685800" y="685800"/>
            <a:ext cx="7772400" cy="1066800"/>
          </a:xfrm>
        </p:spPr>
        <p:txBody>
          <a:bodyPr/>
          <a:lstStyle/>
          <a:p>
            <a:pPr eaLnBrk="1" hangingPunct="1"/>
            <a:r>
              <a:rPr lang="en-US" sz="5400" b="1">
                <a:solidFill>
                  <a:srgbClr val="0000FF"/>
                </a:solidFill>
                <a:latin typeface="Arial" charset="0"/>
                <a:ea typeface="ＭＳ Ｐゴシック" charset="0"/>
                <a:cs typeface="ＭＳ Ｐゴシック" charset="0"/>
              </a:rPr>
              <a:t>TRILL Working Group</a:t>
            </a:r>
          </a:p>
        </p:txBody>
      </p:sp>
      <p:sp>
        <p:nvSpPr>
          <p:cNvPr id="15365" name="Rectangle 3"/>
          <p:cNvSpPr>
            <a:spLocks noGrp="1" noChangeArrowheads="1"/>
          </p:cNvSpPr>
          <p:nvPr>
            <p:ph type="subTitle" idx="1"/>
          </p:nvPr>
        </p:nvSpPr>
        <p:spPr>
          <a:xfrm>
            <a:off x="609600" y="1905000"/>
            <a:ext cx="7924800" cy="4038600"/>
          </a:xfrm>
        </p:spPr>
        <p:txBody>
          <a:bodyPr/>
          <a:lstStyle/>
          <a:p>
            <a:pPr eaLnBrk="1" hangingPunct="1">
              <a:lnSpc>
                <a:spcPct val="80000"/>
              </a:lnSpc>
            </a:pPr>
            <a:r>
              <a:rPr lang="en-US" sz="2800" dirty="0">
                <a:latin typeface="Arial" charset="0"/>
                <a:ea typeface="ＭＳ Ｐゴシック" charset="0"/>
                <a:cs typeface="ＭＳ Ｐゴシック" charset="0"/>
              </a:rPr>
              <a:t>TRansparent Interconnection of Lots of Links</a:t>
            </a:r>
          </a:p>
          <a:p>
            <a:pPr eaLnBrk="1" hangingPunct="1">
              <a:lnSpc>
                <a:spcPct val="80000"/>
              </a:lnSpc>
            </a:pPr>
            <a:endParaRPr lang="en-US" sz="3600" dirty="0">
              <a:latin typeface="Arial" charset="0"/>
              <a:ea typeface="ＭＳ Ｐゴシック" charset="0"/>
              <a:cs typeface="ＭＳ Ｐゴシック" charset="0"/>
            </a:endParaRPr>
          </a:p>
          <a:p>
            <a:pPr eaLnBrk="1" hangingPunct="1">
              <a:lnSpc>
                <a:spcPct val="80000"/>
              </a:lnSpc>
            </a:pPr>
            <a:r>
              <a:rPr lang="en-US" u="sng" dirty="0" smtClean="0">
                <a:latin typeface="Arial" charset="0"/>
                <a:ea typeface="ＭＳ Ｐゴシック" charset="0"/>
                <a:cs typeface="ＭＳ Ｐゴシック" charset="0"/>
              </a:rPr>
              <a:t>NEW Mailing list address: </a:t>
            </a:r>
            <a:r>
              <a:rPr lang="en-US" dirty="0" smtClean="0">
                <a:latin typeface="Arial" charset="0"/>
                <a:ea typeface="ＭＳ Ｐゴシック" charset="0"/>
                <a:cs typeface="ＭＳ Ｐゴシック" charset="0"/>
                <a:hlinkClick r:id="rId3"/>
              </a:rPr>
              <a:t>trill@</a:t>
            </a:r>
            <a:r>
              <a:rPr lang="en-US" dirty="0">
                <a:latin typeface="Arial" charset="0"/>
                <a:ea typeface="ＭＳ Ｐゴシック" charset="0"/>
                <a:cs typeface="ＭＳ Ｐゴシック" charset="0"/>
                <a:hlinkClick r:id="rId3"/>
              </a:rPr>
              <a:t>postel.org</a:t>
            </a:r>
            <a:endParaRPr lang="en-US" dirty="0">
              <a:latin typeface="Arial" charset="0"/>
              <a:ea typeface="ＭＳ Ｐゴシック" charset="0"/>
              <a:cs typeface="ＭＳ Ｐゴシック" charset="0"/>
            </a:endParaRPr>
          </a:p>
          <a:p>
            <a:pPr eaLnBrk="1" hangingPunct="1">
              <a:lnSpc>
                <a:spcPct val="80000"/>
              </a:lnSpc>
            </a:pPr>
            <a:r>
              <a:rPr lang="en-US" sz="2000" dirty="0">
                <a:latin typeface="Arial" charset="0"/>
                <a:ea typeface="ＭＳ Ｐゴシック" charset="0"/>
                <a:cs typeface="ＭＳ Ｐゴシック" charset="0"/>
              </a:rPr>
              <a:t>Tools site: </a:t>
            </a:r>
            <a:r>
              <a:rPr lang="en-US" sz="2000" dirty="0">
                <a:latin typeface="Arial" charset="0"/>
                <a:ea typeface="ＭＳ Ｐゴシック" charset="0"/>
                <a:cs typeface="ＭＳ Ｐゴシック" charset="0"/>
                <a:hlinkClick r:id="rId4"/>
              </a:rPr>
              <a:t>http://tools.ietf.org/wg/trill/</a:t>
            </a:r>
            <a:r>
              <a:rPr lang="en-US" sz="2000" dirty="0">
                <a:latin typeface="Arial" charset="0"/>
                <a:ea typeface="ＭＳ Ｐゴシック" charset="0"/>
                <a:cs typeface="ＭＳ Ｐゴシック" charset="0"/>
              </a:rPr>
              <a:t>  </a:t>
            </a:r>
          </a:p>
          <a:p>
            <a:pPr eaLnBrk="1" hangingPunct="1">
              <a:lnSpc>
                <a:spcPct val="80000"/>
              </a:lnSpc>
            </a:pPr>
            <a:r>
              <a:rPr lang="en-US" sz="2000" dirty="0">
                <a:latin typeface="Arial" charset="0"/>
                <a:ea typeface="ＭＳ Ｐゴシック" charset="0"/>
                <a:cs typeface="ＭＳ Ｐゴシック" charset="0"/>
              </a:rPr>
              <a:t>Website: </a:t>
            </a:r>
            <a:r>
              <a:rPr lang="en-US" sz="2000" dirty="0">
                <a:latin typeface="Arial" charset="0"/>
                <a:ea typeface="ＭＳ Ｐゴシック" charset="0"/>
                <a:cs typeface="ＭＳ Ｐゴシック" charset="0"/>
                <a:hlinkClick r:id="rId5"/>
              </a:rPr>
              <a:t>http://www.postel.org/</a:t>
            </a:r>
            <a:r>
              <a:rPr lang="en-US" sz="2000" dirty="0" smtClean="0">
                <a:latin typeface="Arial" charset="0"/>
                <a:ea typeface="ＭＳ Ｐゴシック" charset="0"/>
                <a:cs typeface="ＭＳ Ｐゴシック" charset="0"/>
                <a:hlinkClick r:id="rId5"/>
              </a:rPr>
              <a:t>rbridge</a:t>
            </a:r>
            <a:endParaRPr lang="en-US" sz="4000" dirty="0">
              <a:latin typeface="Arial" charset="0"/>
              <a:ea typeface="ＭＳ Ｐゴシック" charset="0"/>
              <a:cs typeface="ＭＳ Ｐゴシック" charset="0"/>
            </a:endParaRPr>
          </a:p>
          <a:p>
            <a:pPr eaLnBrk="1" hangingPunct="1">
              <a:lnSpc>
                <a:spcPct val="80000"/>
              </a:lnSpc>
            </a:pPr>
            <a:endParaRPr lang="en-US" sz="2000" dirty="0" smtClean="0">
              <a:latin typeface="Arial" charset="0"/>
              <a:ea typeface="ＭＳ Ｐゴシック" charset="0"/>
              <a:cs typeface="ＭＳ Ｐゴシック" charset="0"/>
            </a:endParaRPr>
          </a:p>
          <a:p>
            <a:pPr eaLnBrk="1" hangingPunct="1">
              <a:lnSpc>
                <a:spcPct val="80000"/>
              </a:lnSpc>
            </a:pPr>
            <a:r>
              <a:rPr lang="en-US" sz="2000" dirty="0" smtClean="0">
                <a:latin typeface="Arial" charset="0"/>
                <a:ea typeface="ＭＳ Ｐゴシック" charset="0"/>
                <a:cs typeface="ＭＳ Ｐゴシック" charset="0"/>
              </a:rPr>
              <a:t>Co</a:t>
            </a:r>
            <a:r>
              <a:rPr lang="en-US" sz="2000" dirty="0">
                <a:latin typeface="Arial" charset="0"/>
                <a:ea typeface="ＭＳ Ｐゴシック" charset="0"/>
                <a:cs typeface="ＭＳ Ｐゴシック" charset="0"/>
              </a:rPr>
              <a:t>-Chairs:</a:t>
            </a:r>
          </a:p>
          <a:p>
            <a:pPr eaLnBrk="1" hangingPunct="1">
              <a:lnSpc>
                <a:spcPct val="80000"/>
              </a:lnSpc>
            </a:pPr>
            <a:r>
              <a:rPr lang="en-US" sz="2400" dirty="0">
                <a:latin typeface="Arial" charset="0"/>
                <a:ea typeface="ＭＳ Ｐゴシック" charset="0"/>
                <a:cs typeface="ＭＳ Ｐゴシック" charset="0"/>
              </a:rPr>
              <a:t>Erik Nordmark                   Donald E. Eastlake, 3rd</a:t>
            </a:r>
          </a:p>
          <a:p>
            <a:pPr eaLnBrk="1" hangingPunct="1">
              <a:lnSpc>
                <a:spcPct val="80000"/>
              </a:lnSpc>
            </a:pPr>
            <a:r>
              <a:rPr lang="en-US" sz="2000" dirty="0">
                <a:latin typeface="Arial" charset="0"/>
                <a:ea typeface="ＭＳ Ｐゴシック" charset="0"/>
                <a:cs typeface="ＭＳ Ｐゴシック" charset="0"/>
                <a:hlinkClick r:id="rId6"/>
              </a:rPr>
              <a:t>erik.nordmark@cisco.com</a:t>
            </a:r>
            <a:r>
              <a:rPr lang="en-US" sz="2000" dirty="0">
                <a:latin typeface="Arial" charset="0"/>
                <a:ea typeface="ＭＳ Ｐゴシック" charset="0"/>
                <a:cs typeface="ＭＳ Ｐゴシック" charset="0"/>
              </a:rPr>
              <a:t>                    </a:t>
            </a:r>
            <a:r>
              <a:rPr lang="en-US" sz="2000" u="sng" dirty="0">
                <a:latin typeface="Arial" charset="0"/>
                <a:ea typeface="ＭＳ Ｐゴシック" charset="0"/>
                <a:cs typeface="ＭＳ Ｐゴシック" charset="0"/>
                <a:hlinkClick r:id="rId7"/>
              </a:rPr>
              <a:t>d3e3e3@gmail.com</a:t>
            </a:r>
            <a:r>
              <a:rPr lang="en-US" sz="2000" u="sng" dirty="0">
                <a:latin typeface="Arial" charset="0"/>
                <a:ea typeface="ＭＳ Ｐゴシック" charset="0"/>
                <a:cs typeface="ＭＳ Ｐゴシック" charset="0"/>
              </a:rPr>
              <a:t> </a:t>
            </a:r>
          </a:p>
          <a:p>
            <a:pPr eaLnBrk="1" hangingPunct="1">
              <a:lnSpc>
                <a:spcPct val="80000"/>
              </a:lnSpc>
            </a:pPr>
            <a:endParaRPr lang="en-US" sz="2000" dirty="0">
              <a:latin typeface="Arial" charset="0"/>
              <a:ea typeface="ＭＳ Ｐゴシック" charset="0"/>
              <a:cs typeface="ＭＳ Ｐゴシック" charset="0"/>
            </a:endParaRPr>
          </a:p>
          <a:p>
            <a:pPr eaLnBrk="1" hangingPunct="1">
              <a:lnSpc>
                <a:spcPct val="80000"/>
              </a:lnSpc>
            </a:pPr>
            <a:r>
              <a:rPr lang="en-US" sz="2000" dirty="0">
                <a:latin typeface="Arial" charset="0"/>
                <a:ea typeface="ＭＳ Ｐゴシック" charset="0"/>
                <a:cs typeface="ＭＳ Ｐゴシック" charset="0"/>
              </a:rPr>
              <a:t>Area Director:    Ralph </a:t>
            </a:r>
            <a:r>
              <a:rPr lang="en-US" sz="2000" dirty="0" err="1">
                <a:latin typeface="Arial" charset="0"/>
                <a:ea typeface="ＭＳ Ｐゴシック" charset="0"/>
                <a:cs typeface="ＭＳ Ｐゴシック" charset="0"/>
              </a:rPr>
              <a:t>Droms</a:t>
            </a:r>
            <a:endParaRPr lang="en-US" sz="2000" dirty="0">
              <a:latin typeface="Arial"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74638"/>
            <a:ext cx="8229600" cy="868362"/>
          </a:xfrm>
        </p:spPr>
        <p:txBody>
          <a:bodyPr/>
          <a:lstStyle/>
          <a:p>
            <a:r>
              <a:rPr lang="en-US" b="1" dirty="0">
                <a:solidFill>
                  <a:srgbClr val="0000FF"/>
                </a:solidFill>
                <a:latin typeface="Arial" charset="0"/>
                <a:ea typeface="ＭＳ Ｐゴシック" charset="0"/>
                <a:cs typeface="ＭＳ Ｐゴシック" charset="0"/>
              </a:rPr>
              <a:t>Document </a:t>
            </a:r>
            <a:r>
              <a:rPr lang="en-US" b="1" dirty="0" smtClean="0">
                <a:solidFill>
                  <a:srgbClr val="0000FF"/>
                </a:solidFill>
                <a:latin typeface="Arial" charset="0"/>
                <a:ea typeface="ＭＳ Ｐゴシック" charset="0"/>
                <a:cs typeface="ＭＳ Ｐゴシック" charset="0"/>
              </a:rPr>
              <a:t>Status</a:t>
            </a:r>
            <a:endParaRPr lang="en-US" dirty="0">
              <a:latin typeface="Arial" charset="0"/>
              <a:ea typeface="ＭＳ Ｐゴシック" charset="0"/>
              <a:cs typeface="ＭＳ Ｐゴシック" charset="0"/>
            </a:endParaRPr>
          </a:p>
        </p:txBody>
      </p:sp>
      <p:sp>
        <p:nvSpPr>
          <p:cNvPr id="27650" name="Content Placeholder 2"/>
          <p:cNvSpPr>
            <a:spLocks noGrp="1"/>
          </p:cNvSpPr>
          <p:nvPr>
            <p:ph idx="1"/>
          </p:nvPr>
        </p:nvSpPr>
        <p:spPr>
          <a:xfrm>
            <a:off x="457200" y="1143000"/>
            <a:ext cx="8229600" cy="4983163"/>
          </a:xfrm>
        </p:spPr>
        <p:txBody>
          <a:bodyPr/>
          <a:lstStyle/>
          <a:p>
            <a:pPr marL="0" indent="0" eaLnBrk="1" hangingPunct="1">
              <a:buNone/>
              <a:defRPr/>
            </a:pPr>
            <a:r>
              <a:rPr lang="en-US" dirty="0" smtClean="0">
                <a:latin typeface="Arial" charset="0"/>
                <a:ea typeface="ＭＳ Ｐゴシック" charset="0"/>
                <a:cs typeface="ＭＳ Ｐゴシック" charset="0"/>
              </a:rPr>
              <a:t>Other WG Drafts</a:t>
            </a:r>
          </a:p>
          <a:p>
            <a:pPr lvl="1" eaLnBrk="1" hangingPunct="1">
              <a:defRPr/>
            </a:pPr>
            <a:r>
              <a:rPr lang="en-US" dirty="0">
                <a:latin typeface="Arial" charset="0"/>
                <a:ea typeface="ＭＳ Ｐゴシック" charset="0"/>
                <a:cs typeface="ＭＳ Ｐゴシック" charset="0"/>
              </a:rPr>
              <a:t>d</a:t>
            </a:r>
            <a:r>
              <a:rPr lang="en-US" dirty="0" smtClean="0">
                <a:latin typeface="Arial" charset="0"/>
                <a:ea typeface="ＭＳ Ｐゴシック" charset="0"/>
                <a:cs typeface="ＭＳ Ｐゴシック" charset="0"/>
              </a:rPr>
              <a:t>raft-ietf-trill-cmt-00.txt</a:t>
            </a:r>
          </a:p>
          <a:p>
            <a:pPr lvl="1" eaLnBrk="1" hangingPunct="1">
              <a:defRPr/>
            </a:pPr>
            <a:r>
              <a:rPr lang="en-US" dirty="0">
                <a:latin typeface="Arial" charset="0"/>
                <a:ea typeface="ＭＳ Ｐゴシック" charset="0"/>
                <a:cs typeface="ＭＳ Ｐゴシック" charset="0"/>
              </a:rPr>
              <a:t>d</a:t>
            </a:r>
            <a:r>
              <a:rPr lang="en-US" dirty="0" smtClean="0">
                <a:latin typeface="Arial" charset="0"/>
                <a:ea typeface="ＭＳ Ｐゴシック" charset="0"/>
                <a:cs typeface="ＭＳ Ｐゴシック" charset="0"/>
              </a:rPr>
              <a:t>raft-ietf-trill-directory-framework-00.txt</a:t>
            </a:r>
          </a:p>
          <a:p>
            <a:pPr lvl="1" eaLnBrk="1" hangingPunct="1">
              <a:defRPr/>
            </a:pPr>
            <a:r>
              <a:rPr lang="en-US" dirty="0" smtClean="0">
                <a:latin typeface="Arial" charset="0"/>
                <a:ea typeface="ＭＳ Ｐゴシック" charset="0"/>
                <a:cs typeface="ＭＳ Ｐゴシック" charset="0"/>
              </a:rPr>
              <a:t>draft</a:t>
            </a:r>
            <a:r>
              <a:rPr lang="en-US" dirty="0">
                <a:latin typeface="Arial" charset="0"/>
                <a:ea typeface="ＭＳ Ｐゴシック" charset="0"/>
                <a:cs typeface="ＭＳ Ｐゴシック" charset="0"/>
              </a:rPr>
              <a:t>-ietf-trill-fine-labeling-</a:t>
            </a:r>
            <a:r>
              <a:rPr lang="en-US" dirty="0" smtClean="0">
                <a:latin typeface="Arial" charset="0"/>
                <a:ea typeface="ＭＳ Ｐゴシック" charset="0"/>
                <a:cs typeface="ＭＳ Ｐゴシック" charset="0"/>
              </a:rPr>
              <a:t>01.txt</a:t>
            </a:r>
          </a:p>
          <a:p>
            <a:pPr lvl="1" eaLnBrk="1" hangingPunct="1">
              <a:defRPr/>
            </a:pPr>
            <a:r>
              <a:rPr lang="en-US" dirty="0">
                <a:latin typeface="Arial" charset="0"/>
                <a:ea typeface="ＭＳ Ｐゴシック" charset="0"/>
                <a:cs typeface="ＭＳ Ｐゴシック" charset="0"/>
              </a:rPr>
              <a:t>d</a:t>
            </a:r>
            <a:r>
              <a:rPr lang="en-US" dirty="0" smtClean="0">
                <a:latin typeface="Arial" charset="0"/>
                <a:ea typeface="ＭＳ Ｐゴシック" charset="0"/>
                <a:cs typeface="ＭＳ Ｐゴシック" charset="0"/>
              </a:rPr>
              <a:t>raft-ietf-trill-oam-req-00.txt</a:t>
            </a:r>
            <a:endParaRPr lang="en-US" dirty="0">
              <a:latin typeface="Arial" charset="0"/>
              <a:ea typeface="ＭＳ Ｐゴシック" charset="0"/>
              <a:cs typeface="ＭＳ Ｐゴシック" charset="0"/>
            </a:endParaRPr>
          </a:p>
          <a:p>
            <a:pPr lvl="1" eaLnBrk="1" hangingPunct="1">
              <a:defRPr/>
            </a:pPr>
            <a:r>
              <a:rPr lang="en-US" dirty="0" smtClean="0">
                <a:latin typeface="Arial" charset="0"/>
                <a:ea typeface="ＭＳ Ｐゴシック" charset="0"/>
                <a:cs typeface="ＭＳ Ｐゴシック" charset="0"/>
              </a:rPr>
              <a:t>draft</a:t>
            </a:r>
            <a:r>
              <a:rPr lang="en-US" dirty="0">
                <a:latin typeface="Arial" charset="0"/>
                <a:ea typeface="ＭＳ Ｐゴシック" charset="0"/>
                <a:cs typeface="ＭＳ Ｐゴシック" charset="0"/>
              </a:rPr>
              <a:t>-ietf-trill-rbridge-oam-02.</a:t>
            </a:r>
            <a:r>
              <a:rPr lang="en-US" dirty="0" smtClean="0">
                <a:latin typeface="Arial" charset="0"/>
                <a:ea typeface="ＭＳ Ｐゴシック" charset="0"/>
                <a:cs typeface="ＭＳ Ｐゴシック" charset="0"/>
              </a:rPr>
              <a:t>txt</a:t>
            </a:r>
          </a:p>
          <a:p>
            <a:pPr lvl="1" eaLnBrk="1" hangingPunct="1">
              <a:defRPr/>
            </a:pPr>
            <a:r>
              <a:rPr lang="en-US" dirty="0" smtClean="0">
                <a:latin typeface="Arial" charset="0"/>
                <a:ea typeface="ＭＳ Ｐゴシック" charset="0"/>
                <a:cs typeface="ＭＳ Ｐゴシック" charset="0"/>
              </a:rPr>
              <a:t>draft</a:t>
            </a:r>
            <a:r>
              <a:rPr lang="en-US" dirty="0">
                <a:latin typeface="Arial" charset="0"/>
                <a:ea typeface="ＭＳ Ｐゴシック" charset="0"/>
                <a:cs typeface="ＭＳ Ｐゴシック" charset="0"/>
              </a:rPr>
              <a:t>-ietf-trill-rbridge-options-06.txt</a:t>
            </a:r>
          </a:p>
          <a:p>
            <a:pPr lvl="1" eaLnBrk="1" hangingPunct="1">
              <a:defRPr/>
            </a:pPr>
            <a:r>
              <a:rPr lang="en-US" sz="2800" dirty="0" smtClean="0">
                <a:latin typeface="Arial" charset="0"/>
                <a:ea typeface="ＭＳ Ｐゴシック" charset="0"/>
                <a:cs typeface="ＭＳ Ｐゴシック" charset="0"/>
              </a:rPr>
              <a:t>draft</a:t>
            </a:r>
            <a:r>
              <a:rPr lang="en-US" sz="2800" dirty="0">
                <a:latin typeface="Arial" charset="0"/>
                <a:ea typeface="ＭＳ Ｐゴシック" charset="0"/>
                <a:cs typeface="ＭＳ Ｐゴシック" charset="0"/>
              </a:rPr>
              <a:t>-ietf-trill-rbridge-vlan-mapping-06.</a:t>
            </a:r>
            <a:r>
              <a:rPr lang="en-US" sz="2800" dirty="0" smtClean="0">
                <a:latin typeface="Arial" charset="0"/>
                <a:ea typeface="ＭＳ Ｐゴシック" charset="0"/>
                <a:cs typeface="ＭＳ Ｐゴシック" charset="0"/>
              </a:rPr>
              <a:t>txt</a:t>
            </a:r>
            <a:endParaRPr lang="en-US" sz="2400" b="1" dirty="0" smtClean="0">
              <a:solidFill>
                <a:srgbClr val="FF6600"/>
              </a:solidFill>
              <a:latin typeface="Arial" charset="0"/>
              <a:ea typeface="ＭＳ Ｐゴシック" charset="0"/>
              <a:cs typeface="ＭＳ Ｐゴシック" charset="0"/>
            </a:endParaRPr>
          </a:p>
          <a:p>
            <a:pPr marL="0" indent="0" eaLnBrk="1" hangingPunct="1">
              <a:buNone/>
              <a:defRPr/>
            </a:pPr>
            <a:r>
              <a:rPr lang="en-US" sz="2800" b="1" dirty="0" smtClean="0">
                <a:solidFill>
                  <a:srgbClr val="FF6600"/>
                </a:solidFill>
                <a:latin typeface="Arial" charset="0"/>
                <a:ea typeface="ＭＳ Ｐゴシック" charset="0"/>
                <a:cs typeface="ＭＳ Ｐゴシック" charset="0"/>
              </a:rPr>
              <a:t>Please read the drafts!</a:t>
            </a:r>
            <a:endParaRPr lang="en-US" sz="2800" b="1" dirty="0">
              <a:solidFill>
                <a:srgbClr val="FF6600"/>
              </a:solidFill>
              <a:latin typeface="Arial" charset="0"/>
              <a:ea typeface="ＭＳ Ｐゴシック" charset="0"/>
              <a:cs typeface="ＭＳ Ｐゴシック" charset="0"/>
            </a:endParaRPr>
          </a:p>
        </p:txBody>
      </p:sp>
      <p:sp>
        <p:nvSpPr>
          <p:cNvPr id="26627"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August 2012</a:t>
            </a:r>
            <a:endParaRPr lang="en-US" sz="1400"/>
          </a:p>
        </p:txBody>
      </p:sp>
      <p:sp>
        <p:nvSpPr>
          <p:cNvPr id="2662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2662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110E707-C3F7-3344-8114-E6881C95C56E}" type="slidenum">
              <a:rPr lang="en-US" sz="1400"/>
              <a:pPr eaLnBrk="1" hangingPunct="1"/>
              <a:t>10</a:t>
            </a:fld>
            <a:endParaRPr lang="en-US" sz="1400"/>
          </a:p>
        </p:txBody>
      </p:sp>
    </p:spTree>
    <p:extLst>
      <p:ext uri="{BB962C8B-B14F-4D97-AF65-F5344CB8AC3E}">
        <p14:creationId xmlns:p14="http://schemas.microsoft.com/office/powerpoint/2010/main" val="133107185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August 2012</a:t>
            </a:r>
            <a:endParaRPr lang="en-US" sz="1400"/>
          </a:p>
        </p:txBody>
      </p:sp>
      <p:sp>
        <p:nvSpPr>
          <p:cNvPr id="1741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174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44742C6-FF1E-FC48-BDF5-A8CA2077F49A}" type="slidenum">
              <a:rPr lang="en-US" sz="1400"/>
              <a:pPr eaLnBrk="1" hangingPunct="1"/>
              <a:t>2</a:t>
            </a:fld>
            <a:endParaRPr lang="en-US" sz="1400"/>
          </a:p>
        </p:txBody>
      </p:sp>
      <p:sp>
        <p:nvSpPr>
          <p:cNvPr id="17412" name="Rectangle 4"/>
          <p:cNvSpPr>
            <a:spLocks noGrp="1" noChangeArrowheads="1"/>
          </p:cNvSpPr>
          <p:nvPr>
            <p:ph type="title"/>
          </p:nvPr>
        </p:nvSpPr>
        <p:spPr>
          <a:xfrm>
            <a:off x="457200" y="274638"/>
            <a:ext cx="8229600" cy="639762"/>
          </a:xfrm>
        </p:spPr>
        <p:txBody>
          <a:bodyPr/>
          <a:lstStyle/>
          <a:p>
            <a:pPr eaLnBrk="1" hangingPunct="1"/>
            <a:r>
              <a:rPr lang="en-US" sz="4000" b="1">
                <a:solidFill>
                  <a:srgbClr val="FF0000"/>
                </a:solidFill>
                <a:latin typeface="Arial" charset="0"/>
                <a:ea typeface="ＭＳ Ｐゴシック" charset="0"/>
                <a:cs typeface="ＭＳ Ｐゴシック" charset="0"/>
              </a:rPr>
              <a:t>Note Well !</a:t>
            </a:r>
          </a:p>
        </p:txBody>
      </p:sp>
      <p:sp>
        <p:nvSpPr>
          <p:cNvPr id="17413" name="Rectangle 5"/>
          <p:cNvSpPr>
            <a:spLocks noGrp="1" noChangeArrowheads="1"/>
          </p:cNvSpPr>
          <p:nvPr>
            <p:ph type="body" idx="1"/>
          </p:nvPr>
        </p:nvSpPr>
        <p:spPr>
          <a:xfrm>
            <a:off x="304800" y="838200"/>
            <a:ext cx="8458200" cy="5562600"/>
          </a:xfrm>
        </p:spPr>
        <p:txBody>
          <a:bodyPr/>
          <a:lstStyle/>
          <a:p>
            <a:r>
              <a:rPr lang="en-US" sz="1600" b="1">
                <a:latin typeface="Arial" charset="0"/>
                <a:ea typeface="ＭＳ Ｐゴシック" charset="0"/>
                <a:cs typeface="ＭＳ Ｐゴシック" charset="0"/>
              </a:rPr>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lvl="1"/>
            <a:r>
              <a:rPr lang="en-US" sz="1400">
                <a:latin typeface="Arial" charset="0"/>
                <a:ea typeface="ＭＳ Ｐゴシック" charset="0"/>
              </a:rPr>
              <a:t>The IETF plenary session      —   The IESG, or any member thereof on behalf of the IESG</a:t>
            </a:r>
          </a:p>
          <a:p>
            <a:pPr lvl="1"/>
            <a:r>
              <a:rPr lang="en-US" sz="1400">
                <a:latin typeface="Arial" charset="0"/>
                <a:ea typeface="ＭＳ Ｐゴシック" charset="0"/>
              </a:rPr>
              <a:t>Any IETF mailing list, including the IETF list itself, any working group or design team list, or any other list functioning under IETF auspices      —   Any IETF working group or portion thereof</a:t>
            </a:r>
          </a:p>
          <a:p>
            <a:pPr lvl="1"/>
            <a:r>
              <a:rPr lang="en-US" sz="1400">
                <a:latin typeface="Arial" charset="0"/>
                <a:ea typeface="ＭＳ Ｐゴシック" charset="0"/>
              </a:rPr>
              <a:t>The IAB or any member thereof on behalf of the IAB</a:t>
            </a:r>
          </a:p>
          <a:p>
            <a:pPr lvl="1"/>
            <a:r>
              <a:rPr lang="en-US" sz="1400">
                <a:latin typeface="Arial" charset="0"/>
                <a:ea typeface="ＭＳ Ｐゴシック" charset="0"/>
              </a:rPr>
              <a:t>The RFC Editor or the Internet-Drafts function</a:t>
            </a:r>
          </a:p>
          <a:p>
            <a:r>
              <a:rPr lang="en-US" sz="1600">
                <a:latin typeface="Arial" charset="0"/>
                <a:ea typeface="ＭＳ Ｐゴシック" charset="0"/>
                <a:cs typeface="ＭＳ Ｐゴシック" charset="0"/>
              </a:rPr>
              <a:t>All IETF Contributions are subject to the rules of All IETF Contributions are subject to the rules of RFC 5378 and RFC 3979 (updated by RFC 4879). </a:t>
            </a:r>
          </a:p>
          <a:p>
            <a:r>
              <a:rPr lang="en-US" sz="1600">
                <a:latin typeface="Arial" charset="0"/>
                <a:ea typeface="ＭＳ Ｐゴシック" charset="0"/>
                <a:cs typeface="ＭＳ Ｐゴシック" charset="0"/>
              </a:rPr>
              <a:t>Statements made outside of an IETF session, mailing list or other function, that are clearly not intended to be input to an IETF activity, group or function, are not IETF Contributions in the context of this notice.</a:t>
            </a:r>
          </a:p>
          <a:p>
            <a:r>
              <a:rPr lang="en-US" sz="1600">
                <a:latin typeface="Arial" charset="0"/>
                <a:ea typeface="ＭＳ Ｐゴシック" charset="0"/>
                <a:cs typeface="ＭＳ Ｐゴシック" charset="0"/>
              </a:rPr>
              <a:t>Please consult RFC 5378 and RFC 3979 for details.</a:t>
            </a:r>
          </a:p>
          <a:p>
            <a:r>
              <a:rPr lang="en-US" sz="1600">
                <a:latin typeface="Arial" charset="0"/>
                <a:ea typeface="ＭＳ Ｐゴシック" charset="0"/>
                <a:cs typeface="ＭＳ Ｐゴシック" charset="0"/>
              </a:rPr>
              <a:t>A participant in any IETF activity is deemed to accept all IETF rules of process, as documented in Best Current Practices RFCs and IESG Statements.</a:t>
            </a:r>
          </a:p>
          <a:p>
            <a:r>
              <a:rPr lang="en-US" sz="1600">
                <a:latin typeface="Arial" charset="0"/>
                <a:ea typeface="ＭＳ Ｐゴシック" charset="0"/>
                <a:cs typeface="ＭＳ Ｐゴシック" charset="0"/>
              </a:rPr>
              <a:t>A participant in any IETF activity acknowledges that written, audio and video records of meetings may be made and may be available to the public.</a:t>
            </a:r>
            <a:endParaRPr lang="en-US" sz="1800">
              <a:latin typeface="Arial"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FF"/>
                </a:solidFill>
                <a:latin typeface="Arial" charset="0"/>
                <a:ea typeface="ＭＳ Ｐゴシック" charset="0"/>
                <a:cs typeface="ＭＳ Ｐゴシック" charset="0"/>
              </a:rPr>
              <a:t>Agenda (1/3)</a:t>
            </a:r>
            <a:endParaRPr lang="en-US" dirty="0"/>
          </a:p>
        </p:txBody>
      </p:sp>
      <p:sp>
        <p:nvSpPr>
          <p:cNvPr id="3" name="Content Placeholder 2"/>
          <p:cNvSpPr>
            <a:spLocks noGrp="1"/>
          </p:cNvSpPr>
          <p:nvPr>
            <p:ph idx="1"/>
          </p:nvPr>
        </p:nvSpPr>
        <p:spPr>
          <a:xfrm>
            <a:off x="457200" y="1447800"/>
            <a:ext cx="8229600" cy="4678363"/>
          </a:xfrm>
        </p:spPr>
        <p:txBody>
          <a:bodyPr/>
          <a:lstStyle/>
          <a:p>
            <a:pPr eaLnBrk="1" hangingPunct="1">
              <a:lnSpc>
                <a:spcPct val="90000"/>
              </a:lnSpc>
              <a:buFontTx/>
              <a:buNone/>
            </a:pPr>
            <a:r>
              <a:rPr lang="nl-NL" sz="2400" b="1" dirty="0" err="1">
                <a:latin typeface="Arial" charset="0"/>
                <a:ea typeface="ＭＳ Ｐゴシック" charset="0"/>
                <a:cs typeface="ＭＳ Ｐゴシック" charset="0"/>
              </a:rPr>
              <a:t>Hyatt</a:t>
            </a:r>
            <a:r>
              <a:rPr lang="nl-NL" sz="2400" b="1" dirty="0">
                <a:latin typeface="Arial" charset="0"/>
                <a:ea typeface="ＭＳ Ｐゴシック" charset="0"/>
                <a:cs typeface="ＭＳ Ｐゴシック" charset="0"/>
              </a:rPr>
              <a:t> </a:t>
            </a:r>
            <a:r>
              <a:rPr lang="nl-NL" sz="2400" b="1" dirty="0" err="1">
                <a:latin typeface="Arial" charset="0"/>
                <a:ea typeface="ＭＳ Ｐゴシック" charset="0"/>
                <a:cs typeface="ＭＳ Ｐゴシック" charset="0"/>
              </a:rPr>
              <a:t>Regency</a:t>
            </a:r>
            <a:r>
              <a:rPr lang="nl-NL" sz="2400" b="1" dirty="0">
                <a:latin typeface="Arial" charset="0"/>
                <a:ea typeface="ＭＳ Ｐゴシック" charset="0"/>
                <a:cs typeface="ＭＳ Ｐゴシック" charset="0"/>
              </a:rPr>
              <a:t>, Vancouver, Canada</a:t>
            </a:r>
            <a:endParaRPr lang="nl-NL" sz="2400" dirty="0">
              <a:latin typeface="Arial" charset="0"/>
              <a:ea typeface="ＭＳ Ｐゴシック" charset="0"/>
              <a:cs typeface="ＭＳ Ｐゴシック" charset="0"/>
            </a:endParaRPr>
          </a:p>
          <a:p>
            <a:pPr eaLnBrk="1" hangingPunct="1">
              <a:lnSpc>
                <a:spcPct val="90000"/>
              </a:lnSpc>
              <a:buFontTx/>
              <a:buNone/>
            </a:pPr>
            <a:r>
              <a:rPr lang="nl-NL" sz="2000" dirty="0" smtClean="0">
                <a:latin typeface="Arial" charset="0"/>
                <a:ea typeface="ＭＳ Ｐゴシック" charset="0"/>
                <a:cs typeface="ＭＳ Ｐゴシック" charset="0"/>
              </a:rPr>
              <a:t>	</a:t>
            </a:r>
            <a:r>
              <a:rPr lang="nl-NL" sz="2000" dirty="0" err="1" smtClean="0">
                <a:latin typeface="Arial" charset="0"/>
                <a:ea typeface="ＭＳ Ｐゴシック" charset="0"/>
                <a:cs typeface="ＭＳ Ｐゴシック" charset="0"/>
              </a:rPr>
              <a:t>Session</a:t>
            </a:r>
            <a:r>
              <a:rPr lang="nl-NL" sz="2000" dirty="0" smtClean="0">
                <a:latin typeface="Arial" charset="0"/>
                <a:ea typeface="ＭＳ Ｐゴシック" charset="0"/>
                <a:cs typeface="ＭＳ Ｐゴシック" charset="0"/>
              </a:rPr>
              <a:t> </a:t>
            </a:r>
            <a:r>
              <a:rPr lang="nl-NL" sz="2000" dirty="0">
                <a:latin typeface="Arial" charset="0"/>
                <a:ea typeface="ＭＳ Ｐゴシック" charset="0"/>
                <a:cs typeface="ＭＳ Ｐゴシック" charset="0"/>
              </a:rPr>
              <a:t>1, </a:t>
            </a:r>
            <a:r>
              <a:rPr lang="nl-NL" sz="2000" dirty="0" err="1">
                <a:latin typeface="Arial" charset="0"/>
                <a:ea typeface="ＭＳ Ｐゴシック" charset="0"/>
                <a:cs typeface="ＭＳ Ｐゴシック" charset="0"/>
              </a:rPr>
              <a:t>Thursday</a:t>
            </a:r>
            <a:r>
              <a:rPr lang="nl-NL" sz="2000" dirty="0">
                <a:latin typeface="Arial" charset="0"/>
                <a:ea typeface="ＭＳ Ｐゴシック" charset="0"/>
                <a:cs typeface="ＭＳ Ｐゴシック" charset="0"/>
              </a:rPr>
              <a:t> 1300-1500, </a:t>
            </a:r>
            <a:r>
              <a:rPr lang="nl-NL" sz="2000" dirty="0" err="1">
                <a:latin typeface="Arial" charset="0"/>
                <a:ea typeface="ＭＳ Ｐゴシック" charset="0"/>
                <a:cs typeface="ＭＳ Ｐゴシック" charset="0"/>
              </a:rPr>
              <a:t>Regency</a:t>
            </a:r>
            <a:r>
              <a:rPr lang="nl-NL" sz="2000" dirty="0">
                <a:latin typeface="Arial" charset="0"/>
                <a:ea typeface="ＭＳ Ｐゴシック" charset="0"/>
                <a:cs typeface="ＭＳ Ｐゴシック" charset="0"/>
              </a:rPr>
              <a:t> F</a:t>
            </a:r>
          </a:p>
          <a:p>
            <a:pPr eaLnBrk="1" hangingPunct="1">
              <a:lnSpc>
                <a:spcPct val="90000"/>
              </a:lnSpc>
              <a:buFontTx/>
              <a:buNone/>
            </a:pPr>
            <a:r>
              <a:rPr lang="nl-NL" sz="2000" dirty="0" smtClean="0">
                <a:latin typeface="Arial" charset="0"/>
                <a:ea typeface="ＭＳ Ｐゴシック" charset="0"/>
                <a:cs typeface="ＭＳ Ｐゴシック" charset="0"/>
              </a:rPr>
              <a:t>	</a:t>
            </a:r>
            <a:r>
              <a:rPr lang="nl-NL" sz="2000" dirty="0" err="1" smtClean="0">
                <a:latin typeface="Arial" charset="0"/>
                <a:ea typeface="ＭＳ Ｐゴシック" charset="0"/>
                <a:cs typeface="ＭＳ Ｐゴシック" charset="0"/>
              </a:rPr>
              <a:t>Session</a:t>
            </a:r>
            <a:r>
              <a:rPr lang="nl-NL" sz="2000" dirty="0" smtClean="0">
                <a:latin typeface="Arial" charset="0"/>
                <a:ea typeface="ＭＳ Ｐゴシック" charset="0"/>
                <a:cs typeface="ＭＳ Ｐゴシック" charset="0"/>
              </a:rPr>
              <a:t> </a:t>
            </a:r>
            <a:r>
              <a:rPr lang="nl-NL" sz="2000" dirty="0">
                <a:latin typeface="Arial" charset="0"/>
                <a:ea typeface="ＭＳ Ｐゴシック" charset="0"/>
                <a:cs typeface="ＭＳ Ｐゴシック" charset="0"/>
              </a:rPr>
              <a:t>2, </a:t>
            </a:r>
            <a:r>
              <a:rPr lang="nl-NL" sz="2000" dirty="0" err="1">
                <a:latin typeface="Arial" charset="0"/>
                <a:ea typeface="ＭＳ Ｐゴシック" charset="0"/>
                <a:cs typeface="ＭＳ Ｐゴシック" charset="0"/>
              </a:rPr>
              <a:t>Thursday</a:t>
            </a:r>
            <a:r>
              <a:rPr lang="nl-NL" sz="2000" dirty="0">
                <a:latin typeface="Arial" charset="0"/>
                <a:ea typeface="ＭＳ Ｐゴシック" charset="0"/>
                <a:cs typeface="ＭＳ Ｐゴシック" charset="0"/>
              </a:rPr>
              <a:t> 1730-1830, </a:t>
            </a:r>
            <a:r>
              <a:rPr lang="en-US" sz="2000" dirty="0">
                <a:latin typeface="Arial" charset="0"/>
                <a:ea typeface="ＭＳ Ｐゴシック" charset="0"/>
                <a:cs typeface="ＭＳ Ｐゴシック" charset="0"/>
              </a:rPr>
              <a:t>Regency </a:t>
            </a:r>
            <a:r>
              <a:rPr lang="en-US" sz="2000" dirty="0" smtClean="0">
                <a:latin typeface="Arial" charset="0"/>
                <a:ea typeface="ＭＳ Ｐゴシック" charset="0"/>
                <a:cs typeface="ＭＳ Ｐゴシック" charset="0"/>
              </a:rPr>
              <a:t>F</a:t>
            </a:r>
          </a:p>
          <a:p>
            <a:pPr eaLnBrk="1" hangingPunct="1">
              <a:lnSpc>
                <a:spcPct val="90000"/>
              </a:lnSpc>
              <a:buFontTx/>
              <a:buNone/>
            </a:pPr>
            <a:endParaRPr lang="en-US" sz="2000" dirty="0">
              <a:latin typeface="Arial" charset="0"/>
              <a:ea typeface="ＭＳ Ｐゴシック" charset="0"/>
              <a:cs typeface="ＭＳ Ｐゴシック" charset="0"/>
            </a:endParaRPr>
          </a:p>
          <a:p>
            <a:pPr eaLnBrk="1" hangingPunct="1">
              <a:lnSpc>
                <a:spcPct val="90000"/>
              </a:lnSpc>
            </a:pPr>
            <a:r>
              <a:rPr lang="en-US" sz="2400" dirty="0" smtClean="0">
                <a:latin typeface="Arial" charset="0"/>
                <a:ea typeface="ＭＳ Ｐゴシック" charset="0"/>
                <a:cs typeface="ＭＳ Ｐゴシック" charset="0"/>
              </a:rPr>
              <a:t>Introduction</a:t>
            </a:r>
            <a:r>
              <a:rPr lang="en-US" sz="2400" dirty="0">
                <a:latin typeface="Arial" charset="0"/>
                <a:ea typeface="ＭＳ Ｐゴシック" charset="0"/>
                <a:cs typeface="ＭＳ Ｐゴシック" charset="0"/>
              </a:rPr>
              <a:t>, Chairs</a:t>
            </a:r>
          </a:p>
          <a:p>
            <a:pPr lvl="1" eaLnBrk="1" hangingPunct="1">
              <a:lnSpc>
                <a:spcPct val="90000"/>
              </a:lnSpc>
            </a:pPr>
            <a:r>
              <a:rPr lang="en-US" sz="1800" dirty="0">
                <a:latin typeface="Arial" charset="0"/>
                <a:ea typeface="ＭＳ Ｐゴシック" charset="0"/>
                <a:cs typeface="ＭＳ Ｐゴシック" charset="0"/>
              </a:rPr>
              <a:t> 5 min.  </a:t>
            </a:r>
            <a:r>
              <a:rPr lang="en-US" sz="1800" dirty="0" err="1">
                <a:latin typeface="Arial" charset="0"/>
                <a:ea typeface="ＭＳ Ｐゴシック" charset="0"/>
                <a:cs typeface="ＭＳ Ｐゴシック" charset="0"/>
              </a:rPr>
              <a:t>Administrativia</a:t>
            </a:r>
            <a:r>
              <a:rPr lang="en-US" sz="1800" dirty="0">
                <a:latin typeface="Arial" charset="0"/>
                <a:ea typeface="ＭＳ Ｐゴシック" charset="0"/>
                <a:cs typeface="ＭＳ Ｐゴシック" charset="0"/>
              </a:rPr>
              <a:t> (scribes </a:t>
            </a:r>
            <a:r>
              <a:rPr lang="en-US" sz="1800" dirty="0" err="1">
                <a:latin typeface="Arial" charset="0"/>
                <a:ea typeface="ＭＳ Ｐゴシック" charset="0"/>
                <a:cs typeface="ＭＳ Ｐゴシック" charset="0"/>
              </a:rPr>
              <a:t>etc</a:t>
            </a:r>
            <a:r>
              <a:rPr lang="en-US" sz="1800" dirty="0">
                <a:latin typeface="Arial" charset="0"/>
                <a:ea typeface="ＭＳ Ｐゴシック" charset="0"/>
                <a:cs typeface="ＭＳ Ｐゴシック" charset="0"/>
              </a:rPr>
              <a:t>), Agenda Bashing, Chairs</a:t>
            </a:r>
          </a:p>
          <a:p>
            <a:pPr lvl="1" eaLnBrk="1" hangingPunct="1">
              <a:lnSpc>
                <a:spcPct val="90000"/>
              </a:lnSpc>
            </a:pPr>
            <a:r>
              <a:rPr lang="en-US" sz="1800" dirty="0" smtClean="0">
                <a:latin typeface="Arial" charset="0"/>
                <a:ea typeface="ＭＳ Ｐゴシック" charset="0"/>
                <a:cs typeface="ＭＳ Ｐゴシック" charset="0"/>
              </a:rPr>
              <a:t>10 </a:t>
            </a:r>
            <a:r>
              <a:rPr lang="en-US" sz="1800" dirty="0">
                <a:latin typeface="Arial" charset="0"/>
                <a:ea typeface="ＭＳ Ｐゴシック" charset="0"/>
                <a:cs typeface="ＭＳ Ｐゴシック" charset="0"/>
              </a:rPr>
              <a:t>min.  Review of Milestones, Doc Status, </a:t>
            </a:r>
            <a:r>
              <a:rPr lang="en-US" sz="1800" dirty="0" smtClean="0">
                <a:latin typeface="Arial" charset="0"/>
                <a:ea typeface="ＭＳ Ｐゴシック" charset="0"/>
                <a:cs typeface="ＭＳ Ｐゴシック" charset="0"/>
              </a:rPr>
              <a:t>Chairs</a:t>
            </a:r>
          </a:p>
          <a:p>
            <a:pPr lvl="1" eaLnBrk="1" hangingPunct="1">
              <a:lnSpc>
                <a:spcPct val="90000"/>
              </a:lnSpc>
            </a:pPr>
            <a:endParaRPr lang="en-US" sz="1800" dirty="0" smtClean="0">
              <a:latin typeface="Arial" charset="0"/>
              <a:ea typeface="ＭＳ Ｐゴシック" charset="0"/>
              <a:cs typeface="ＭＳ Ｐゴシック" charset="0"/>
            </a:endParaRPr>
          </a:p>
          <a:p>
            <a:pPr eaLnBrk="1" hangingPunct="1">
              <a:lnSpc>
                <a:spcPct val="90000"/>
              </a:lnSpc>
            </a:pPr>
            <a:r>
              <a:rPr lang="en-US" sz="2200" dirty="0" smtClean="0"/>
              <a:t>OAM</a:t>
            </a:r>
            <a:endParaRPr lang="en-US" sz="1800" dirty="0"/>
          </a:p>
          <a:p>
            <a:pPr lvl="1"/>
            <a:r>
              <a:rPr lang="en-US" sz="1800" dirty="0" smtClean="0"/>
              <a:t>35 min.  OAM, </a:t>
            </a:r>
            <a:r>
              <a:rPr lang="en-US" sz="1800" dirty="0" err="1" smtClean="0"/>
              <a:t>Tissa</a:t>
            </a:r>
            <a:r>
              <a:rPr lang="en-US" sz="1800" dirty="0" smtClean="0"/>
              <a:t> </a:t>
            </a:r>
            <a:r>
              <a:rPr lang="en-US" sz="1800" dirty="0" err="1" smtClean="0"/>
              <a:t>Senevirathne</a:t>
            </a:r>
            <a:r>
              <a:rPr lang="en-US" sz="1800" dirty="0" smtClean="0"/>
              <a:t/>
            </a:r>
            <a:br>
              <a:rPr lang="en-US" sz="1800" dirty="0" smtClean="0"/>
            </a:br>
            <a:r>
              <a:rPr lang="en-US" sz="1600" dirty="0" smtClean="0"/>
              <a:t>	            </a:t>
            </a:r>
            <a:r>
              <a:rPr lang="en-US" sz="1800" dirty="0" smtClean="0"/>
              <a:t>What’s happened since the Paris Meeting</a:t>
            </a:r>
            <a:br>
              <a:rPr lang="en-US" sz="1800" dirty="0" smtClean="0"/>
            </a:br>
            <a:r>
              <a:rPr lang="en-US" sz="1800" dirty="0" smtClean="0"/>
              <a:t>	           Update from meeting with IEEE 802.1</a:t>
            </a:r>
            <a:br>
              <a:rPr lang="en-US" sz="1800" dirty="0" smtClean="0"/>
            </a:br>
            <a:r>
              <a:rPr lang="en-US" sz="1800" dirty="0" smtClean="0"/>
              <a:t>	           Next steps</a:t>
            </a:r>
          </a:p>
          <a:p>
            <a:pPr marL="457200" lvl="1" indent="0">
              <a:buNone/>
            </a:pPr>
            <a:endParaRPr lang="en-US" sz="1800" dirty="0" smtClean="0"/>
          </a:p>
          <a:p>
            <a:pPr lvl="1"/>
            <a:endParaRPr lang="en-US" sz="1800" dirty="0">
              <a:hlinkClick r:id="rId2"/>
            </a:endParaRPr>
          </a:p>
          <a:p>
            <a:endParaRPr lang="en-US" sz="1800" dirty="0"/>
          </a:p>
        </p:txBody>
      </p:sp>
      <p:sp>
        <p:nvSpPr>
          <p:cNvPr id="4" name="Date Placeholder 3"/>
          <p:cNvSpPr>
            <a:spLocks noGrp="1"/>
          </p:cNvSpPr>
          <p:nvPr>
            <p:ph type="dt" sz="half" idx="10"/>
          </p:nvPr>
        </p:nvSpPr>
        <p:spPr/>
        <p:txBody>
          <a:bodyPr/>
          <a:lstStyle/>
          <a:p>
            <a:pPr>
              <a:defRPr/>
            </a:pPr>
            <a:r>
              <a:rPr lang="en-US" smtClean="0"/>
              <a:t>August 2012</a:t>
            </a:r>
            <a:endParaRPr lang="en-US"/>
          </a:p>
        </p:txBody>
      </p:sp>
      <p:sp>
        <p:nvSpPr>
          <p:cNvPr id="5" name="Footer Placeholder 4"/>
          <p:cNvSpPr>
            <a:spLocks noGrp="1"/>
          </p:cNvSpPr>
          <p:nvPr>
            <p:ph type="ftr" sz="quarter" idx="11"/>
          </p:nvPr>
        </p:nvSpPr>
        <p:spPr/>
        <p:txBody>
          <a:bodyPr/>
          <a:lstStyle/>
          <a:p>
            <a:pPr>
              <a:defRPr/>
            </a:pPr>
            <a:r>
              <a:rPr lang="en-US" smtClean="0"/>
              <a:t>IETF TRILL WG</a:t>
            </a:r>
            <a:endParaRPr lang="en-US"/>
          </a:p>
        </p:txBody>
      </p:sp>
      <p:sp>
        <p:nvSpPr>
          <p:cNvPr id="6" name="Slide Number Placeholder 5"/>
          <p:cNvSpPr>
            <a:spLocks noGrp="1"/>
          </p:cNvSpPr>
          <p:nvPr>
            <p:ph type="sldNum" sz="quarter" idx="12"/>
          </p:nvPr>
        </p:nvSpPr>
        <p:spPr/>
        <p:txBody>
          <a:bodyPr/>
          <a:lstStyle/>
          <a:p>
            <a:pPr>
              <a:defRPr/>
            </a:pPr>
            <a:fld id="{90D3B029-49DC-9641-A5E1-1AEC5D57CBDC}" type="slidenum">
              <a:rPr lang="en-US" smtClean="0"/>
              <a:pPr>
                <a:defRPr/>
              </a:pPr>
              <a:t>3</a:t>
            </a:fld>
            <a:endParaRPr lang="en-US"/>
          </a:p>
        </p:txBody>
      </p:sp>
    </p:spTree>
    <p:extLst>
      <p:ext uri="{BB962C8B-B14F-4D97-AF65-F5344CB8AC3E}">
        <p14:creationId xmlns:p14="http://schemas.microsoft.com/office/powerpoint/2010/main" val="607958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FF"/>
                </a:solidFill>
                <a:latin typeface="Arial" charset="0"/>
                <a:ea typeface="ＭＳ Ｐゴシック" charset="0"/>
                <a:cs typeface="ＭＳ Ｐゴシック" charset="0"/>
              </a:rPr>
              <a:t>Agenda (2/3)</a:t>
            </a:r>
            <a:endParaRPr lang="en-US" dirty="0"/>
          </a:p>
        </p:txBody>
      </p:sp>
      <p:sp>
        <p:nvSpPr>
          <p:cNvPr id="3" name="Content Placeholder 2"/>
          <p:cNvSpPr>
            <a:spLocks noGrp="1"/>
          </p:cNvSpPr>
          <p:nvPr>
            <p:ph idx="1"/>
          </p:nvPr>
        </p:nvSpPr>
        <p:spPr>
          <a:xfrm>
            <a:off x="457200" y="1371600"/>
            <a:ext cx="8229600" cy="4754563"/>
          </a:xfrm>
        </p:spPr>
        <p:txBody>
          <a:bodyPr/>
          <a:lstStyle/>
          <a:p>
            <a:r>
              <a:rPr lang="en-US" sz="2200" dirty="0"/>
              <a:t>Multi-Tenant</a:t>
            </a:r>
          </a:p>
          <a:p>
            <a:pPr marL="742950" lvl="2" indent="-342900"/>
            <a:r>
              <a:rPr lang="en-US" sz="1800" dirty="0">
                <a:latin typeface="Arial" charset="0"/>
                <a:ea typeface="ＭＳ Ｐゴシック" charset="0"/>
                <a:cs typeface="ＭＳ Ｐゴシック" charset="0"/>
              </a:rPr>
              <a:t>10 min.  Fine Grained Labeling, Donald Eastlake</a:t>
            </a:r>
            <a:br>
              <a:rPr lang="en-US" sz="1800" dirty="0">
                <a:latin typeface="Arial" charset="0"/>
                <a:ea typeface="ＭＳ Ｐゴシック" charset="0"/>
                <a:cs typeface="ＭＳ Ｐゴシック" charset="0"/>
              </a:rPr>
            </a:br>
            <a:r>
              <a:rPr lang="en-US" sz="1800" dirty="0">
                <a:latin typeface="Arial" charset="0"/>
                <a:ea typeface="ＭＳ Ｐゴシック" charset="0"/>
                <a:cs typeface="ＭＳ Ｐゴシック" charset="0"/>
              </a:rPr>
              <a:t>draft-ietf-trill-fine-labeling-01.txt</a:t>
            </a:r>
          </a:p>
          <a:p>
            <a:pPr marL="742950" lvl="2" indent="-342900"/>
            <a:r>
              <a:rPr lang="en-US" sz="1800" dirty="0">
                <a:latin typeface="Arial" charset="0"/>
                <a:ea typeface="ＭＳ Ｐゴシック" charset="0"/>
                <a:cs typeface="ＭＳ Ｐゴシック" charset="0"/>
              </a:rPr>
              <a:t>15 min. LSP Extension for Tree Distribution Optimization Across Sites</a:t>
            </a:r>
            <a:br>
              <a:rPr lang="en-US" sz="1800" dirty="0">
                <a:latin typeface="Arial" charset="0"/>
                <a:ea typeface="ＭＳ Ｐゴシック" charset="0"/>
                <a:cs typeface="ＭＳ Ｐゴシック" charset="0"/>
              </a:rPr>
            </a:br>
            <a:r>
              <a:rPr lang="en-US" sz="1800" dirty="0" err="1">
                <a:latin typeface="Arial" charset="0"/>
                <a:ea typeface="ＭＳ Ｐゴシック" charset="0"/>
                <a:cs typeface="ＭＳ Ｐゴシック" charset="0"/>
              </a:rPr>
              <a:t>Hao</a:t>
            </a:r>
            <a:r>
              <a:rPr lang="en-US" sz="1800" dirty="0">
                <a:latin typeface="Arial" charset="0"/>
                <a:ea typeface="ＭＳ Ｐゴシック" charset="0"/>
                <a:cs typeface="ＭＳ Ｐゴシック" charset="0"/>
              </a:rPr>
              <a:t> </a:t>
            </a:r>
            <a:r>
              <a:rPr lang="en-US" sz="1800" dirty="0" err="1">
                <a:latin typeface="Arial" charset="0"/>
                <a:ea typeface="ＭＳ Ｐゴシック" charset="0"/>
                <a:cs typeface="ＭＳ Ｐゴシック" charset="0"/>
              </a:rPr>
              <a:t>Weiguo</a:t>
            </a:r>
            <a:r>
              <a:rPr lang="en-US" sz="1800" dirty="0">
                <a:latin typeface="Arial" charset="0"/>
                <a:ea typeface="ＭＳ Ｐゴシック" charset="0"/>
                <a:cs typeface="ＭＳ Ｐゴシック" charset="0"/>
              </a:rPr>
              <a:t>, Qin Wu, </a:t>
            </a:r>
            <a:r>
              <a:rPr lang="en-US" sz="1800" dirty="0"/>
              <a:t>draft-wu-trill-lsp-ext-tree-distr-opt-00.txt</a:t>
            </a:r>
            <a:endParaRPr lang="en-US" sz="2200" dirty="0"/>
          </a:p>
          <a:p>
            <a:endParaRPr lang="en-US" sz="2200" dirty="0" smtClean="0"/>
          </a:p>
          <a:p>
            <a:r>
              <a:rPr lang="en-US" sz="2200" dirty="0" smtClean="0"/>
              <a:t>Forwarding </a:t>
            </a:r>
            <a:r>
              <a:rPr lang="en-US" sz="2200" dirty="0" smtClean="0"/>
              <a:t>Paradigms</a:t>
            </a:r>
          </a:p>
          <a:p>
            <a:pPr lvl="1"/>
            <a:r>
              <a:rPr lang="en-US" sz="1800" dirty="0" smtClean="0"/>
              <a:t>15 </a:t>
            </a:r>
            <a:r>
              <a:rPr lang="en-US" sz="1800" dirty="0"/>
              <a:t>min. TRILL MT Encoding, Naveen </a:t>
            </a:r>
            <a:r>
              <a:rPr lang="en-US" sz="1800" dirty="0" err="1"/>
              <a:t>Nimmu</a:t>
            </a:r>
            <a:r>
              <a:rPr lang="en-US" sz="1800" dirty="0"/>
              <a:t>, </a:t>
            </a:r>
            <a:r>
              <a:rPr lang="en-US" sz="1800" dirty="0" err="1"/>
              <a:t>Tissa</a:t>
            </a:r>
            <a:r>
              <a:rPr lang="en-US" sz="1800" dirty="0"/>
              <a:t> </a:t>
            </a:r>
            <a:r>
              <a:rPr lang="en-US" sz="1800" dirty="0" err="1"/>
              <a:t>Senevirathne</a:t>
            </a:r>
            <a:r>
              <a:rPr lang="en-US" sz="1800" dirty="0"/>
              <a:t/>
            </a:r>
            <a:br>
              <a:rPr lang="en-US" sz="1800" dirty="0"/>
            </a:br>
            <a:r>
              <a:rPr lang="en-US" sz="1800" dirty="0"/>
              <a:t>draft-tissa-trill-mt-encode-01.txt</a:t>
            </a:r>
          </a:p>
          <a:p>
            <a:pPr lvl="1"/>
            <a:r>
              <a:rPr lang="en-US" sz="1800" dirty="0" smtClean="0"/>
              <a:t>15 min. </a:t>
            </a:r>
            <a:r>
              <a:rPr lang="en-US" sz="1800" dirty="0"/>
              <a:t>Trill Traffic </a:t>
            </a:r>
            <a:r>
              <a:rPr lang="en-US" sz="1800" dirty="0" smtClean="0"/>
              <a:t>Engineering, </a:t>
            </a:r>
            <a:r>
              <a:rPr lang="en-US" sz="1800" dirty="0" err="1" smtClean="0"/>
              <a:t>Fangwei</a:t>
            </a:r>
            <a:r>
              <a:rPr lang="en-US" sz="1800" dirty="0"/>
              <a:t> </a:t>
            </a:r>
            <a:r>
              <a:rPr lang="en-US" sz="1800" dirty="0" smtClean="0"/>
              <a:t>Hu, Donald Eastlake</a:t>
            </a:r>
            <a:br>
              <a:rPr lang="en-US" sz="1800" dirty="0" smtClean="0"/>
            </a:br>
            <a:r>
              <a:rPr lang="en-US" sz="1800" dirty="0" smtClean="0"/>
              <a:t>draft</a:t>
            </a:r>
            <a:r>
              <a:rPr lang="en-US" sz="1800" dirty="0"/>
              <a:t>-hu-trill-traffic-engineering-</a:t>
            </a:r>
            <a:r>
              <a:rPr lang="en-US" sz="1800" dirty="0" smtClean="0"/>
              <a:t>01.txt</a:t>
            </a:r>
          </a:p>
          <a:p>
            <a:pPr lvl="1"/>
            <a:r>
              <a:rPr lang="en-US" sz="1800" dirty="0" smtClean="0"/>
              <a:t>15 min</a:t>
            </a:r>
            <a:r>
              <a:rPr lang="en-US" sz="1800" dirty="0"/>
              <a:t>. TRILL Resilient Distribution </a:t>
            </a:r>
            <a:r>
              <a:rPr lang="en-US" sz="1800" dirty="0" smtClean="0"/>
              <a:t>Trees, </a:t>
            </a:r>
            <a:r>
              <a:rPr lang="en-US" sz="1800" dirty="0" err="1" smtClean="0"/>
              <a:t>Mingui</a:t>
            </a:r>
            <a:r>
              <a:rPr lang="en-US" sz="1800" dirty="0" smtClean="0"/>
              <a:t> Zhang</a:t>
            </a:r>
            <a:br>
              <a:rPr lang="en-US" sz="1800" dirty="0" smtClean="0"/>
            </a:br>
            <a:r>
              <a:rPr lang="en-US" sz="1800" dirty="0" smtClean="0"/>
              <a:t>draft</a:t>
            </a:r>
            <a:r>
              <a:rPr lang="en-US" sz="1800" dirty="0"/>
              <a:t>-zhang-trill-resilient-trees-00.</a:t>
            </a:r>
            <a:r>
              <a:rPr lang="en-US" sz="1800" dirty="0" smtClean="0"/>
              <a:t>txt</a:t>
            </a:r>
            <a:endParaRPr lang="en-US" sz="1800" dirty="0" smtClean="0"/>
          </a:p>
        </p:txBody>
      </p:sp>
      <p:sp>
        <p:nvSpPr>
          <p:cNvPr id="4" name="Date Placeholder 3"/>
          <p:cNvSpPr>
            <a:spLocks noGrp="1"/>
          </p:cNvSpPr>
          <p:nvPr>
            <p:ph type="dt" sz="half" idx="10"/>
          </p:nvPr>
        </p:nvSpPr>
        <p:spPr/>
        <p:txBody>
          <a:bodyPr/>
          <a:lstStyle/>
          <a:p>
            <a:pPr>
              <a:defRPr/>
            </a:pPr>
            <a:r>
              <a:rPr lang="en-US" smtClean="0"/>
              <a:t>August 2012</a:t>
            </a:r>
            <a:endParaRPr lang="en-US"/>
          </a:p>
        </p:txBody>
      </p:sp>
      <p:sp>
        <p:nvSpPr>
          <p:cNvPr id="5" name="Footer Placeholder 4"/>
          <p:cNvSpPr>
            <a:spLocks noGrp="1"/>
          </p:cNvSpPr>
          <p:nvPr>
            <p:ph type="ftr" sz="quarter" idx="11"/>
          </p:nvPr>
        </p:nvSpPr>
        <p:spPr/>
        <p:txBody>
          <a:bodyPr/>
          <a:lstStyle/>
          <a:p>
            <a:pPr>
              <a:defRPr/>
            </a:pPr>
            <a:r>
              <a:rPr lang="en-US" smtClean="0"/>
              <a:t>IETF TRILL WG</a:t>
            </a:r>
            <a:endParaRPr lang="en-US"/>
          </a:p>
        </p:txBody>
      </p:sp>
      <p:sp>
        <p:nvSpPr>
          <p:cNvPr id="6" name="Slide Number Placeholder 5"/>
          <p:cNvSpPr>
            <a:spLocks noGrp="1"/>
          </p:cNvSpPr>
          <p:nvPr>
            <p:ph type="sldNum" sz="quarter" idx="12"/>
          </p:nvPr>
        </p:nvSpPr>
        <p:spPr/>
        <p:txBody>
          <a:bodyPr/>
          <a:lstStyle/>
          <a:p>
            <a:pPr>
              <a:defRPr/>
            </a:pPr>
            <a:fld id="{90D3B029-49DC-9641-A5E1-1AEC5D57CBDC}" type="slidenum">
              <a:rPr lang="en-US" smtClean="0"/>
              <a:pPr>
                <a:defRPr/>
              </a:pPr>
              <a:t>4</a:t>
            </a:fld>
            <a:endParaRPr lang="en-US"/>
          </a:p>
        </p:txBody>
      </p:sp>
    </p:spTree>
    <p:extLst>
      <p:ext uri="{BB962C8B-B14F-4D97-AF65-F5344CB8AC3E}">
        <p14:creationId xmlns:p14="http://schemas.microsoft.com/office/powerpoint/2010/main" val="2061703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FF"/>
                </a:solidFill>
                <a:latin typeface="Arial" charset="0"/>
                <a:ea typeface="ＭＳ Ｐゴシック" charset="0"/>
                <a:cs typeface="ＭＳ Ｐゴシック" charset="0"/>
              </a:rPr>
              <a:t>Agenda (3/3)</a:t>
            </a:r>
            <a:endParaRPr lang="en-US" dirty="0"/>
          </a:p>
        </p:txBody>
      </p:sp>
      <p:sp>
        <p:nvSpPr>
          <p:cNvPr id="3" name="Content Placeholder 2"/>
          <p:cNvSpPr>
            <a:spLocks noGrp="1"/>
          </p:cNvSpPr>
          <p:nvPr>
            <p:ph idx="1"/>
          </p:nvPr>
        </p:nvSpPr>
        <p:spPr>
          <a:xfrm>
            <a:off x="457200" y="1371600"/>
            <a:ext cx="8229600" cy="4754563"/>
          </a:xfrm>
        </p:spPr>
        <p:txBody>
          <a:bodyPr/>
          <a:lstStyle/>
          <a:p>
            <a:r>
              <a:rPr lang="en-US" sz="2200" dirty="0"/>
              <a:t>Other</a:t>
            </a:r>
          </a:p>
          <a:p>
            <a:pPr lvl="1"/>
            <a:r>
              <a:rPr lang="en-US" sz="1800" dirty="0" smtClean="0"/>
              <a:t>10 min.  Milestone Updates, Erik </a:t>
            </a:r>
            <a:r>
              <a:rPr lang="en-US" sz="1800" dirty="0" err="1" smtClean="0"/>
              <a:t>Nordmark</a:t>
            </a:r>
            <a:endParaRPr lang="en-US" sz="1800" dirty="0" smtClean="0"/>
          </a:p>
          <a:p>
            <a:pPr lvl="1"/>
            <a:r>
              <a:rPr lang="en-US" sz="1800" dirty="0" smtClean="0"/>
              <a:t>15 </a:t>
            </a:r>
            <a:r>
              <a:rPr lang="en-US" sz="1800" dirty="0"/>
              <a:t>min.  Aware Spanning Tree Topology Change on </a:t>
            </a:r>
            <a:r>
              <a:rPr lang="en-US" sz="1800" dirty="0" err="1"/>
              <a:t>Rbridges</a:t>
            </a:r>
            <a:r>
              <a:rPr lang="en-US" sz="1800" dirty="0"/>
              <a:t>,</a:t>
            </a:r>
            <a:br>
              <a:rPr lang="en-US" sz="1800" dirty="0"/>
            </a:br>
            <a:r>
              <a:rPr lang="en-US" sz="1800" dirty="0"/>
              <a:t>draft-yizhou-trill-tc-awareness-00.txt, </a:t>
            </a:r>
            <a:r>
              <a:rPr lang="en-US" sz="1800" dirty="0" err="1"/>
              <a:t>Yizhou</a:t>
            </a:r>
            <a:r>
              <a:rPr lang="en-US" sz="1800" dirty="0"/>
              <a:t> Li</a:t>
            </a:r>
          </a:p>
          <a:p>
            <a:pPr lvl="1"/>
            <a:r>
              <a:rPr lang="en-US" sz="1800" dirty="0">
                <a:latin typeface="Arial" charset="0"/>
                <a:ea typeface="ＭＳ Ｐゴシック" charset="0"/>
                <a:cs typeface="ＭＳ Ｐゴシック" charset="0"/>
              </a:rPr>
              <a:t>10 min.  Linux TRILL Port, Ali </a:t>
            </a:r>
            <a:r>
              <a:rPr lang="en-US" sz="1800" dirty="0" err="1" smtClean="0">
                <a:latin typeface="Arial" charset="0"/>
                <a:ea typeface="ＭＳ Ｐゴシック" charset="0"/>
                <a:cs typeface="ＭＳ Ｐゴシック" charset="0"/>
              </a:rPr>
              <a:t>Khayam</a:t>
            </a:r>
            <a:r>
              <a:rPr lang="en-US" sz="1800" dirty="0" smtClean="0">
                <a:latin typeface="Arial" charset="0"/>
                <a:ea typeface="ＭＳ Ｐゴシック" charset="0"/>
                <a:cs typeface="ＭＳ Ｐゴシック" charset="0"/>
              </a:rPr>
              <a:t> [Sue Hares]</a:t>
            </a:r>
            <a:endParaRPr lang="en-US" sz="1800" dirty="0">
              <a:latin typeface="Arial" charset="0"/>
              <a:ea typeface="ＭＳ Ｐゴシック" charset="0"/>
              <a:cs typeface="ＭＳ Ｐゴシック" charset="0"/>
            </a:endParaRPr>
          </a:p>
          <a:p>
            <a:pPr lvl="1"/>
            <a:r>
              <a:rPr lang="en-US" sz="1800" dirty="0" smtClean="0">
                <a:latin typeface="Arial" charset="0"/>
                <a:ea typeface="ＭＳ Ｐゴシック" charset="0"/>
                <a:cs typeface="ＭＳ Ｐゴシック" charset="0"/>
              </a:rPr>
              <a:t>10 </a:t>
            </a:r>
            <a:r>
              <a:rPr lang="en-US" sz="1800" dirty="0">
                <a:latin typeface="Arial" charset="0"/>
                <a:ea typeface="ＭＳ Ｐゴシック" charset="0"/>
                <a:cs typeface="ＭＳ Ｐゴシック" charset="0"/>
              </a:rPr>
              <a:t>min.  TRILL use of IS-IS, Donald Eastlake</a:t>
            </a:r>
            <a:br>
              <a:rPr lang="en-US" sz="1800" dirty="0">
                <a:latin typeface="Arial" charset="0"/>
                <a:ea typeface="ＭＳ Ｐゴシック" charset="0"/>
                <a:cs typeface="ＭＳ Ｐゴシック" charset="0"/>
              </a:rPr>
            </a:br>
            <a:r>
              <a:rPr lang="en-US" sz="1800" dirty="0">
                <a:latin typeface="Arial" charset="0"/>
                <a:ea typeface="ＭＳ Ｐゴシック" charset="0"/>
                <a:cs typeface="ＭＳ Ｐゴシック" charset="0"/>
              </a:rPr>
              <a:t>draft-eastlake-</a:t>
            </a:r>
            <a:r>
              <a:rPr lang="en-US" sz="1800" u="sng" dirty="0">
                <a:latin typeface="Arial" charset="0"/>
                <a:ea typeface="ＭＳ Ｐゴシック" charset="0"/>
                <a:cs typeface="ＭＳ Ｐゴシック" charset="0"/>
              </a:rPr>
              <a:t>isis</a:t>
            </a:r>
            <a:r>
              <a:rPr lang="en-US" sz="1800" dirty="0">
                <a:latin typeface="Arial" charset="0"/>
                <a:ea typeface="ＭＳ Ｐゴシック" charset="0"/>
                <a:cs typeface="ＭＳ Ｐゴシック" charset="0"/>
              </a:rPr>
              <a:t>-rfc6326bis-08.</a:t>
            </a:r>
            <a:r>
              <a:rPr lang="en-US" sz="1800" dirty="0" smtClean="0">
                <a:latin typeface="Arial" charset="0"/>
                <a:ea typeface="ＭＳ Ｐゴシック" charset="0"/>
                <a:cs typeface="ＭＳ Ｐゴシック" charset="0"/>
              </a:rPr>
              <a:t>txt</a:t>
            </a:r>
          </a:p>
          <a:p>
            <a:pPr lvl="1"/>
            <a:r>
              <a:rPr lang="en-US" sz="1800" dirty="0" smtClean="0">
                <a:latin typeface="Arial" charset="0"/>
                <a:ea typeface="ＭＳ Ｐゴシック" charset="0"/>
                <a:cs typeface="ＭＳ Ｐゴシック" charset="0"/>
              </a:rPr>
              <a:t>  ? min.  Cloudlet, Hu </a:t>
            </a:r>
            <a:r>
              <a:rPr lang="en-US" sz="1800" dirty="0" err="1" smtClean="0">
                <a:latin typeface="Arial" charset="0"/>
                <a:ea typeface="ＭＳ Ｐゴシック" charset="0"/>
                <a:cs typeface="ＭＳ Ｐゴシック" charset="0"/>
              </a:rPr>
              <a:t>Fangwei</a:t>
            </a:r>
            <a:r>
              <a:rPr lang="en-US" sz="1800" dirty="0" smtClean="0">
                <a:latin typeface="Arial" charset="0"/>
                <a:ea typeface="ＭＳ Ｐゴシック" charset="0"/>
                <a:cs typeface="ＭＳ Ｐゴシック" charset="0"/>
              </a:rPr>
              <a:t>, </a:t>
            </a:r>
            <a:r>
              <a:rPr lang="en-US" sz="1800" dirty="0" err="1" smtClean="0">
                <a:latin typeface="Arial" charset="0"/>
                <a:ea typeface="ＭＳ Ｐゴシック" charset="0"/>
                <a:cs typeface="ＭＳ Ｐゴシック" charset="0"/>
              </a:rPr>
              <a:t>Radia</a:t>
            </a:r>
            <a:r>
              <a:rPr lang="en-US" sz="1800" dirty="0" smtClean="0">
                <a:latin typeface="Arial" charset="0"/>
                <a:ea typeface="ＭＳ Ｐゴシック" charset="0"/>
                <a:cs typeface="ＭＳ Ｐゴシック" charset="0"/>
              </a:rPr>
              <a:t> Perlman</a:t>
            </a:r>
            <a:r>
              <a:rPr lang="en-US" sz="1800" dirty="0">
                <a:latin typeface="Arial" charset="0"/>
                <a:ea typeface="ＭＳ Ｐゴシック" charset="0"/>
                <a:cs typeface="ＭＳ Ｐゴシック" charset="0"/>
              </a:rPr>
              <a:t> </a:t>
            </a:r>
            <a:r>
              <a:rPr lang="en-US" sz="1800" dirty="0" smtClean="0">
                <a:latin typeface="Arial" charset="0"/>
                <a:ea typeface="ＭＳ Ｐゴシック" charset="0"/>
                <a:cs typeface="ＭＳ Ｐゴシック" charset="0"/>
              </a:rPr>
              <a:t>[if time available]</a:t>
            </a:r>
            <a:br>
              <a:rPr lang="en-US" sz="1800" dirty="0" smtClean="0">
                <a:latin typeface="Arial" charset="0"/>
                <a:ea typeface="ＭＳ Ｐゴシック" charset="0"/>
                <a:cs typeface="ＭＳ Ｐゴシック" charset="0"/>
              </a:rPr>
            </a:br>
            <a:r>
              <a:rPr lang="en-US" sz="1800" dirty="0" smtClean="0">
                <a:latin typeface="Arial" charset="0"/>
                <a:ea typeface="ＭＳ Ｐゴシック" charset="0"/>
                <a:cs typeface="ＭＳ Ｐゴシック" charset="0"/>
              </a:rPr>
              <a:t>[draft-perlman-ietf-trill-cloudlet-00.txt]</a:t>
            </a:r>
          </a:p>
          <a:p>
            <a:pPr lvl="1"/>
            <a:endParaRPr lang="en-US" sz="1800" dirty="0">
              <a:latin typeface="Arial" charset="0"/>
              <a:ea typeface="ＭＳ Ｐゴシック" charset="0"/>
              <a:cs typeface="ＭＳ Ｐゴシック" charset="0"/>
            </a:endParaRPr>
          </a:p>
          <a:p>
            <a:pPr eaLnBrk="1" hangingPunct="1">
              <a:lnSpc>
                <a:spcPct val="90000"/>
              </a:lnSpc>
            </a:pPr>
            <a:r>
              <a:rPr lang="en-US" sz="2000" dirty="0" smtClean="0">
                <a:latin typeface="Arial" charset="0"/>
                <a:ea typeface="ＭＳ Ｐゴシック" charset="0"/>
                <a:cs typeface="ＭＳ Ｐゴシック" charset="0"/>
              </a:rPr>
              <a:t>Wrap</a:t>
            </a:r>
            <a:r>
              <a:rPr lang="en-US" sz="2000" dirty="0">
                <a:latin typeface="Arial" charset="0"/>
                <a:ea typeface="ＭＳ Ｐゴシック" charset="0"/>
                <a:cs typeface="ＭＳ Ｐゴシック" charset="0"/>
              </a:rPr>
              <a:t>-</a:t>
            </a:r>
            <a:r>
              <a:rPr lang="en-US" sz="2000" dirty="0" smtClean="0">
                <a:latin typeface="Arial" charset="0"/>
                <a:ea typeface="ＭＳ Ｐゴシック" charset="0"/>
                <a:cs typeface="ＭＳ Ｐゴシック" charset="0"/>
              </a:rPr>
              <a:t>Up</a:t>
            </a:r>
            <a:endParaRPr lang="en-US" sz="2000" dirty="0">
              <a:latin typeface="Arial" charset="0"/>
              <a:ea typeface="ＭＳ Ｐゴシック" charset="0"/>
              <a:cs typeface="ＭＳ Ｐゴシック" charset="0"/>
            </a:endParaRPr>
          </a:p>
          <a:p>
            <a:pPr lvl="1" eaLnBrk="1" hangingPunct="1">
              <a:lnSpc>
                <a:spcPct val="90000"/>
              </a:lnSpc>
            </a:pPr>
            <a:r>
              <a:rPr lang="en-US" sz="1800" dirty="0">
                <a:latin typeface="Arial" charset="0"/>
                <a:ea typeface="ＭＳ Ｐゴシック" charset="0"/>
                <a:cs typeface="ＭＳ Ｐゴシック" charset="0"/>
              </a:rPr>
              <a:t> </a:t>
            </a:r>
            <a:r>
              <a:rPr lang="en-US" sz="1800" dirty="0" smtClean="0">
                <a:latin typeface="Arial" charset="0"/>
                <a:ea typeface="ＭＳ Ｐゴシック" charset="0"/>
                <a:cs typeface="ＭＳ Ｐゴシック" charset="0"/>
              </a:rPr>
              <a:t>5</a:t>
            </a:r>
            <a:r>
              <a:rPr lang="en-US" sz="1800" dirty="0" smtClean="0">
                <a:latin typeface="Arial" charset="0"/>
                <a:ea typeface="ＭＳ Ｐゴシック" charset="0"/>
                <a:cs typeface="ＭＳ Ｐゴシック" charset="0"/>
              </a:rPr>
              <a:t> </a:t>
            </a:r>
            <a:r>
              <a:rPr lang="en-US" sz="1800" dirty="0">
                <a:latin typeface="Arial" charset="0"/>
                <a:ea typeface="ＭＳ Ｐゴシック" charset="0"/>
                <a:cs typeface="ＭＳ Ｐゴシック" charset="0"/>
              </a:rPr>
              <a:t>min. Wrap-Up, </a:t>
            </a:r>
            <a:r>
              <a:rPr lang="en-US" sz="1800" dirty="0" smtClean="0">
                <a:latin typeface="Arial" charset="0"/>
                <a:ea typeface="ＭＳ Ｐゴシック" charset="0"/>
                <a:cs typeface="ＭＳ Ｐゴシック" charset="0"/>
              </a:rPr>
              <a:t>Chairs</a:t>
            </a:r>
            <a:endParaRPr lang="en-US" sz="1800" dirty="0">
              <a:latin typeface="Arial" charset="0"/>
              <a:ea typeface="ＭＳ Ｐゴシック" charset="0"/>
              <a:cs typeface="ＭＳ Ｐゴシック" charset="0"/>
            </a:endParaRPr>
          </a:p>
        </p:txBody>
      </p:sp>
      <p:sp>
        <p:nvSpPr>
          <p:cNvPr id="4" name="Date Placeholder 3"/>
          <p:cNvSpPr>
            <a:spLocks noGrp="1"/>
          </p:cNvSpPr>
          <p:nvPr>
            <p:ph type="dt" sz="half" idx="10"/>
          </p:nvPr>
        </p:nvSpPr>
        <p:spPr/>
        <p:txBody>
          <a:bodyPr/>
          <a:lstStyle/>
          <a:p>
            <a:pPr>
              <a:defRPr/>
            </a:pPr>
            <a:r>
              <a:rPr lang="en-US" smtClean="0"/>
              <a:t>August 2012</a:t>
            </a:r>
            <a:endParaRPr lang="en-US"/>
          </a:p>
        </p:txBody>
      </p:sp>
      <p:sp>
        <p:nvSpPr>
          <p:cNvPr id="5" name="Footer Placeholder 4"/>
          <p:cNvSpPr>
            <a:spLocks noGrp="1"/>
          </p:cNvSpPr>
          <p:nvPr>
            <p:ph type="ftr" sz="quarter" idx="11"/>
          </p:nvPr>
        </p:nvSpPr>
        <p:spPr/>
        <p:txBody>
          <a:bodyPr/>
          <a:lstStyle/>
          <a:p>
            <a:pPr>
              <a:defRPr/>
            </a:pPr>
            <a:r>
              <a:rPr lang="en-US" smtClean="0"/>
              <a:t>IETF TRILL WG</a:t>
            </a:r>
            <a:endParaRPr lang="en-US"/>
          </a:p>
        </p:txBody>
      </p:sp>
      <p:sp>
        <p:nvSpPr>
          <p:cNvPr id="6" name="Slide Number Placeholder 5"/>
          <p:cNvSpPr>
            <a:spLocks noGrp="1"/>
          </p:cNvSpPr>
          <p:nvPr>
            <p:ph type="sldNum" sz="quarter" idx="12"/>
          </p:nvPr>
        </p:nvSpPr>
        <p:spPr/>
        <p:txBody>
          <a:bodyPr/>
          <a:lstStyle/>
          <a:p>
            <a:pPr>
              <a:defRPr/>
            </a:pPr>
            <a:fld id="{90D3B029-49DC-9641-A5E1-1AEC5D57CBDC}" type="slidenum">
              <a:rPr lang="en-US" smtClean="0"/>
              <a:pPr>
                <a:defRPr/>
              </a:pPr>
              <a:t>5</a:t>
            </a:fld>
            <a:endParaRPr lang="en-US"/>
          </a:p>
        </p:txBody>
      </p:sp>
    </p:spTree>
    <p:extLst>
      <p:ext uri="{BB962C8B-B14F-4D97-AF65-F5344CB8AC3E}">
        <p14:creationId xmlns:p14="http://schemas.microsoft.com/office/powerpoint/2010/main" val="288349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August 2012</a:t>
            </a:r>
            <a:endParaRPr lang="en-US" sz="1400"/>
          </a:p>
        </p:txBody>
      </p:sp>
      <p:sp>
        <p:nvSpPr>
          <p:cNvPr id="2150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215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E3ED057-4E16-144E-9C4C-13F82D85F378}" type="slidenum">
              <a:rPr lang="en-US" sz="1400"/>
              <a:pPr eaLnBrk="1" hangingPunct="1"/>
              <a:t>6</a:t>
            </a:fld>
            <a:endParaRPr lang="en-US" sz="1400"/>
          </a:p>
        </p:txBody>
      </p:sp>
      <p:sp>
        <p:nvSpPr>
          <p:cNvPr id="21508" name="Rectangle 2"/>
          <p:cNvSpPr>
            <a:spLocks noGrp="1" noChangeArrowheads="1"/>
          </p:cNvSpPr>
          <p:nvPr>
            <p:ph type="title"/>
          </p:nvPr>
        </p:nvSpPr>
        <p:spPr/>
        <p:txBody>
          <a:bodyPr/>
          <a:lstStyle/>
          <a:p>
            <a:pPr eaLnBrk="1" hangingPunct="1"/>
            <a:r>
              <a:rPr lang="en-US" b="1" dirty="0" smtClean="0">
                <a:solidFill>
                  <a:srgbClr val="0000FF"/>
                </a:solidFill>
                <a:latin typeface="Arial" charset="0"/>
                <a:ea typeface="ＭＳ Ｐゴシック" charset="0"/>
                <a:cs typeface="ＭＳ Ｐゴシック" charset="0"/>
              </a:rPr>
              <a:t>Milestones</a:t>
            </a:r>
            <a:endParaRPr lang="en-US" b="1" dirty="0">
              <a:solidFill>
                <a:srgbClr val="0000FF"/>
              </a:solidFill>
              <a:latin typeface="Arial" charset="0"/>
              <a:ea typeface="ＭＳ Ｐゴシック" charset="0"/>
              <a:cs typeface="ＭＳ Ｐゴシック" charset="0"/>
            </a:endParaRPr>
          </a:p>
        </p:txBody>
      </p:sp>
      <p:sp>
        <p:nvSpPr>
          <p:cNvPr id="21510" name="Rectangle 3"/>
          <p:cNvSpPr>
            <a:spLocks noGrp="1" noChangeArrowheads="1"/>
          </p:cNvSpPr>
          <p:nvPr>
            <p:ph type="body" idx="1"/>
          </p:nvPr>
        </p:nvSpPr>
        <p:spPr>
          <a:xfrm>
            <a:off x="457200" y="1295400"/>
            <a:ext cx="8229600" cy="4830763"/>
          </a:xfrm>
        </p:spPr>
        <p:txBody>
          <a:bodyPr/>
          <a:lstStyle/>
          <a:p>
            <a:pPr eaLnBrk="1" hangingPunct="1">
              <a:lnSpc>
                <a:spcPct val="80000"/>
              </a:lnSpc>
              <a:defRPr/>
            </a:pPr>
            <a:r>
              <a:rPr lang="en-US" dirty="0">
                <a:solidFill>
                  <a:srgbClr val="00CC00"/>
                </a:solidFill>
                <a:latin typeface="Arial" charset="0"/>
                <a:ea typeface="ＭＳ Ｐゴシック" charset="0"/>
                <a:cs typeface="ＭＳ Ｐゴシック" charset="0"/>
              </a:rPr>
              <a:t>COMPLETED</a:t>
            </a:r>
          </a:p>
          <a:p>
            <a:pPr lvl="1" eaLnBrk="1" hangingPunct="1">
              <a:lnSpc>
                <a:spcPct val="80000"/>
              </a:lnSpc>
              <a:defRPr/>
            </a:pPr>
            <a:r>
              <a:rPr lang="en-US" dirty="0">
                <a:solidFill>
                  <a:srgbClr val="00CC00"/>
                </a:solidFill>
                <a:latin typeface="Arial" charset="0"/>
                <a:ea typeface="ＭＳ Ｐゴシック" charset="0"/>
              </a:rPr>
              <a:t>(Many earlier milestones not listed.)</a:t>
            </a:r>
          </a:p>
          <a:p>
            <a:pPr lvl="1" eaLnBrk="1" hangingPunct="1">
              <a:lnSpc>
                <a:spcPct val="80000"/>
              </a:lnSpc>
              <a:defRPr/>
            </a:pPr>
            <a:r>
              <a:rPr lang="en-US" dirty="0">
                <a:solidFill>
                  <a:srgbClr val="00CC00"/>
                </a:solidFill>
              </a:rPr>
              <a:t>Initial WG draft on VLAN Mapping</a:t>
            </a:r>
          </a:p>
          <a:p>
            <a:pPr lvl="1">
              <a:defRPr/>
            </a:pPr>
            <a:r>
              <a:rPr lang="en-US" dirty="0" smtClean="0">
                <a:solidFill>
                  <a:srgbClr val="00CC00"/>
                </a:solidFill>
                <a:latin typeface="Arial" charset="0"/>
                <a:ea typeface="ＭＳ Ｐゴシック" charset="0"/>
              </a:rPr>
              <a:t>Submit </a:t>
            </a:r>
            <a:r>
              <a:rPr lang="en-US" dirty="0">
                <a:solidFill>
                  <a:srgbClr val="00CC00"/>
                </a:solidFill>
                <a:latin typeface="Arial" charset="0"/>
                <a:ea typeface="ＭＳ Ｐゴシック" charset="0"/>
              </a:rPr>
              <a:t>TRILL adjacency state machine to IESG for publication as Proposed Standard</a:t>
            </a:r>
          </a:p>
          <a:p>
            <a:pPr lvl="1">
              <a:defRPr/>
            </a:pPr>
            <a:r>
              <a:rPr lang="en-US" dirty="0">
                <a:solidFill>
                  <a:srgbClr val="00CC00"/>
                </a:solidFill>
                <a:latin typeface="Arial" charset="0"/>
                <a:ea typeface="ＭＳ Ｐゴシック" charset="0"/>
              </a:rPr>
              <a:t>Submit </a:t>
            </a:r>
            <a:r>
              <a:rPr lang="en-US" dirty="0" err="1">
                <a:solidFill>
                  <a:srgbClr val="00CC00"/>
                </a:solidFill>
                <a:latin typeface="Arial" charset="0"/>
                <a:ea typeface="ＭＳ Ｐゴシック" charset="0"/>
              </a:rPr>
              <a:t>RBridge</a:t>
            </a:r>
            <a:r>
              <a:rPr lang="en-US" dirty="0">
                <a:solidFill>
                  <a:srgbClr val="00CC00"/>
                </a:solidFill>
                <a:latin typeface="Arial" charset="0"/>
                <a:ea typeface="ＭＳ Ｐゴシック" charset="0"/>
              </a:rPr>
              <a:t> MIB module to IESG for publication as Proposed Standard</a:t>
            </a:r>
          </a:p>
          <a:p>
            <a:pPr lvl="1">
              <a:defRPr/>
            </a:pPr>
            <a:r>
              <a:rPr lang="en-US" dirty="0">
                <a:solidFill>
                  <a:srgbClr val="00CC00"/>
                </a:solidFill>
                <a:latin typeface="Arial" charset="0"/>
                <a:ea typeface="ＭＳ Ｐゴシック" charset="0"/>
              </a:rPr>
              <a:t>Initial WG draft on </a:t>
            </a:r>
            <a:r>
              <a:rPr lang="en-US" dirty="0" err="1">
                <a:solidFill>
                  <a:srgbClr val="00CC00"/>
                </a:solidFill>
                <a:latin typeface="Arial" charset="0"/>
                <a:ea typeface="ＭＳ Ｐゴシック" charset="0"/>
              </a:rPr>
              <a:t>RBridge</a:t>
            </a:r>
            <a:r>
              <a:rPr lang="en-US" dirty="0">
                <a:solidFill>
                  <a:srgbClr val="00CC00"/>
                </a:solidFill>
                <a:latin typeface="Arial" charset="0"/>
                <a:ea typeface="ＭＳ Ｐゴシック" charset="0"/>
              </a:rPr>
              <a:t> </a:t>
            </a:r>
            <a:r>
              <a:rPr lang="en-US" dirty="0" smtClean="0">
                <a:solidFill>
                  <a:srgbClr val="00CC00"/>
                </a:solidFill>
                <a:latin typeface="Arial" charset="0"/>
                <a:ea typeface="ＭＳ Ｐゴシック" charset="0"/>
              </a:rPr>
              <a:t>OAM</a:t>
            </a:r>
          </a:p>
          <a:p>
            <a:pPr lvl="1">
              <a:defRPr/>
            </a:pPr>
            <a:r>
              <a:rPr lang="en-US" dirty="0">
                <a:solidFill>
                  <a:srgbClr val="00CC00"/>
                </a:solidFill>
                <a:latin typeface="Arial" charset="0"/>
                <a:ea typeface="ＭＳ Ｐゴシック" charset="0"/>
              </a:rPr>
              <a:t>Mar 2011 </a:t>
            </a:r>
            <a:r>
              <a:rPr lang="en-US" dirty="0" smtClean="0">
                <a:solidFill>
                  <a:srgbClr val="00CC00"/>
                </a:solidFill>
                <a:latin typeface="Arial" charset="0"/>
                <a:ea typeface="ＭＳ Ｐゴシック" charset="0"/>
              </a:rPr>
              <a:t>Submit </a:t>
            </a:r>
            <a:r>
              <a:rPr lang="en-US" dirty="0">
                <a:solidFill>
                  <a:srgbClr val="00CC00"/>
                </a:solidFill>
                <a:latin typeface="Arial" charset="0"/>
                <a:ea typeface="ＭＳ Ｐゴシック" charset="0"/>
              </a:rPr>
              <a:t>TRILL Header Extensions to IESG for publication as Proposed </a:t>
            </a:r>
            <a:r>
              <a:rPr lang="en-US" dirty="0" smtClean="0">
                <a:solidFill>
                  <a:srgbClr val="00CC00"/>
                </a:solidFill>
                <a:latin typeface="Arial" charset="0"/>
                <a:ea typeface="ＭＳ Ｐゴシック" charset="0"/>
              </a:rPr>
              <a:t>Standard</a:t>
            </a:r>
            <a:endParaRPr lang="en-US" dirty="0">
              <a:solidFill>
                <a:srgbClr val="00CC00"/>
              </a:solidFill>
              <a:latin typeface="Arial" charset="0"/>
              <a:ea typeface="ＭＳ Ｐゴシック" charset="0"/>
            </a:endParaRPr>
          </a:p>
          <a:p>
            <a:pPr marL="0" indent="0" eaLnBrk="1" hangingPunct="1">
              <a:lnSpc>
                <a:spcPct val="80000"/>
              </a:lnSpc>
              <a:buFontTx/>
              <a:buNone/>
              <a:defRPr/>
            </a:pPr>
            <a:endParaRPr lang="en-US" dirty="0">
              <a:solidFill>
                <a:srgbClr val="00CC00"/>
              </a:solidFill>
              <a:latin typeface="Arial" charset="0"/>
              <a:ea typeface="ＭＳ Ｐゴシック" charset="0"/>
              <a:cs typeface="ＭＳ Ｐゴシック" charset="0"/>
            </a:endParaRPr>
          </a:p>
          <a:p>
            <a:pPr lvl="1">
              <a:defRPr/>
            </a:pPr>
            <a:endParaRPr lang="en-US" dirty="0">
              <a:solidFill>
                <a:srgbClr val="00CC00"/>
              </a:solidFill>
              <a:latin typeface="Arial" charset="0"/>
              <a:ea typeface="ＭＳ Ｐゴシック" charset="0"/>
            </a:endParaRPr>
          </a:p>
          <a:p>
            <a:pPr lvl="1">
              <a:defRPr/>
            </a:pPr>
            <a:endParaRPr lang="en-US" dirty="0">
              <a:solidFill>
                <a:srgbClr val="00CC00"/>
              </a:solidFill>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August 2012</a:t>
            </a:r>
            <a:endParaRPr lang="en-US" sz="1400"/>
          </a:p>
        </p:txBody>
      </p:sp>
      <p:sp>
        <p:nvSpPr>
          <p:cNvPr id="2253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2253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FC4532F-9F98-0243-BF38-5AEEE213B409}" type="slidenum">
              <a:rPr lang="en-US" sz="1400"/>
              <a:pPr eaLnBrk="1" hangingPunct="1"/>
              <a:t>7</a:t>
            </a:fld>
            <a:endParaRPr lang="en-US" sz="1400"/>
          </a:p>
        </p:txBody>
      </p:sp>
      <p:sp>
        <p:nvSpPr>
          <p:cNvPr id="22532" name="Rectangle 2"/>
          <p:cNvSpPr>
            <a:spLocks noGrp="1" noChangeArrowheads="1"/>
          </p:cNvSpPr>
          <p:nvPr>
            <p:ph type="title"/>
          </p:nvPr>
        </p:nvSpPr>
        <p:spPr/>
        <p:txBody>
          <a:bodyPr/>
          <a:lstStyle/>
          <a:p>
            <a:pPr eaLnBrk="1" hangingPunct="1"/>
            <a:r>
              <a:rPr lang="en-US" b="1" dirty="0" smtClean="0">
                <a:solidFill>
                  <a:srgbClr val="0000FF"/>
                </a:solidFill>
                <a:latin typeface="Arial" charset="0"/>
                <a:ea typeface="ＭＳ Ｐゴシック" charset="0"/>
                <a:cs typeface="ＭＳ Ｐゴシック" charset="0"/>
              </a:rPr>
              <a:t>Milestones </a:t>
            </a:r>
            <a:r>
              <a:rPr lang="en-US" b="1" dirty="0">
                <a:solidFill>
                  <a:srgbClr val="0000FF"/>
                </a:solidFill>
                <a:latin typeface="Arial" charset="0"/>
                <a:ea typeface="ＭＳ Ｐゴシック" charset="0"/>
                <a:cs typeface="ＭＳ Ｐゴシック" charset="0"/>
              </a:rPr>
              <a:t>(cont.)</a:t>
            </a:r>
          </a:p>
        </p:txBody>
      </p:sp>
      <p:sp>
        <p:nvSpPr>
          <p:cNvPr id="22533" name="Rectangle 3"/>
          <p:cNvSpPr>
            <a:spLocks noGrp="1" noChangeArrowheads="1"/>
          </p:cNvSpPr>
          <p:nvPr>
            <p:ph type="body" idx="1"/>
          </p:nvPr>
        </p:nvSpPr>
        <p:spPr>
          <a:xfrm>
            <a:off x="457200" y="1295400"/>
            <a:ext cx="8229600" cy="4830763"/>
          </a:xfrm>
        </p:spPr>
        <p:txBody>
          <a:bodyPr/>
          <a:lstStyle/>
          <a:p>
            <a:pPr eaLnBrk="1" hangingPunct="1">
              <a:defRPr/>
            </a:pPr>
            <a:r>
              <a:rPr lang="en-US" sz="2800" dirty="0" smtClean="0">
                <a:latin typeface="Arial" charset="0"/>
                <a:ea typeface="ＭＳ Ｐゴシック" charset="0"/>
                <a:cs typeface="ＭＳ Ｐゴシック" charset="0"/>
              </a:rPr>
              <a:t>Current Milestones</a:t>
            </a:r>
          </a:p>
          <a:p>
            <a:pPr lvl="1">
              <a:defRPr/>
            </a:pPr>
            <a:r>
              <a:rPr lang="en-US" sz="2400" dirty="0" smtClean="0">
                <a:latin typeface="Arial" charset="0"/>
                <a:ea typeface="ＭＳ Ｐゴシック" charset="0"/>
              </a:rPr>
              <a:t>Mar 2011   Initial WG draft on ARP/ND opt.</a:t>
            </a:r>
          </a:p>
          <a:p>
            <a:pPr lvl="1">
              <a:defRPr/>
            </a:pPr>
            <a:r>
              <a:rPr lang="en-US" sz="2400" dirty="0" smtClean="0">
                <a:latin typeface="Arial" charset="0"/>
                <a:ea typeface="ＭＳ Ｐゴシック" charset="0"/>
              </a:rPr>
              <a:t>May 2011   Submit TRILL ARP/ND optimizations to IESG for publication as Proposed Standard	</a:t>
            </a:r>
          </a:p>
          <a:p>
            <a:pPr lvl="1">
              <a:defRPr/>
            </a:pPr>
            <a:r>
              <a:rPr lang="en-US" sz="2400" dirty="0" smtClean="0">
                <a:latin typeface="Arial" charset="0"/>
                <a:ea typeface="ＭＳ Ｐゴシック" charset="0"/>
              </a:rPr>
              <a:t>Jun 2011    Submit </a:t>
            </a:r>
            <a:r>
              <a:rPr lang="en-US" sz="2400" dirty="0" err="1" smtClean="0">
                <a:latin typeface="Arial" charset="0"/>
                <a:ea typeface="ＭＳ Ｐゴシック" charset="0"/>
              </a:rPr>
              <a:t>RBridge</a:t>
            </a:r>
            <a:r>
              <a:rPr lang="en-US" sz="2400" dirty="0" smtClean="0">
                <a:latin typeface="Arial" charset="0"/>
                <a:ea typeface="ＭＳ Ｐゴシック" charset="0"/>
              </a:rPr>
              <a:t> support of DCB to IESG for publication as Proposed Standard</a:t>
            </a:r>
          </a:p>
          <a:p>
            <a:pPr lvl="2">
              <a:defRPr/>
            </a:pPr>
            <a:r>
              <a:rPr lang="en-US" sz="2000" dirty="0">
                <a:latin typeface="Arial" charset="0"/>
                <a:ea typeface="ＭＳ Ｐゴシック" charset="0"/>
              </a:rPr>
              <a:t>d</a:t>
            </a:r>
            <a:r>
              <a:rPr lang="en-US" sz="2000" dirty="0" smtClean="0">
                <a:latin typeface="Arial" charset="0"/>
                <a:ea typeface="ＭＳ Ｐゴシック" charset="0"/>
              </a:rPr>
              <a:t>raft-eastlake-trill-rbridge-dcb-03.txt</a:t>
            </a:r>
          </a:p>
          <a:p>
            <a:pPr lvl="1">
              <a:defRPr/>
            </a:pPr>
            <a:r>
              <a:rPr lang="en-US" sz="2400" dirty="0">
                <a:latin typeface="Arial" charset="0"/>
                <a:ea typeface="ＭＳ Ｐゴシック" charset="0"/>
              </a:rPr>
              <a:t>Jul 2011   Submit </a:t>
            </a:r>
            <a:r>
              <a:rPr lang="en-US" sz="2400" dirty="0" err="1">
                <a:latin typeface="Arial" charset="0"/>
                <a:ea typeface="ＭＳ Ｐゴシック" charset="0"/>
              </a:rPr>
              <a:t>RBridge</a:t>
            </a:r>
            <a:r>
              <a:rPr lang="en-US" sz="2400" dirty="0">
                <a:latin typeface="Arial" charset="0"/>
                <a:ea typeface="ＭＳ Ｐゴシック" charset="0"/>
              </a:rPr>
              <a:t> OAM to IESG for publication as Proposed Standard</a:t>
            </a:r>
            <a:r>
              <a:rPr lang="en-US" sz="2400" dirty="0">
                <a:solidFill>
                  <a:srgbClr val="FF0000"/>
                </a:solidFill>
                <a:latin typeface="Arial" charset="0"/>
                <a:ea typeface="ＭＳ Ｐゴシック" charset="0"/>
              </a:rPr>
              <a:t>	</a:t>
            </a:r>
          </a:p>
          <a:p>
            <a:pPr lvl="1">
              <a:defRPr/>
            </a:pPr>
            <a:r>
              <a:rPr lang="en-US" sz="2400" dirty="0">
                <a:latin typeface="Arial" charset="0"/>
                <a:ea typeface="ＭＳ Ｐゴシック" charset="0"/>
              </a:rPr>
              <a:t>Jul 2012   Re-charter or shut down the WG	</a:t>
            </a:r>
            <a:endParaRPr lang="en-US" sz="2400" dirty="0" smtClean="0">
              <a:latin typeface="Arial" charset="0"/>
              <a:ea typeface="ＭＳ Ｐゴシック" charset="0"/>
            </a:endParaRPr>
          </a:p>
          <a:p>
            <a:pPr lvl="1">
              <a:defRPr/>
            </a:pPr>
            <a:endParaRPr lang="en-US" sz="2400" dirty="0" smtClean="0">
              <a:solidFill>
                <a:srgbClr val="FF0000"/>
              </a:solidFill>
              <a:latin typeface="Arial" charset="0"/>
              <a:ea typeface="ＭＳ Ｐゴシック" charset="0"/>
            </a:endParaRPr>
          </a:p>
          <a:p>
            <a:pPr marL="0" indent="0" eaLnBrk="1" hangingPunct="1">
              <a:buFontTx/>
              <a:buNone/>
              <a:defRPr/>
            </a:pPr>
            <a:endParaRPr lang="en-US" dirty="0">
              <a:solidFill>
                <a:srgbClr val="FF0000"/>
              </a:solidFill>
              <a:latin typeface="Arial"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74638"/>
            <a:ext cx="8229600" cy="868362"/>
          </a:xfrm>
        </p:spPr>
        <p:txBody>
          <a:bodyPr/>
          <a:lstStyle/>
          <a:p>
            <a:r>
              <a:rPr lang="en-US" b="1">
                <a:solidFill>
                  <a:srgbClr val="0000FF"/>
                </a:solidFill>
                <a:latin typeface="Arial" charset="0"/>
                <a:ea typeface="ＭＳ Ｐゴシック" charset="0"/>
                <a:cs typeface="ＭＳ Ｐゴシック" charset="0"/>
              </a:rPr>
              <a:t>Document Status</a:t>
            </a:r>
            <a:endParaRPr lang="en-US">
              <a:latin typeface="Arial" charset="0"/>
              <a:ea typeface="ＭＳ Ｐゴシック" charset="0"/>
              <a:cs typeface="ＭＳ Ｐゴシック" charset="0"/>
            </a:endParaRPr>
          </a:p>
        </p:txBody>
      </p:sp>
      <p:sp>
        <p:nvSpPr>
          <p:cNvPr id="27650" name="Content Placeholder 2"/>
          <p:cNvSpPr>
            <a:spLocks noGrp="1"/>
          </p:cNvSpPr>
          <p:nvPr>
            <p:ph idx="1"/>
          </p:nvPr>
        </p:nvSpPr>
        <p:spPr>
          <a:xfrm>
            <a:off x="457200" y="1143000"/>
            <a:ext cx="8229600" cy="4983163"/>
          </a:xfrm>
        </p:spPr>
        <p:txBody>
          <a:bodyPr/>
          <a:lstStyle/>
          <a:p>
            <a:pPr eaLnBrk="1" hangingPunct="1">
              <a:buFontTx/>
              <a:buNone/>
              <a:defRPr/>
            </a:pPr>
            <a:endParaRPr lang="en-US" b="1" dirty="0" smtClean="0">
              <a:latin typeface="Arial" charset="0"/>
              <a:ea typeface="ＭＳ Ｐゴシック" charset="0"/>
              <a:cs typeface="ＭＳ Ｐゴシック" charset="0"/>
            </a:endParaRPr>
          </a:p>
          <a:p>
            <a:pPr eaLnBrk="1" hangingPunct="1">
              <a:buFontTx/>
              <a:buNone/>
              <a:defRPr/>
            </a:pPr>
            <a:r>
              <a:rPr lang="en-US" b="1" dirty="0" smtClean="0">
                <a:latin typeface="Arial" charset="0"/>
                <a:ea typeface="ＭＳ Ｐゴシック" charset="0"/>
                <a:cs typeface="ＭＳ Ｐゴシック" charset="0"/>
              </a:rPr>
              <a:t>TRILL Specific RFCs</a:t>
            </a:r>
            <a:endParaRPr lang="en-US" b="1" dirty="0">
              <a:latin typeface="Arial" charset="0"/>
              <a:ea typeface="ＭＳ Ｐゴシック" charset="0"/>
              <a:cs typeface="ＭＳ Ｐゴシック" charset="0"/>
            </a:endParaRPr>
          </a:p>
          <a:p>
            <a:pPr eaLnBrk="1" hangingPunct="1">
              <a:defRPr/>
            </a:pPr>
            <a:r>
              <a:rPr lang="en-US" sz="2400" dirty="0" smtClean="0">
                <a:latin typeface="Arial" charset="0"/>
                <a:ea typeface="ＭＳ Ｐゴシック" charset="0"/>
                <a:cs typeface="ＭＳ Ｐゴシック" charset="0"/>
              </a:rPr>
              <a:t>RFC 5556, “TRILL</a:t>
            </a:r>
            <a:r>
              <a:rPr lang="en-US" sz="2400" dirty="0">
                <a:latin typeface="Arial" charset="0"/>
                <a:ea typeface="ＭＳ Ｐゴシック" charset="0"/>
                <a:cs typeface="ＭＳ Ｐゴシック" charset="0"/>
              </a:rPr>
              <a:t>: Problem and Applicability </a:t>
            </a:r>
            <a:r>
              <a:rPr lang="en-US" sz="2400" dirty="0" smtClean="0">
                <a:latin typeface="Arial" charset="0"/>
                <a:ea typeface="ＭＳ Ｐゴシック" charset="0"/>
                <a:cs typeface="ＭＳ Ｐゴシック" charset="0"/>
              </a:rPr>
              <a:t>Statement</a:t>
            </a:r>
            <a:r>
              <a:rPr lang="en-US" sz="2400" dirty="0" smtClean="0">
                <a:latin typeface="Arial" charset="0"/>
                <a:ea typeface="ＭＳ Ｐゴシック" charset="0"/>
                <a:cs typeface="ＭＳ Ｐゴシック" charset="0"/>
              </a:rPr>
              <a:t>”</a:t>
            </a:r>
          </a:p>
          <a:p>
            <a:pPr eaLnBrk="1" hangingPunct="1">
              <a:defRPr/>
            </a:pPr>
            <a:r>
              <a:rPr lang="en-US" sz="2400" dirty="0" smtClean="0">
                <a:latin typeface="Arial" charset="0"/>
                <a:ea typeface="ＭＳ Ｐゴシック" charset="0"/>
                <a:cs typeface="ＭＳ Ｐゴシック" charset="0"/>
              </a:rPr>
              <a:t>RFC </a:t>
            </a:r>
            <a:r>
              <a:rPr lang="en-US" sz="2400" dirty="0" smtClean="0">
                <a:latin typeface="Arial" charset="0"/>
                <a:ea typeface="ＭＳ Ｐゴシック" charset="0"/>
                <a:cs typeface="ＭＳ Ｐゴシック" charset="0"/>
              </a:rPr>
              <a:t>6325, “RBridges</a:t>
            </a:r>
            <a:r>
              <a:rPr lang="en-US" sz="2400" dirty="0">
                <a:latin typeface="Arial" charset="0"/>
                <a:ea typeface="ＭＳ Ｐゴシック" charset="0"/>
                <a:cs typeface="ＭＳ Ｐゴシック" charset="0"/>
              </a:rPr>
              <a:t>: Base Protocol </a:t>
            </a:r>
            <a:r>
              <a:rPr lang="en-US" sz="2400" dirty="0" smtClean="0">
                <a:latin typeface="Arial" charset="0"/>
                <a:ea typeface="ＭＳ Ｐゴシック" charset="0"/>
                <a:cs typeface="ＭＳ Ｐゴシック" charset="0"/>
              </a:rPr>
              <a:t>Specification”</a:t>
            </a:r>
            <a:endParaRPr lang="en-US" sz="2400" dirty="0">
              <a:latin typeface="Arial" charset="0"/>
              <a:ea typeface="ＭＳ Ｐゴシック" charset="0"/>
              <a:cs typeface="ＭＳ Ｐゴシック" charset="0"/>
            </a:endParaRPr>
          </a:p>
          <a:p>
            <a:pPr>
              <a:defRPr/>
            </a:pPr>
            <a:r>
              <a:rPr lang="en-US" sz="2400" dirty="0" smtClean="0">
                <a:latin typeface="Arial" charset="0"/>
                <a:ea typeface="ＭＳ Ｐゴシック" charset="0"/>
                <a:cs typeface="ＭＳ Ｐゴシック" charset="0"/>
              </a:rPr>
              <a:t>RFC 6326, “TRILL </a:t>
            </a:r>
            <a:r>
              <a:rPr lang="en-US" sz="2400" dirty="0">
                <a:latin typeface="Arial" charset="0"/>
                <a:ea typeface="ＭＳ Ｐゴシック" charset="0"/>
                <a:cs typeface="ＭＳ Ｐゴシック" charset="0"/>
              </a:rPr>
              <a:t>Use of IS-</a:t>
            </a:r>
            <a:r>
              <a:rPr lang="en-US" sz="2400" dirty="0" smtClean="0">
                <a:latin typeface="Arial" charset="0"/>
                <a:ea typeface="ＭＳ Ｐゴシック" charset="0"/>
                <a:cs typeface="ＭＳ Ｐゴシック" charset="0"/>
              </a:rPr>
              <a:t>IS”</a:t>
            </a:r>
          </a:p>
          <a:p>
            <a:pPr>
              <a:defRPr/>
            </a:pPr>
            <a:r>
              <a:rPr lang="en-US" sz="2400" dirty="0" smtClean="0">
                <a:latin typeface="Arial" charset="0"/>
                <a:ea typeface="ＭＳ Ｐゴシック" charset="0"/>
                <a:cs typeface="ＭＳ Ｐゴシック" charset="0"/>
              </a:rPr>
              <a:t>RFC 6327, “</a:t>
            </a:r>
            <a:r>
              <a:rPr lang="en-US" sz="2400" dirty="0" err="1" smtClean="0">
                <a:latin typeface="Arial" charset="0"/>
                <a:ea typeface="ＭＳ Ｐゴシック" charset="0"/>
                <a:cs typeface="ＭＳ Ｐゴシック" charset="0"/>
              </a:rPr>
              <a:t>RBridges</a:t>
            </a:r>
            <a:r>
              <a:rPr lang="en-US" sz="2400" dirty="0" smtClean="0">
                <a:latin typeface="Arial" charset="0"/>
                <a:ea typeface="ＭＳ Ｐゴシック" charset="0"/>
                <a:cs typeface="ＭＳ Ｐゴシック" charset="0"/>
              </a:rPr>
              <a:t>: Adjacency”</a:t>
            </a:r>
          </a:p>
          <a:p>
            <a:pPr>
              <a:defRPr/>
            </a:pPr>
            <a:r>
              <a:rPr lang="en-US" sz="2400" dirty="0" smtClean="0">
                <a:latin typeface="Arial" charset="0"/>
                <a:ea typeface="ＭＳ Ｐゴシック" charset="0"/>
                <a:cs typeface="ＭＳ Ｐゴシック" charset="0"/>
              </a:rPr>
              <a:t>RFC </a:t>
            </a:r>
            <a:r>
              <a:rPr lang="en-US" sz="2400" dirty="0" smtClean="0">
                <a:latin typeface="Arial" charset="0"/>
                <a:ea typeface="ＭＳ Ｐゴシック" charset="0"/>
                <a:cs typeface="ＭＳ Ｐゴシック" charset="0"/>
              </a:rPr>
              <a:t>6361, “</a:t>
            </a:r>
            <a:r>
              <a:rPr lang="en-US" sz="2400" dirty="0"/>
              <a:t>PPP TRILL Protocol Control </a:t>
            </a:r>
            <a:r>
              <a:rPr lang="en-US" sz="2400" dirty="0" smtClean="0"/>
              <a:t>Protocol”</a:t>
            </a:r>
          </a:p>
          <a:p>
            <a:pPr>
              <a:defRPr/>
            </a:pPr>
            <a:r>
              <a:rPr lang="en-US" sz="2400" dirty="0" smtClean="0">
                <a:latin typeface="Arial" charset="0"/>
                <a:ea typeface="ＭＳ Ｐゴシック" charset="0"/>
                <a:cs typeface="ＭＳ Ｐゴシック" charset="0"/>
              </a:rPr>
              <a:t>RFC 6439, “</a:t>
            </a:r>
            <a:r>
              <a:rPr lang="en-US" sz="2400" dirty="0" err="1" smtClean="0">
                <a:latin typeface="Arial" charset="0"/>
                <a:ea typeface="ＭＳ Ｐゴシック" charset="0"/>
                <a:cs typeface="ＭＳ Ｐゴシック" charset="0"/>
              </a:rPr>
              <a:t>RBridges</a:t>
            </a:r>
            <a:r>
              <a:rPr lang="en-US" sz="2400" dirty="0" smtClean="0">
                <a:latin typeface="Arial" charset="0"/>
                <a:ea typeface="ＭＳ Ｐゴシック" charset="0"/>
                <a:cs typeface="ＭＳ Ｐゴシック" charset="0"/>
              </a:rPr>
              <a:t>: </a:t>
            </a:r>
            <a:r>
              <a:rPr lang="en-US" sz="2400" dirty="0" smtClean="0">
                <a:latin typeface="Arial" charset="0"/>
                <a:ea typeface="ＭＳ Ｐゴシック" charset="0"/>
                <a:cs typeface="ＭＳ Ｐゴシック" charset="0"/>
              </a:rPr>
              <a:t>Appointed Forwarders”</a:t>
            </a:r>
            <a:endParaRPr lang="en-US" sz="2400" dirty="0">
              <a:latin typeface="Arial" charset="0"/>
              <a:ea typeface="ＭＳ Ｐゴシック" charset="0"/>
              <a:cs typeface="ＭＳ Ｐゴシック" charset="0"/>
            </a:endParaRPr>
          </a:p>
        </p:txBody>
      </p:sp>
      <p:sp>
        <p:nvSpPr>
          <p:cNvPr id="26627"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August 2012</a:t>
            </a:r>
            <a:endParaRPr lang="en-US" sz="1400"/>
          </a:p>
        </p:txBody>
      </p:sp>
      <p:sp>
        <p:nvSpPr>
          <p:cNvPr id="2662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2662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110E707-C3F7-3344-8114-E6881C95C56E}" type="slidenum">
              <a:rPr lang="en-US" sz="1400"/>
              <a:pPr eaLnBrk="1" hangingPunct="1"/>
              <a:t>8</a:t>
            </a:fld>
            <a:endParaRPr lang="en-US" sz="140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74638"/>
            <a:ext cx="8229600" cy="868362"/>
          </a:xfrm>
        </p:spPr>
        <p:txBody>
          <a:bodyPr/>
          <a:lstStyle/>
          <a:p>
            <a:r>
              <a:rPr lang="en-US" b="1" dirty="0">
                <a:solidFill>
                  <a:srgbClr val="0000FF"/>
                </a:solidFill>
                <a:latin typeface="Arial" charset="0"/>
                <a:ea typeface="ＭＳ Ｐゴシック" charset="0"/>
                <a:cs typeface="ＭＳ Ｐゴシック" charset="0"/>
              </a:rPr>
              <a:t>Document </a:t>
            </a:r>
            <a:r>
              <a:rPr lang="en-US" b="1" dirty="0" smtClean="0">
                <a:solidFill>
                  <a:srgbClr val="0000FF"/>
                </a:solidFill>
                <a:latin typeface="Arial" charset="0"/>
                <a:ea typeface="ＭＳ Ｐゴシック" charset="0"/>
                <a:cs typeface="ＭＳ Ｐゴシック" charset="0"/>
              </a:rPr>
              <a:t>Status</a:t>
            </a:r>
            <a:endParaRPr lang="en-US" dirty="0">
              <a:latin typeface="Arial" charset="0"/>
              <a:ea typeface="ＭＳ Ｐゴシック" charset="0"/>
              <a:cs typeface="ＭＳ Ｐゴシック" charset="0"/>
            </a:endParaRPr>
          </a:p>
        </p:txBody>
      </p:sp>
      <p:sp>
        <p:nvSpPr>
          <p:cNvPr id="27650" name="Content Placeholder 2"/>
          <p:cNvSpPr>
            <a:spLocks noGrp="1"/>
          </p:cNvSpPr>
          <p:nvPr>
            <p:ph idx="1"/>
          </p:nvPr>
        </p:nvSpPr>
        <p:spPr>
          <a:xfrm>
            <a:off x="457200" y="1143000"/>
            <a:ext cx="8229600" cy="4983163"/>
          </a:xfrm>
        </p:spPr>
        <p:txBody>
          <a:bodyPr/>
          <a:lstStyle/>
          <a:p>
            <a:pPr eaLnBrk="1" hangingPunct="1">
              <a:lnSpc>
                <a:spcPct val="80000"/>
              </a:lnSpc>
            </a:pPr>
            <a:r>
              <a:rPr lang="en-US" dirty="0" smtClean="0">
                <a:latin typeface="Arial" charset="0"/>
                <a:ea typeface="ＭＳ Ｐゴシック" charset="0"/>
                <a:cs typeface="ＭＳ Ｐゴシック" charset="0"/>
              </a:rPr>
              <a:t>In RFC Editor’s Queue</a:t>
            </a:r>
          </a:p>
          <a:p>
            <a:pPr lvl="1" eaLnBrk="1" hangingPunct="1">
              <a:lnSpc>
                <a:spcPct val="80000"/>
              </a:lnSpc>
            </a:pPr>
            <a:r>
              <a:rPr lang="en-US" dirty="0" smtClean="0">
                <a:latin typeface="Arial" charset="0"/>
                <a:ea typeface="ＭＳ Ｐゴシック" charset="0"/>
                <a:cs typeface="ＭＳ Ｐゴシック" charset="0"/>
              </a:rPr>
              <a:t>draft</a:t>
            </a:r>
            <a:r>
              <a:rPr lang="en-US" dirty="0">
                <a:latin typeface="Arial" charset="0"/>
                <a:ea typeface="ＭＳ Ｐゴシック" charset="0"/>
                <a:cs typeface="ＭＳ Ｐゴシック" charset="0"/>
              </a:rPr>
              <a:t>-ietf-trill-rbridge-extension-</a:t>
            </a:r>
            <a:r>
              <a:rPr lang="en-US" dirty="0" smtClean="0">
                <a:latin typeface="Arial" charset="0"/>
                <a:ea typeface="ＭＳ Ｐゴシック" charset="0"/>
                <a:cs typeface="ＭＳ Ｐゴシック" charset="0"/>
              </a:rPr>
              <a:t>05.txt</a:t>
            </a:r>
          </a:p>
          <a:p>
            <a:pPr lvl="1" eaLnBrk="1" hangingPunct="1">
              <a:lnSpc>
                <a:spcPct val="80000"/>
              </a:lnSpc>
            </a:pPr>
            <a:endParaRPr lang="en-US" dirty="0" smtClean="0">
              <a:latin typeface="Arial" charset="0"/>
              <a:ea typeface="ＭＳ Ｐゴシック" charset="0"/>
              <a:cs typeface="ＭＳ Ｐゴシック" charset="0"/>
            </a:endParaRPr>
          </a:p>
          <a:p>
            <a:pPr eaLnBrk="1" hangingPunct="1">
              <a:lnSpc>
                <a:spcPct val="80000"/>
              </a:lnSpc>
            </a:pPr>
            <a:r>
              <a:rPr lang="en-US" dirty="0" smtClean="0">
                <a:latin typeface="Arial" charset="0"/>
                <a:ea typeface="ＭＳ Ｐゴシック" charset="0"/>
                <a:cs typeface="ＭＳ Ｐゴシック" charset="0"/>
              </a:rPr>
              <a:t>In IESG Consideration</a:t>
            </a:r>
            <a:endParaRPr lang="en-US" dirty="0">
              <a:latin typeface="Arial" charset="0"/>
              <a:ea typeface="ＭＳ Ｐゴシック" charset="0"/>
              <a:cs typeface="ＭＳ Ｐゴシック" charset="0"/>
            </a:endParaRPr>
          </a:p>
          <a:p>
            <a:pPr lvl="1" eaLnBrk="1" hangingPunct="1">
              <a:lnSpc>
                <a:spcPct val="80000"/>
              </a:lnSpc>
            </a:pPr>
            <a:r>
              <a:rPr lang="en-US" dirty="0">
                <a:latin typeface="Arial" charset="0"/>
                <a:ea typeface="ＭＳ Ｐゴシック" charset="0"/>
                <a:cs typeface="ＭＳ Ｐゴシック" charset="0"/>
              </a:rPr>
              <a:t>draft-ietf-trill-rbridge-bfd-</a:t>
            </a:r>
            <a:r>
              <a:rPr lang="en-US" dirty="0" smtClean="0">
                <a:latin typeface="Arial" charset="0"/>
                <a:ea typeface="ＭＳ Ｐゴシック" charset="0"/>
                <a:cs typeface="ＭＳ Ｐゴシック" charset="0"/>
              </a:rPr>
              <a:t>06.</a:t>
            </a:r>
            <a:r>
              <a:rPr lang="en-US" dirty="0">
                <a:latin typeface="Arial" charset="0"/>
                <a:ea typeface="ＭＳ Ｐゴシック" charset="0"/>
                <a:cs typeface="ＭＳ Ｐゴシック" charset="0"/>
              </a:rPr>
              <a:t>txt</a:t>
            </a:r>
          </a:p>
          <a:p>
            <a:pPr lvl="1" eaLnBrk="1" hangingPunct="1">
              <a:lnSpc>
                <a:spcPct val="80000"/>
              </a:lnSpc>
            </a:pPr>
            <a:r>
              <a:rPr lang="en-US" dirty="0">
                <a:latin typeface="Arial" charset="0"/>
                <a:ea typeface="ＭＳ Ｐゴシック" charset="0"/>
                <a:cs typeface="ＭＳ Ｐゴシック" charset="0"/>
              </a:rPr>
              <a:t>draft-ietf-trill-rbridge-channel-</a:t>
            </a:r>
            <a:r>
              <a:rPr lang="en-US" dirty="0" smtClean="0">
                <a:latin typeface="Arial" charset="0"/>
                <a:ea typeface="ＭＳ Ｐゴシック" charset="0"/>
                <a:cs typeface="ＭＳ Ｐゴシック" charset="0"/>
              </a:rPr>
              <a:t>07.</a:t>
            </a:r>
            <a:r>
              <a:rPr lang="en-US" dirty="0">
                <a:latin typeface="Arial" charset="0"/>
                <a:ea typeface="ＭＳ Ｐゴシック" charset="0"/>
                <a:cs typeface="ＭＳ Ｐゴシック" charset="0"/>
              </a:rPr>
              <a:t>txt</a:t>
            </a:r>
          </a:p>
          <a:p>
            <a:pPr lvl="1" eaLnBrk="1" hangingPunct="1">
              <a:lnSpc>
                <a:spcPct val="80000"/>
              </a:lnSpc>
            </a:pPr>
            <a:r>
              <a:rPr lang="en-US" dirty="0">
                <a:latin typeface="Arial" charset="0"/>
                <a:ea typeface="ＭＳ Ｐゴシック" charset="0"/>
                <a:cs typeface="ＭＳ Ｐゴシック" charset="0"/>
              </a:rPr>
              <a:t>d</a:t>
            </a:r>
            <a:r>
              <a:rPr lang="en-US" dirty="0" smtClean="0">
                <a:latin typeface="Arial" charset="0"/>
                <a:ea typeface="ＭＳ Ｐゴシック" charset="0"/>
                <a:cs typeface="ＭＳ Ｐゴシック" charset="0"/>
              </a:rPr>
              <a:t>raft-ietf-trill-rbridge-clear-correct-04.txt</a:t>
            </a:r>
          </a:p>
          <a:p>
            <a:pPr lvl="1" eaLnBrk="1" hangingPunct="1">
              <a:lnSpc>
                <a:spcPct val="80000"/>
              </a:lnSpc>
            </a:pPr>
            <a:r>
              <a:rPr lang="en-US" dirty="0" smtClean="0">
                <a:latin typeface="Arial" charset="0"/>
                <a:ea typeface="ＭＳ Ｐゴシック" charset="0"/>
                <a:cs typeface="ＭＳ Ｐゴシック" charset="0"/>
              </a:rPr>
              <a:t>draft-ietf-trill-rbridge-mib-07.txt</a:t>
            </a:r>
          </a:p>
        </p:txBody>
      </p:sp>
      <p:sp>
        <p:nvSpPr>
          <p:cNvPr id="26627"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August 2012</a:t>
            </a:r>
            <a:endParaRPr lang="en-US" sz="1400"/>
          </a:p>
        </p:txBody>
      </p:sp>
      <p:sp>
        <p:nvSpPr>
          <p:cNvPr id="2662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IETF TRILL WG</a:t>
            </a:r>
          </a:p>
        </p:txBody>
      </p:sp>
      <p:sp>
        <p:nvSpPr>
          <p:cNvPr id="2662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110E707-C3F7-3344-8114-E6881C95C56E}" type="slidenum">
              <a:rPr lang="en-US" sz="1400"/>
              <a:pPr eaLnBrk="1" hangingPunct="1"/>
              <a:t>9</a:t>
            </a:fld>
            <a:endParaRPr lang="en-US" sz="1400"/>
          </a:p>
        </p:txBody>
      </p:sp>
    </p:spTree>
    <p:extLst>
      <p:ext uri="{BB962C8B-B14F-4D97-AF65-F5344CB8AC3E}">
        <p14:creationId xmlns:p14="http://schemas.microsoft.com/office/powerpoint/2010/main" val="86977222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43063</TotalTime>
  <Words>809</Words>
  <Application>Microsoft Macintosh PowerPoint</Application>
  <PresentationFormat>On-screen Show (4:3)</PresentationFormat>
  <Paragraphs>138</Paragraphs>
  <Slides>10</Slides>
  <Notes>3</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Design</vt:lpstr>
      <vt:lpstr>TRILL Working Group</vt:lpstr>
      <vt:lpstr>Note Well !</vt:lpstr>
      <vt:lpstr>Agenda (1/3)</vt:lpstr>
      <vt:lpstr>Agenda (2/3)</vt:lpstr>
      <vt:lpstr>Agenda (3/3)</vt:lpstr>
      <vt:lpstr>Milestones</vt:lpstr>
      <vt:lpstr>Milestones (cont.)</vt:lpstr>
      <vt:lpstr>Document Status</vt:lpstr>
      <vt:lpstr>Document Status</vt:lpstr>
      <vt:lpstr>Document Status</vt:lpstr>
    </vt:vector>
  </TitlesOfParts>
  <Company>Motorola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TRILL Working Group</dc:title>
  <dc:creator>Donald E. Eastlake 3rd</dc:creator>
  <cp:lastModifiedBy>Donald Eastlake III</cp:lastModifiedBy>
  <cp:revision>241</cp:revision>
  <cp:lastPrinted>2011-03-24T12:19:19Z</cp:lastPrinted>
  <dcterms:created xsi:type="dcterms:W3CDTF">2010-11-07T11:16:22Z</dcterms:created>
  <dcterms:modified xsi:type="dcterms:W3CDTF">2012-08-02T18:15:48Z</dcterms:modified>
</cp:coreProperties>
</file>