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6" r:id="rId5"/>
    <p:sldId id="265" r:id="rId6"/>
    <p:sldId id="261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4" d="100"/>
          <a:sy n="54" d="100"/>
        </p:scale>
        <p:origin x="-26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Traffic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E72B-918E-E347-BAB5-A6AD6E08D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83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TRILL: Traffic Engineering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D67CA-5D5A-2847-A815-7BCE4BA42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420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D67CA-5D5A-2847-A815-7BCE4BA4248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67CA-5D5A-2847-A815-7BCE4BA4248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02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3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4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04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9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4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TRILL: Traffic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26F6-A4F3-D944-9030-EDC4A8B99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7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August 2012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TRILL: Traffic Engineering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4FB50-A951-47A2-9D1A-09CA4E0302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u.fangwei@zte.com.cn" TargetMode="External"/><Relationship Id="rId4" Type="http://schemas.openxmlformats.org/officeDocument/2006/relationships/hyperlink" Target="mailto:jacni@jacni.com" TargetMode="External"/><Relationship Id="rId5" Type="http://schemas.openxmlformats.org/officeDocument/2006/relationships/hyperlink" Target="mailto:d3e3e3@gmail.com" TargetMode="External"/><Relationship Id="rId6" Type="http://schemas.openxmlformats.org/officeDocument/2006/relationships/hyperlink" Target="mailto:Radia@alum.mit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743" y="2130425"/>
            <a:ext cx="8897257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TRILL: Traffic engineering </a:t>
            </a:r>
            <a:br>
              <a:rPr lang="en-US" sz="48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 draft-hu-trill-traffic-engineering-00.txt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4450" y="4383313"/>
            <a:ext cx="5827486" cy="1712685"/>
          </a:xfrm>
        </p:spPr>
        <p:txBody>
          <a:bodyPr>
            <a:normAutofit/>
          </a:bodyPr>
          <a:lstStyle/>
          <a:p>
            <a:pPr algn="l"/>
            <a:r>
              <a:rPr lang="en-US" sz="2200" dirty="0" err="1" smtClean="0"/>
              <a:t>Fangwei</a:t>
            </a:r>
            <a:r>
              <a:rPr lang="en-US" sz="2200" dirty="0" smtClean="0"/>
              <a:t> </a:t>
            </a:r>
            <a:r>
              <a:rPr lang="en-US" sz="2200" dirty="0" err="1" smtClean="0"/>
              <a:t>Hu</a:t>
            </a:r>
            <a:r>
              <a:rPr lang="en-US" sz="2200" dirty="0" smtClean="0"/>
              <a:t>                   </a:t>
            </a:r>
            <a:r>
              <a:rPr lang="en-US" sz="2200" dirty="0" smtClean="0">
                <a:hlinkClick r:id="rId3"/>
              </a:rPr>
              <a:t>hu.fangwei@zte.com.cn</a:t>
            </a:r>
            <a:endParaRPr lang="en-US" sz="2200" dirty="0" smtClean="0"/>
          </a:p>
          <a:p>
            <a:pPr algn="l"/>
            <a:r>
              <a:rPr lang="en-US" sz="2400" dirty="0" err="1" smtClean="0"/>
              <a:t>Jacni</a:t>
            </a:r>
            <a:r>
              <a:rPr lang="en-US" sz="2400" dirty="0" smtClean="0"/>
              <a:t> Qin                               </a:t>
            </a:r>
            <a:r>
              <a:rPr lang="en-US" sz="2400" dirty="0" smtClean="0">
                <a:hlinkClick r:id="rId4"/>
              </a:rPr>
              <a:t>jacni@jacni.com</a:t>
            </a:r>
            <a:endParaRPr lang="en-US" sz="2400" dirty="0" smtClean="0"/>
          </a:p>
          <a:p>
            <a:pPr algn="l"/>
            <a:r>
              <a:rPr lang="pt-BR" sz="2200" dirty="0" smtClean="0"/>
              <a:t>Donald Eastlake 3rd            </a:t>
            </a:r>
            <a:r>
              <a:rPr lang="en-US" sz="2200" dirty="0" smtClean="0">
                <a:hlinkClick r:id="rId5"/>
              </a:rPr>
              <a:t>d3e3e3@gmail.com</a:t>
            </a:r>
            <a:endParaRPr lang="en-US" sz="2200" dirty="0" smtClean="0"/>
          </a:p>
          <a:p>
            <a:pPr algn="l"/>
            <a:r>
              <a:rPr lang="en-US" sz="2200" dirty="0" smtClean="0"/>
              <a:t>Radia Perlman                    </a:t>
            </a:r>
            <a:r>
              <a:rPr lang="en-US" sz="2200" dirty="0" smtClean="0">
                <a:hlinkClick r:id="rId6"/>
              </a:rPr>
              <a:t>Radia@alum.mit.edu</a:t>
            </a:r>
            <a:endParaRPr lang="en-US" sz="2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39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TRILL  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6" y="1338948"/>
            <a:ext cx="8469086" cy="5017402"/>
          </a:xfrm>
        </p:spPr>
        <p:txBody>
          <a:bodyPr>
            <a:normAutofit/>
          </a:bodyPr>
          <a:lstStyle/>
          <a:p>
            <a:r>
              <a:rPr lang="en-US" dirty="0" smtClean="0"/>
              <a:t>TE(Traffic Engineering) is a flexible technique that can enhance the performance of an operational network at both the traffic and resource.</a:t>
            </a:r>
          </a:p>
          <a:p>
            <a:r>
              <a:rPr lang="en-US" dirty="0" smtClean="0"/>
              <a:t>Extension to support TE in TRILL campus</a:t>
            </a:r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97282"/>
            <a:ext cx="8469086" cy="2710538"/>
          </a:xfrm>
        </p:spPr>
        <p:txBody>
          <a:bodyPr>
            <a:normAutofit/>
          </a:bodyPr>
          <a:lstStyle/>
          <a:p>
            <a:r>
              <a:rPr lang="en-US" sz="2500" dirty="0" smtClean="0"/>
              <a:t>An </a:t>
            </a:r>
            <a:r>
              <a:rPr lang="en-US" sz="2500" dirty="0" err="1" smtClean="0"/>
              <a:t>RBridge</a:t>
            </a:r>
            <a:r>
              <a:rPr lang="en-US" sz="2500" dirty="0" smtClean="0"/>
              <a:t> that is the egress for a traffic engineered route holds an extra nickname which is for TE use.</a:t>
            </a:r>
          </a:p>
          <a:p>
            <a:r>
              <a:rPr lang="en-US" sz="2500" dirty="0" smtClean="0"/>
              <a:t>Regular traffic has a regular nickname as egress and follows a least cost route</a:t>
            </a:r>
          </a:p>
          <a:p>
            <a:r>
              <a:rPr lang="en-US" sz="2500" dirty="0" smtClean="0"/>
              <a:t>TE traffic has a TE nickname as egress and follows a TE route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643507"/>
              </p:ext>
            </p:extLst>
          </p:nvPr>
        </p:nvGraphicFramePr>
        <p:xfrm>
          <a:off x="457200" y="1127435"/>
          <a:ext cx="8259763" cy="284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Visio" r:id="rId3" imgW="5590794" imgH="2127504" progId="Visio.Drawing.11">
                  <p:embed/>
                </p:oleObj>
              </mc:Choice>
              <mc:Fallback>
                <p:oleObj name="Visio" r:id="rId3" imgW="5590794" imgH="212750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689" b="20305"/>
                      <a:stretch>
                        <a:fillRect/>
                      </a:stretch>
                    </p:blipFill>
                    <p:spPr bwMode="auto">
                      <a:xfrm>
                        <a:off x="457200" y="1127435"/>
                        <a:ext cx="8259763" cy="284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733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3674"/>
            <a:ext cx="8469086" cy="2584145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TE </a:t>
            </a:r>
            <a:r>
              <a:rPr lang="en-US" sz="2500" dirty="0" smtClean="0"/>
              <a:t>path can be statically configured or calculated based on the TE metrics carried by  sub-TLVs inside ISIS TLV 22</a:t>
            </a:r>
          </a:p>
          <a:p>
            <a:r>
              <a:rPr lang="en-US" sz="2500" dirty="0" smtClean="0"/>
              <a:t>The basic routing path and TE routing path share the same forwarding table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246491"/>
              </p:ext>
            </p:extLst>
          </p:nvPr>
        </p:nvGraphicFramePr>
        <p:xfrm>
          <a:off x="457200" y="1127435"/>
          <a:ext cx="8259763" cy="284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Visio" r:id="rId3" imgW="5590794" imgH="2127504" progId="Visio.Drawing.11">
                  <p:embed/>
                </p:oleObj>
              </mc:Choice>
              <mc:Fallback>
                <p:oleObj name="Visio" r:id="rId3" imgW="5590794" imgH="212750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689" b="20305"/>
                      <a:stretch>
                        <a:fillRect/>
                      </a:stretch>
                    </p:blipFill>
                    <p:spPr bwMode="auto">
                      <a:xfrm>
                        <a:off x="457200" y="1127435"/>
                        <a:ext cx="8259763" cy="284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Comparison of TE with MT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6" y="1338948"/>
            <a:ext cx="8469086" cy="5017402"/>
          </a:xfrm>
        </p:spPr>
        <p:txBody>
          <a:bodyPr>
            <a:normAutofit/>
          </a:bodyPr>
          <a:lstStyle/>
          <a:p>
            <a:r>
              <a:rPr lang="en-US" dirty="0" smtClean="0"/>
              <a:t>MT: </a:t>
            </a:r>
          </a:p>
          <a:p>
            <a:pPr lvl="1"/>
            <a:r>
              <a:rPr lang="en-US" dirty="0" smtClean="0"/>
              <a:t>Constrain </a:t>
            </a:r>
            <a:r>
              <a:rPr lang="en-US" dirty="0" smtClean="0"/>
              <a:t>frames </a:t>
            </a:r>
            <a:r>
              <a:rPr lang="en-US" dirty="0" smtClean="0"/>
              <a:t>in a particular topology</a:t>
            </a:r>
          </a:p>
          <a:p>
            <a:pPr lvl="1"/>
            <a:r>
              <a:rPr lang="en-US" dirty="0" smtClean="0"/>
              <a:t>Support Multi destination and </a:t>
            </a:r>
            <a:r>
              <a:rPr lang="en-US" dirty="0" err="1" smtClean="0"/>
              <a:t>unicast</a:t>
            </a:r>
            <a:r>
              <a:rPr lang="en-US" dirty="0" smtClean="0"/>
              <a:t> frame</a:t>
            </a:r>
          </a:p>
          <a:p>
            <a:pPr lvl="1"/>
            <a:r>
              <a:rPr lang="en-US" dirty="0" smtClean="0"/>
              <a:t>The number of available </a:t>
            </a:r>
            <a:r>
              <a:rPr lang="en-US" dirty="0" smtClean="0"/>
              <a:t>topologies </a:t>
            </a:r>
            <a:r>
              <a:rPr lang="en-US" dirty="0" smtClean="0"/>
              <a:t>is limited</a:t>
            </a:r>
          </a:p>
          <a:p>
            <a:r>
              <a:rPr lang="en-US" dirty="0" smtClean="0"/>
              <a:t>TE:</a:t>
            </a:r>
          </a:p>
          <a:p>
            <a:pPr lvl="1"/>
            <a:r>
              <a:rPr lang="en-US" dirty="0" smtClean="0"/>
              <a:t>Only support </a:t>
            </a:r>
            <a:r>
              <a:rPr lang="en-US" dirty="0" err="1" smtClean="0"/>
              <a:t>unicast</a:t>
            </a:r>
            <a:r>
              <a:rPr lang="en-US" dirty="0" smtClean="0"/>
              <a:t> frame</a:t>
            </a:r>
          </a:p>
          <a:p>
            <a:pPr lvl="1"/>
            <a:r>
              <a:rPr lang="en-US" dirty="0" smtClean="0"/>
              <a:t>The TE path can be configured or computed based on TE </a:t>
            </a:r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Can support a large number of TE paths</a:t>
            </a:r>
            <a:endParaRPr lang="en-US" dirty="0" smtClean="0"/>
          </a:p>
          <a:p>
            <a:endParaRPr lang="en-US" dirty="0" smtClean="0"/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Comparison with </a:t>
            </a:r>
            <a:r>
              <a:rPr lang="en-US" b="1" dirty="0" smtClean="0">
                <a:solidFill>
                  <a:srgbClr val="0000FF"/>
                </a:solidFill>
              </a:rPr>
              <a:t>layer 3 </a:t>
            </a:r>
            <a:r>
              <a:rPr lang="en-US" b="1" dirty="0" smtClean="0">
                <a:solidFill>
                  <a:srgbClr val="0000FF"/>
                </a:solidFill>
              </a:rPr>
              <a:t>IS-IS 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6" y="1338948"/>
            <a:ext cx="8469086" cy="5017402"/>
          </a:xfrm>
        </p:spPr>
        <p:txBody>
          <a:bodyPr>
            <a:normAutofit/>
          </a:bodyPr>
          <a:lstStyle/>
          <a:p>
            <a:r>
              <a:rPr lang="en-US" dirty="0" smtClean="0"/>
              <a:t>TRILL TE:</a:t>
            </a:r>
          </a:p>
          <a:p>
            <a:pPr lvl="1"/>
            <a:r>
              <a:rPr lang="en-US" dirty="0" smtClean="0"/>
              <a:t>Very simple in implementation</a:t>
            </a:r>
          </a:p>
          <a:p>
            <a:pPr lvl="1"/>
            <a:r>
              <a:rPr lang="en-US" dirty="0" smtClean="0"/>
              <a:t>No complicated signal protocol</a:t>
            </a:r>
          </a:p>
          <a:p>
            <a:pPr lvl="1"/>
            <a:r>
              <a:rPr lang="en-US" dirty="0" smtClean="0"/>
              <a:t>No explicitly tunnels</a:t>
            </a:r>
          </a:p>
          <a:p>
            <a:pPr lvl="1"/>
            <a:r>
              <a:rPr lang="en-US" dirty="0" smtClean="0"/>
              <a:t>"TE Router ID TLV for TRILL" is not required</a:t>
            </a:r>
          </a:p>
          <a:p>
            <a:r>
              <a:rPr lang="en-US" dirty="0" smtClean="0"/>
              <a:t>Layer 3 IS-IS TE:</a:t>
            </a:r>
          </a:p>
          <a:p>
            <a:pPr lvl="1"/>
            <a:r>
              <a:rPr lang="en-US" dirty="0" smtClean="0"/>
              <a:t>Use Router ID TLV(TLV 134) </a:t>
            </a:r>
          </a:p>
          <a:p>
            <a:pPr lvl="1"/>
            <a:r>
              <a:rPr lang="en-US" dirty="0" smtClean="0"/>
              <a:t>Signal protocol</a:t>
            </a:r>
          </a:p>
          <a:p>
            <a:pPr lvl="2"/>
            <a:endParaRPr lang="en-US" dirty="0" smtClean="0"/>
          </a:p>
          <a:p>
            <a:pPr lvl="4"/>
            <a:endParaRPr lang="en-US" dirty="0" smtClean="0"/>
          </a:p>
          <a:p>
            <a:pPr lvl="5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TRILL TE Nickname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6" y="1338948"/>
            <a:ext cx="8469086" cy="5017402"/>
          </a:xfrm>
        </p:spPr>
        <p:txBody>
          <a:bodyPr>
            <a:normAutofit/>
          </a:bodyPr>
          <a:lstStyle/>
          <a:p>
            <a:r>
              <a:rPr lang="en-US" dirty="0" smtClean="0"/>
              <a:t>There are no flag bits available in the Nickname sub-TLV</a:t>
            </a:r>
          </a:p>
          <a:p>
            <a:r>
              <a:rPr lang="en-US" dirty="0" smtClean="0"/>
              <a:t>There are several reasons to mark nicknames (or blocks of nicknames)</a:t>
            </a:r>
          </a:p>
          <a:p>
            <a:pPr lvl="1"/>
            <a:r>
              <a:rPr lang="en-US" dirty="0" smtClean="0"/>
              <a:t>Nickname is for TE use</a:t>
            </a:r>
          </a:p>
          <a:p>
            <a:pPr lvl="1"/>
            <a:r>
              <a:rPr lang="en-US" dirty="0" smtClean="0"/>
              <a:t>Nickname will be used as ingress (to reduce RPFC state)</a:t>
            </a:r>
          </a:p>
          <a:p>
            <a:pPr lvl="1"/>
            <a:r>
              <a:rPr lang="en-US" dirty="0" smtClean="0"/>
              <a:t>Nickname is allowed/prohibited for use in campus or level 1 area…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3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00FF"/>
                </a:solidFill>
              </a:rPr>
              <a:t>END</a:t>
            </a:r>
            <a:endParaRPr lang="en-US" sz="6600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26F6-A4F3-D944-9030-EDC4A8B9935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TRILL: Traffic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376</Words>
  <Application>Microsoft Macintosh PowerPoint</Application>
  <PresentationFormat>On-screen Show (4:3)</PresentationFormat>
  <Paragraphs>71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自定义设计方案</vt:lpstr>
      <vt:lpstr>Visio</vt:lpstr>
      <vt:lpstr>TRILL: Traffic engineering   draft-hu-trill-traffic-engineering-00.txt</vt:lpstr>
      <vt:lpstr>TRILL  TE</vt:lpstr>
      <vt:lpstr>Overview</vt:lpstr>
      <vt:lpstr>Overview</vt:lpstr>
      <vt:lpstr>Comparison of TE with MT</vt:lpstr>
      <vt:lpstr>Comparison with layer 3 IS-IS TE</vt:lpstr>
      <vt:lpstr>TRILL TE Nickname</vt:lpstr>
      <vt:lpstr>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TRILL Use of GENAPP in draft-ietf-trill-rbridge-channel</dc:title>
  <dc:creator>Donald Eastlake III</dc:creator>
  <cp:lastModifiedBy>Donald Eastlake III</cp:lastModifiedBy>
  <cp:revision>92</cp:revision>
  <dcterms:created xsi:type="dcterms:W3CDTF">2011-07-24T08:15:32Z</dcterms:created>
  <dcterms:modified xsi:type="dcterms:W3CDTF">2012-07-30T05:59:31Z</dcterms:modified>
</cp:coreProperties>
</file>