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1" r:id="rId5"/>
    <p:sldId id="258" r:id="rId6"/>
    <p:sldId id="263" r:id="rId7"/>
    <p:sldId id="262" r:id="rId8"/>
    <p:sldId id="264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3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754FF-DEAC-DF47-84A6-05072D80F1A4}" type="datetime1">
              <a:rPr lang="en-US" smtClean="0"/>
              <a:t>7/28/12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EBD02-73BF-FD4F-97DD-FA6F8E92A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870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A2E6D-8385-F445-AEE5-38D6B4405A8C}" type="datetime1">
              <a:rPr lang="en-US" smtClean="0"/>
              <a:t>7/28/12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0451A-D7C0-E040-BCD2-FDAD92017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822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0451A-D7C0-E040-BCD2-FDAD92017311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98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B4020-FD83-154A-902B-51204FCC15E4}" type="datetime1">
              <a:rPr lang="en-US" smtClean="0"/>
              <a:t>7/28/12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31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5EAE-DE2F-4945-B4EC-D591D9EAC4F4}" type="datetime1">
              <a:rPr lang="en-US" smtClean="0"/>
              <a:t>7/28/12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7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E0F-5386-F849-BC37-327A1282D62F}" type="datetime1">
              <a:rPr lang="en-US" smtClean="0"/>
              <a:t>7/28/12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02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82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2465-4AF0-C14F-8CE4-4870ED92957D}" type="datetime1">
              <a:rPr lang="en-US" smtClean="0"/>
              <a:t>7/28/12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C3219-DB5A-864F-A6EE-2982CB969589}" type="datetime1">
              <a:rPr lang="en-US" smtClean="0"/>
              <a:t>7/28/12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98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89F0-4BD0-A143-886E-DFA2B1547A73}" type="datetime1">
              <a:rPr lang="en-US" smtClean="0"/>
              <a:t>7/28/12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23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74FBB-A7D6-A04F-AC0D-8CCC54F8C508}" type="datetime1">
              <a:rPr lang="en-US" smtClean="0"/>
              <a:t>7/28/12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33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93EF-7391-CF49-84D3-63CD3F603F4A}" type="datetime1">
              <a:rPr lang="en-US" smtClean="0"/>
              <a:t>7/28/12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5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13AEE-0A28-1449-B891-E7BC46C95E3F}" type="datetime1">
              <a:rPr lang="en-US" smtClean="0"/>
              <a:t>7/28/12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9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2308B-60E1-0B4A-A78C-2942D600B55D}" type="datetime1">
              <a:rPr lang="en-US" smtClean="0"/>
              <a:t>7/28/12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6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21E1-3BF3-BD40-93EC-6B2A5073EECE}" type="datetime1">
              <a:rPr lang="en-US" smtClean="0"/>
              <a:t>7/28/12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F0179-AF9F-B241-8A05-477DD38EB4A5}" type="datetime1">
              <a:rPr lang="en-US" smtClean="0"/>
              <a:t>7/28/12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TRILL for Linux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12DA3-3F91-4166-8EB4-858579C32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9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Linux </a:t>
            </a:r>
            <a:r>
              <a:rPr lang="en-US" sz="4000" dirty="0" smtClean="0"/>
              <a:t>Implementation</a:t>
            </a:r>
            <a:br>
              <a:rPr lang="en-US" sz="4000" dirty="0" smtClean="0"/>
            </a:br>
            <a:r>
              <a:rPr lang="en-US" sz="4000" dirty="0" smtClean="0"/>
              <a:t>of </a:t>
            </a:r>
            <a:r>
              <a:rPr lang="en-US" sz="4000" dirty="0" smtClean="0"/>
              <a:t>the TRILL protocol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763000" cy="1752600"/>
          </a:xfrm>
        </p:spPr>
        <p:txBody>
          <a:bodyPr>
            <a:normAutofit fontScale="85000" lnSpcReduction="10000"/>
          </a:bodyPr>
          <a:lstStyle/>
          <a:p>
            <a:r>
              <a:rPr lang="en-US" sz="3500" dirty="0" smtClean="0"/>
              <a:t>Syed </a:t>
            </a:r>
            <a:r>
              <a:rPr lang="en-US" sz="3500" dirty="0" err="1" smtClean="0"/>
              <a:t>Mohsin</a:t>
            </a:r>
            <a:r>
              <a:rPr lang="en-US" sz="3500" dirty="0" smtClean="0"/>
              <a:t> </a:t>
            </a:r>
            <a:r>
              <a:rPr lang="en-US" sz="3500" dirty="0" err="1" smtClean="0"/>
              <a:t>Kazmi</a:t>
            </a:r>
            <a:r>
              <a:rPr lang="en-US" sz="3500" dirty="0" smtClean="0"/>
              <a:t>, </a:t>
            </a:r>
            <a:r>
              <a:rPr lang="en-US" sz="3500" dirty="0" err="1" smtClean="0"/>
              <a:t>Mohsin</a:t>
            </a:r>
            <a:r>
              <a:rPr lang="en-US" sz="3500" dirty="0" smtClean="0"/>
              <a:t> </a:t>
            </a:r>
            <a:r>
              <a:rPr lang="en-US" sz="3500" dirty="0" err="1" smtClean="0"/>
              <a:t>Sardar</a:t>
            </a:r>
            <a:r>
              <a:rPr lang="en-US" sz="3500" dirty="0" smtClean="0"/>
              <a:t>, Syed Ali Khayam</a:t>
            </a:r>
          </a:p>
          <a:p>
            <a:r>
              <a:rPr lang="en-US" sz="2800" dirty="0" smtClean="0"/>
              <a:t>School of EECS</a:t>
            </a:r>
          </a:p>
          <a:p>
            <a:r>
              <a:rPr lang="en-US" sz="2800" dirty="0" smtClean="0"/>
              <a:t>National University of Sciences &amp; Technology (NUST), Pakistan</a:t>
            </a:r>
          </a:p>
          <a:p>
            <a:r>
              <a:rPr lang="en-US" sz="2800" dirty="0"/>
              <a:t>{08beesmmkazmi, </a:t>
            </a:r>
            <a:r>
              <a:rPr lang="en-US" sz="2800" dirty="0" err="1" smtClean="0"/>
              <a:t>mohsin.sardar</a:t>
            </a:r>
            <a:r>
              <a:rPr lang="en-US" sz="2800" dirty="0"/>
              <a:t>, </a:t>
            </a:r>
            <a:r>
              <a:rPr lang="en-US" sz="2800" dirty="0" err="1" smtClean="0"/>
              <a:t>ali.khayam</a:t>
            </a:r>
            <a:r>
              <a:rPr lang="en-US" sz="2800" dirty="0" smtClean="0"/>
              <a:t>}@</a:t>
            </a:r>
            <a:r>
              <a:rPr lang="en-US" sz="2800" dirty="0" err="1" smtClean="0"/>
              <a:t>seecs.nust.edu.pk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52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636" y="1600200"/>
            <a:ext cx="86045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</a:rPr>
              <a:t>We plan to release the open-source (GPU-licensed) implementation of the Linux TRILL module on </a:t>
            </a:r>
            <a:r>
              <a:rPr lang="en-US" sz="3200" dirty="0" err="1" smtClean="0">
                <a:solidFill>
                  <a:prstClr val="black"/>
                </a:solidFill>
              </a:rPr>
              <a:t>github</a:t>
            </a:r>
            <a:r>
              <a:rPr lang="en-US" sz="3200" dirty="0" smtClean="0">
                <a:solidFill>
                  <a:prstClr val="black"/>
                </a:solidFill>
              </a:rPr>
              <a:t> in the next few months—hopefully, by September 2012.</a:t>
            </a:r>
          </a:p>
          <a:p>
            <a:pPr lvl="0"/>
            <a:endParaRPr lang="en-US" sz="3200" dirty="0">
              <a:solidFill>
                <a:prstClr val="black"/>
              </a:solidFill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We are actively soliciting help from the TRILL community to meet this deadline.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Release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4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linux</a:t>
            </a:r>
            <a:r>
              <a:rPr lang="en-US" dirty="0" smtClean="0"/>
              <a:t> </a:t>
            </a:r>
            <a:r>
              <a:rPr lang="en-US" b="1" dirty="0"/>
              <a:t>architectural </a:t>
            </a:r>
            <a:r>
              <a:rPr lang="en-US" b="1" dirty="0" smtClean="0"/>
              <a:t>design </a:t>
            </a:r>
            <a:r>
              <a:rPr lang="en-US" dirty="0" smtClean="0"/>
              <a:t>is similar to one, </a:t>
            </a:r>
            <a:r>
              <a:rPr lang="en-US" dirty="0"/>
              <a:t>that was used in the </a:t>
            </a:r>
            <a:r>
              <a:rPr lang="en-US" b="1" dirty="0"/>
              <a:t>OpenSolaris implementation </a:t>
            </a:r>
            <a:r>
              <a:rPr lang="en-US" dirty="0"/>
              <a:t>of </a:t>
            </a:r>
            <a:r>
              <a:rPr lang="en-US" dirty="0" smtClean="0"/>
              <a:t>TRILL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The design has two parts:</a:t>
            </a:r>
          </a:p>
          <a:p>
            <a:pPr lvl="1"/>
            <a:r>
              <a:rPr lang="en-US" sz="3200" dirty="0" smtClean="0"/>
              <a:t>Control Plane </a:t>
            </a:r>
          </a:p>
          <a:p>
            <a:pPr marL="457200" lvl="1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(Runs as a user space program)</a:t>
            </a:r>
          </a:p>
          <a:p>
            <a:pPr lvl="1"/>
            <a:r>
              <a:rPr lang="en-US" sz="3200" dirty="0" smtClean="0"/>
              <a:t>Data Plane </a:t>
            </a:r>
          </a:p>
          <a:p>
            <a:pPr marL="457200" lvl="1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( Implemented in the kernel for fast data packets processing and forwarding 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24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690" y="76200"/>
            <a:ext cx="20049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prstClr val="black"/>
                </a:solidFill>
              </a:rPr>
              <a:t>Design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0433" y="316468"/>
            <a:ext cx="6746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High-level </a:t>
            </a:r>
            <a:r>
              <a:rPr lang="en-US" dirty="0">
                <a:solidFill>
                  <a:prstClr val="black"/>
                </a:solidFill>
              </a:rPr>
              <a:t>design </a:t>
            </a:r>
            <a:r>
              <a:rPr lang="en-US" dirty="0" smtClean="0">
                <a:solidFill>
                  <a:prstClr val="black"/>
                </a:solidFill>
              </a:rPr>
              <a:t>in </a:t>
            </a:r>
            <a:r>
              <a:rPr lang="en-US" dirty="0">
                <a:solidFill>
                  <a:prstClr val="black"/>
                </a:solidFill>
              </a:rPr>
              <a:t>Linux is </a:t>
            </a:r>
            <a:r>
              <a:rPr lang="en-US" dirty="0" smtClean="0">
                <a:solidFill>
                  <a:prstClr val="black"/>
                </a:solidFill>
              </a:rPr>
              <a:t>the same </a:t>
            </a:r>
            <a:r>
              <a:rPr lang="en-US" dirty="0">
                <a:solidFill>
                  <a:prstClr val="black"/>
                </a:solidFill>
              </a:rPr>
              <a:t>as </a:t>
            </a:r>
            <a:r>
              <a:rPr lang="en-US" dirty="0" smtClean="0">
                <a:solidFill>
                  <a:prstClr val="black"/>
                </a:solidFill>
              </a:rPr>
              <a:t>Solaris</a:t>
            </a:r>
            <a:r>
              <a:rPr lang="en-US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797978" y="1524000"/>
            <a:ext cx="1193622" cy="2738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r>
              <a:rPr lang="en-US" dirty="0" err="1" smtClean="0">
                <a:solidFill>
                  <a:prstClr val="black"/>
                </a:solidFill>
              </a:rPr>
              <a:t>libbridge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6636" y="3291128"/>
            <a:ext cx="8692565" cy="0"/>
          </a:xfrm>
          <a:prstGeom prst="line">
            <a:avLst/>
          </a:prstGeom>
          <a:ln w="53975" cmpd="sng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6845" y="2707782"/>
            <a:ext cx="1372510" cy="3713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User space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255" y="3488592"/>
            <a:ext cx="1519145" cy="3713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Kernel space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03387" y="1192029"/>
            <a:ext cx="4346282" cy="9283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</a:rPr>
              <a:t>trilld</a:t>
            </a:r>
            <a:r>
              <a:rPr lang="en-US" dirty="0">
                <a:solidFill>
                  <a:prstClr val="black"/>
                </a:solidFill>
              </a:rPr>
              <a:t>    </a:t>
            </a:r>
          </a:p>
          <a:p>
            <a:pPr algn="ctr"/>
            <a:r>
              <a:rPr lang="en-US" dirty="0" err="1">
                <a:solidFill>
                  <a:prstClr val="black"/>
                </a:solidFill>
              </a:rPr>
              <a:t>Quagga</a:t>
            </a:r>
            <a:r>
              <a:rPr lang="en-US" dirty="0">
                <a:solidFill>
                  <a:prstClr val="black"/>
                </a:solidFill>
              </a:rPr>
              <a:t> Protocol Suite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95572" y="5688643"/>
            <a:ext cx="4117531" cy="3830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Linux </a:t>
            </a:r>
            <a:r>
              <a:rPr lang="en-US" dirty="0">
                <a:solidFill>
                  <a:prstClr val="black"/>
                </a:solidFill>
              </a:rPr>
              <a:t>Bridging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37141" y="4213086"/>
            <a:ext cx="3278774" cy="6129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TRILL Forwarding</a:t>
            </a:r>
          </a:p>
        </p:txBody>
      </p:sp>
      <p:cxnSp>
        <p:nvCxnSpPr>
          <p:cNvPr id="14" name="Straight Arrow Connector 13"/>
          <p:cNvCxnSpPr>
            <a:endCxn id="11" idx="0"/>
          </p:cNvCxnSpPr>
          <p:nvPr/>
        </p:nvCxnSpPr>
        <p:spPr>
          <a:xfrm>
            <a:off x="5354337" y="4826026"/>
            <a:ext cx="0" cy="862618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88971" y="5071657"/>
            <a:ext cx="1606594" cy="3713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prstClr val="black"/>
                </a:solidFill>
              </a:rPr>
              <a:t>Encap</a:t>
            </a:r>
            <a:r>
              <a:rPr lang="en-US" dirty="0">
                <a:solidFill>
                  <a:prstClr val="black"/>
                </a:solidFill>
              </a:rPr>
              <a:t>/</a:t>
            </a:r>
            <a:r>
              <a:rPr lang="en-US" dirty="0" err="1">
                <a:solidFill>
                  <a:prstClr val="black"/>
                </a:solidFill>
              </a:rPr>
              <a:t>decap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88380" y="3517304"/>
            <a:ext cx="1307192" cy="8200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Control packets</a:t>
            </a:r>
          </a:p>
          <a:p>
            <a:pPr algn="ctr"/>
            <a:r>
              <a:rPr lang="en-US" sz="1100" dirty="0" smtClean="0">
                <a:solidFill>
                  <a:prstClr val="black"/>
                </a:solidFill>
              </a:rPr>
              <a:t>(RAW sockets)</a:t>
            </a:r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25" name="Straight Arrow Connector 24"/>
          <p:cNvCxnSpPr>
            <a:endCxn id="12" idx="0"/>
          </p:cNvCxnSpPr>
          <p:nvPr/>
        </p:nvCxnSpPr>
        <p:spPr>
          <a:xfrm>
            <a:off x="5073594" y="2982856"/>
            <a:ext cx="2935" cy="123023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36113" y="3318388"/>
            <a:ext cx="705716" cy="7117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I/O</a:t>
            </a:r>
          </a:p>
          <a:p>
            <a:pPr algn="ctr"/>
            <a:r>
              <a:rPr lang="en-US" sz="1100" dirty="0" smtClean="0">
                <a:solidFill>
                  <a:prstClr val="black"/>
                </a:solidFill>
              </a:rPr>
              <a:t>(</a:t>
            </a:r>
            <a:r>
              <a:rPr lang="en-US" sz="1100" dirty="0" err="1" smtClean="0">
                <a:solidFill>
                  <a:prstClr val="black"/>
                </a:solidFill>
              </a:rPr>
              <a:t>Netlink</a:t>
            </a:r>
            <a:r>
              <a:rPr lang="en-US" sz="1100" dirty="0" smtClean="0">
                <a:solidFill>
                  <a:prstClr val="black"/>
                </a:solidFill>
              </a:rPr>
              <a:t> sockets)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7421" y="5565960"/>
            <a:ext cx="2409358" cy="6284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r>
              <a:rPr lang="en-US" dirty="0" smtClean="0">
                <a:solidFill>
                  <a:prstClr val="black"/>
                </a:solidFill>
              </a:rPr>
              <a:t>Abstraction layer from device driver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51639" y="6225523"/>
            <a:ext cx="0" cy="46788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50735" y="6204442"/>
            <a:ext cx="0" cy="46788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96885" y="6225523"/>
            <a:ext cx="0" cy="46788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976650" y="6225523"/>
            <a:ext cx="0" cy="46788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434153" y="6204442"/>
            <a:ext cx="0" cy="46788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3"/>
            <a:endCxn id="11" idx="1"/>
          </p:cNvCxnSpPr>
          <p:nvPr/>
        </p:nvCxnSpPr>
        <p:spPr>
          <a:xfrm>
            <a:off x="2626779" y="5880187"/>
            <a:ext cx="66879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3"/>
            <a:endCxn id="29" idx="1"/>
          </p:cNvCxnSpPr>
          <p:nvPr/>
        </p:nvCxnSpPr>
        <p:spPr>
          <a:xfrm>
            <a:off x="7249670" y="1656223"/>
            <a:ext cx="547618" cy="10388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987915" y="624525"/>
            <a:ext cx="838756" cy="2785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412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r>
              <a:rPr lang="en-US" dirty="0" err="1">
                <a:solidFill>
                  <a:prstClr val="black"/>
                </a:solidFill>
              </a:rPr>
              <a:t>b</a:t>
            </a:r>
            <a:r>
              <a:rPr lang="en-US" dirty="0" err="1" smtClean="0">
                <a:solidFill>
                  <a:prstClr val="black"/>
                </a:solidFill>
              </a:rPr>
              <a:t>rctl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36" name="Straight Arrow Connector 35"/>
          <p:cNvCxnSpPr>
            <a:stCxn id="34" idx="2"/>
            <a:endCxn id="29" idx="0"/>
          </p:cNvCxnSpPr>
          <p:nvPr/>
        </p:nvCxnSpPr>
        <p:spPr>
          <a:xfrm flipH="1">
            <a:off x="8394495" y="903041"/>
            <a:ext cx="12798" cy="625886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29" idx="2"/>
            <a:endCxn id="11" idx="3"/>
          </p:cNvCxnSpPr>
          <p:nvPr/>
        </p:nvCxnSpPr>
        <p:spPr>
          <a:xfrm rot="5400000">
            <a:off x="5865852" y="3351544"/>
            <a:ext cx="4075893" cy="981393"/>
          </a:xfrm>
          <a:prstGeom prst="bentConnector2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560637" y="2525615"/>
            <a:ext cx="1025915" cy="4248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r>
              <a:rPr lang="en-US" dirty="0" err="1" smtClean="0">
                <a:solidFill>
                  <a:prstClr val="black"/>
                </a:solidFill>
              </a:rPr>
              <a:t>libmnl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073595" y="2120417"/>
            <a:ext cx="0" cy="42302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10" idx="1"/>
          </p:cNvCxnSpPr>
          <p:nvPr/>
        </p:nvCxnSpPr>
        <p:spPr>
          <a:xfrm rot="10800000" flipV="1">
            <a:off x="1935856" y="1656222"/>
            <a:ext cx="967532" cy="3909737"/>
          </a:xfrm>
          <a:prstGeom prst="bentConnector2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3842" y="6400800"/>
            <a:ext cx="810362" cy="37135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273832"/>
      </p:ext>
    </p:extLst>
  </p:cSld>
  <p:clrMapOvr>
    <a:masterClrMapping/>
  </p:clrMapOvr>
  <p:transition xmlns:p14="http://schemas.microsoft.com/office/powerpoint/2010/main" spd="slow" advClick="0" advTm="90000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Plane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1371600"/>
            <a:ext cx="838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For the user space control plane implementation</a:t>
            </a:r>
            <a:r>
              <a:rPr lang="en-US" sz="3200" dirty="0" smtClean="0"/>
              <a:t>, we</a:t>
            </a:r>
            <a:r>
              <a:rPr lang="en-US" sz="3200" dirty="0"/>
              <a:t> </a:t>
            </a:r>
            <a:r>
              <a:rPr lang="en-US" sz="3200" dirty="0" smtClean="0"/>
              <a:t>leveraged </a:t>
            </a:r>
            <a:r>
              <a:rPr lang="en-US" sz="3200" dirty="0"/>
              <a:t>the </a:t>
            </a:r>
            <a:r>
              <a:rPr lang="en-US" sz="3200" dirty="0" err="1"/>
              <a:t>Quagga</a:t>
            </a:r>
            <a:r>
              <a:rPr lang="en-US" sz="3200" dirty="0"/>
              <a:t> protocol </a:t>
            </a:r>
            <a:r>
              <a:rPr lang="en-US" sz="3200" dirty="0" smtClean="0"/>
              <a:t>suite</a:t>
            </a:r>
          </a:p>
          <a:p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The reference implementation in Solaris used </a:t>
            </a:r>
            <a:r>
              <a:rPr lang="en-US" sz="3200" b="1" dirty="0"/>
              <a:t>AF_TRILL sockets </a:t>
            </a:r>
            <a:r>
              <a:rPr lang="en-US" sz="3200" dirty="0"/>
              <a:t>which were not available in Linux. </a:t>
            </a:r>
            <a:endParaRPr lang="en-US" sz="3200" dirty="0" smtClean="0"/>
          </a:p>
          <a:p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We replaced </a:t>
            </a:r>
            <a:r>
              <a:rPr lang="en-US" sz="3200" dirty="0"/>
              <a:t>these sockets with: </a:t>
            </a:r>
          </a:p>
          <a:p>
            <a:r>
              <a:rPr lang="en-US" sz="3200" dirty="0" smtClean="0"/>
              <a:t>       1</a:t>
            </a:r>
            <a:r>
              <a:rPr lang="en-US" sz="3200" dirty="0"/>
              <a:t>)  </a:t>
            </a:r>
            <a:r>
              <a:rPr lang="en-US" sz="3200" b="1" dirty="0" smtClean="0"/>
              <a:t>Raw </a:t>
            </a:r>
            <a:r>
              <a:rPr lang="en-US" sz="3200" b="1" dirty="0"/>
              <a:t>sockets </a:t>
            </a:r>
            <a:r>
              <a:rPr lang="en-US" sz="3200" dirty="0"/>
              <a:t>to handle trill control traffic,</a:t>
            </a:r>
          </a:p>
          <a:p>
            <a:r>
              <a:rPr lang="en-US" sz="3200" dirty="0" smtClean="0"/>
              <a:t>       2</a:t>
            </a:r>
            <a:r>
              <a:rPr lang="en-US" sz="3200" dirty="0"/>
              <a:t>) </a:t>
            </a:r>
            <a:r>
              <a:rPr lang="en-US" sz="3200" dirty="0" smtClean="0"/>
              <a:t> </a:t>
            </a:r>
            <a:r>
              <a:rPr lang="en-US" sz="3200" b="1" dirty="0" err="1"/>
              <a:t>N</a:t>
            </a:r>
            <a:r>
              <a:rPr lang="en-US" sz="3200" b="1" dirty="0" err="1" smtClean="0"/>
              <a:t>etlink</a:t>
            </a:r>
            <a:r>
              <a:rPr lang="en-US" sz="3200" b="1" dirty="0" smtClean="0"/>
              <a:t> </a:t>
            </a:r>
            <a:r>
              <a:rPr lang="en-US" sz="3200" b="1" dirty="0"/>
              <a:t>sockets </a:t>
            </a:r>
            <a:r>
              <a:rPr lang="en-US" sz="3200" dirty="0"/>
              <a:t>to handle TRILL I/O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53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219200"/>
            <a:ext cx="8534400" cy="501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We have implemented the data plane in the Linux kernel by adding the following functionalities:</a:t>
            </a:r>
          </a:p>
          <a:p>
            <a:endParaRPr lang="en-US" sz="3200" dirty="0" smtClean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Added five </a:t>
            </a:r>
            <a:r>
              <a:rPr lang="en-US" sz="3200" dirty="0" err="1" smtClean="0"/>
              <a:t>netlink</a:t>
            </a:r>
            <a:r>
              <a:rPr lang="en-US" sz="3200" dirty="0" smtClean="0"/>
              <a:t> socket types to transport TRILL forwarding information generated by control plane between user space and kernel space modules.</a:t>
            </a:r>
          </a:p>
          <a:p>
            <a:pPr marL="457200" indent="-457200">
              <a:buFont typeface="Arial"/>
              <a:buChar char="•"/>
            </a:pPr>
            <a:endParaRPr lang="en-US" sz="3200" dirty="0" smtClean="0"/>
          </a:p>
          <a:p>
            <a:pPr marL="457200" lvl="2" indent="-457200">
              <a:buFont typeface="Arial"/>
              <a:buChar char="•"/>
            </a:pPr>
            <a:r>
              <a:rPr lang="en-US" sz="3200" dirty="0" smtClean="0"/>
              <a:t>These sockets are written in include/</a:t>
            </a:r>
            <a:r>
              <a:rPr lang="en-US" sz="3200" dirty="0" err="1" smtClean="0"/>
              <a:t>linux</a:t>
            </a:r>
            <a:r>
              <a:rPr lang="en-US" sz="3200" dirty="0" smtClean="0"/>
              <a:t>/</a:t>
            </a:r>
            <a:r>
              <a:rPr lang="en-US" sz="3200" dirty="0" err="1" smtClean="0"/>
              <a:t>rtnetlink.h</a:t>
            </a:r>
            <a:r>
              <a:rPr lang="en-US" sz="3200" dirty="0" smtClean="0"/>
              <a:t> file in the Linux kernel.</a:t>
            </a:r>
            <a:endParaRPr lang="en-US" sz="3200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77982" y="152400"/>
            <a:ext cx="8229600" cy="1143000"/>
          </a:xfrm>
        </p:spPr>
        <p:txBody>
          <a:bodyPr/>
          <a:lstStyle/>
          <a:p>
            <a:r>
              <a:rPr lang="en-US" dirty="0" smtClean="0"/>
              <a:t>Data Plane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9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5486400"/>
          </a:xfrm>
        </p:spPr>
        <p:txBody>
          <a:bodyPr>
            <a:normAutofit fontScale="40000" lnSpcReduction="20000"/>
          </a:bodyPr>
          <a:lstStyle/>
          <a:p>
            <a:pPr marL="685800" indent="-571500">
              <a:buFont typeface="Wingdings" pitchFamily="2" charset="2"/>
              <a:buChar char="§"/>
            </a:pPr>
            <a:r>
              <a:rPr lang="en-US" sz="4000" b="1" dirty="0"/>
              <a:t>RTM_SETNICK</a:t>
            </a:r>
            <a:r>
              <a:rPr lang="en-US" sz="4000" dirty="0"/>
              <a:t> </a:t>
            </a:r>
          </a:p>
          <a:p>
            <a:pPr marL="114300" indent="0">
              <a:buNone/>
            </a:pPr>
            <a:r>
              <a:rPr lang="en-US" sz="4000" dirty="0" smtClean="0"/>
              <a:t>            </a:t>
            </a:r>
            <a:r>
              <a:rPr lang="en-US" sz="5100" dirty="0" smtClean="0"/>
              <a:t>Used to set the calculated forwarding information from user </a:t>
            </a:r>
            <a:r>
              <a:rPr lang="en-US" sz="5100" dirty="0" smtClean="0"/>
              <a:t>space</a:t>
            </a:r>
            <a:br>
              <a:rPr lang="en-US" sz="5100" dirty="0" smtClean="0"/>
            </a:br>
            <a:r>
              <a:rPr lang="en-US" sz="5100" dirty="0" smtClean="0"/>
              <a:t>          </a:t>
            </a:r>
            <a:r>
              <a:rPr lang="en-US" sz="5100" dirty="0" smtClean="0"/>
              <a:t>control plane to kernel space data path</a:t>
            </a:r>
            <a:r>
              <a:rPr lang="en-US" sz="5100" dirty="0" smtClean="0"/>
              <a:t>. </a:t>
            </a:r>
            <a:endParaRPr lang="en-US" sz="5100" dirty="0" smtClean="0"/>
          </a:p>
          <a:p>
            <a:pPr marL="914400" lvl="2" indent="0">
              <a:buNone/>
            </a:pPr>
            <a:endParaRPr lang="en-US" sz="3200" dirty="0" smtClean="0"/>
          </a:p>
          <a:p>
            <a:pPr>
              <a:buFont typeface="Wingdings" pitchFamily="2" charset="2"/>
              <a:buChar char="§"/>
            </a:pPr>
            <a:r>
              <a:rPr lang="en-US" sz="4000" b="1" dirty="0" smtClean="0"/>
              <a:t>RTM_GETNICK</a:t>
            </a:r>
          </a:p>
          <a:p>
            <a:pPr marL="0" indent="0">
              <a:buNone/>
            </a:pPr>
            <a:r>
              <a:rPr lang="en-US" sz="4000" b="1" dirty="0"/>
              <a:t> </a:t>
            </a:r>
            <a:r>
              <a:rPr lang="en-US" sz="4000" b="1" dirty="0" smtClean="0"/>
              <a:t>        </a:t>
            </a:r>
            <a:r>
              <a:rPr lang="en-US" sz="5100" dirty="0" smtClean="0"/>
              <a:t>Used to get the set nickname of the </a:t>
            </a:r>
            <a:r>
              <a:rPr lang="en-US" sz="5100" dirty="0" err="1" smtClean="0"/>
              <a:t>Rbridge</a:t>
            </a:r>
            <a:r>
              <a:rPr lang="en-US" sz="5100" dirty="0" smtClean="0"/>
              <a:t> itself from Kernel space </a:t>
            </a:r>
            <a:r>
              <a:rPr lang="en-US" sz="5100" dirty="0" smtClean="0"/>
              <a:t>for</a:t>
            </a:r>
            <a:br>
              <a:rPr lang="en-US" sz="5100" dirty="0" smtClean="0"/>
            </a:br>
            <a:r>
              <a:rPr lang="en-US" sz="5100" dirty="0" smtClean="0"/>
              <a:t>       </a:t>
            </a:r>
            <a:r>
              <a:rPr lang="en-US" sz="5100" dirty="0" smtClean="0"/>
              <a:t>user space control daemon. </a:t>
            </a:r>
            <a:endParaRPr lang="en-US" sz="4000" b="1" dirty="0" smtClean="0"/>
          </a:p>
          <a:p>
            <a:pPr marL="914400" lvl="2" indent="0">
              <a:buNone/>
            </a:pPr>
            <a:endParaRPr lang="en-US" sz="3200" dirty="0"/>
          </a:p>
          <a:p>
            <a:pPr marL="400050">
              <a:buFont typeface="Wingdings" pitchFamily="2" charset="2"/>
              <a:buChar char="§"/>
            </a:pPr>
            <a:r>
              <a:rPr lang="en-US" sz="4000" b="1" dirty="0" smtClean="0"/>
              <a:t>RTM_ADDNICK</a:t>
            </a:r>
          </a:p>
          <a:p>
            <a:pPr marL="514350" lvl="1" indent="0">
              <a:buNone/>
            </a:pPr>
            <a:r>
              <a:rPr lang="en-US" sz="5000" dirty="0" smtClean="0"/>
              <a:t>Used </a:t>
            </a:r>
            <a:r>
              <a:rPr lang="en-US" sz="5000" dirty="0"/>
              <a:t>to set the </a:t>
            </a:r>
            <a:r>
              <a:rPr lang="en-US" sz="5000" dirty="0" smtClean="0"/>
              <a:t>nickname information of the </a:t>
            </a:r>
            <a:r>
              <a:rPr lang="en-US" sz="5000" dirty="0" err="1" smtClean="0"/>
              <a:t>Rbridge</a:t>
            </a:r>
            <a:r>
              <a:rPr lang="en-US" sz="5000" dirty="0" smtClean="0"/>
              <a:t> itself from user space </a:t>
            </a:r>
            <a:r>
              <a:rPr lang="en-US" sz="5000" dirty="0"/>
              <a:t>control plane to kernel space data path</a:t>
            </a:r>
            <a:r>
              <a:rPr lang="en-US" sz="5000" dirty="0" smtClean="0"/>
              <a:t>.</a:t>
            </a:r>
          </a:p>
          <a:p>
            <a:pPr marL="514350" lvl="1" indent="0">
              <a:buNone/>
            </a:pPr>
            <a:endParaRPr lang="en-US" sz="3600" b="1" dirty="0"/>
          </a:p>
          <a:p>
            <a:pPr marL="400050">
              <a:buFont typeface="Wingdings" pitchFamily="2" charset="2"/>
              <a:buChar char="§"/>
            </a:pPr>
            <a:r>
              <a:rPr lang="en-US" sz="4000" b="1" dirty="0" smtClean="0"/>
              <a:t>RTM_TREEROOT</a:t>
            </a:r>
          </a:p>
          <a:p>
            <a:pPr marL="514350" lvl="1" indent="0">
              <a:buNone/>
            </a:pPr>
            <a:r>
              <a:rPr lang="en-US" sz="5000" dirty="0" smtClean="0"/>
              <a:t>Used </a:t>
            </a:r>
            <a:r>
              <a:rPr lang="en-US" sz="5000" dirty="0"/>
              <a:t>to set the </a:t>
            </a:r>
            <a:r>
              <a:rPr lang="en-US" sz="5000" dirty="0" smtClean="0"/>
              <a:t>nickname of the Root </a:t>
            </a:r>
            <a:r>
              <a:rPr lang="en-US" sz="5000" dirty="0" err="1"/>
              <a:t>R</a:t>
            </a:r>
            <a:r>
              <a:rPr lang="en-US" sz="5000" dirty="0" err="1" smtClean="0"/>
              <a:t>bridge</a:t>
            </a:r>
            <a:r>
              <a:rPr lang="en-US" sz="5000" dirty="0" smtClean="0"/>
              <a:t> </a:t>
            </a:r>
            <a:r>
              <a:rPr lang="en-US" sz="5000" dirty="0"/>
              <a:t>from user space control plane to kernel space data path</a:t>
            </a:r>
            <a:r>
              <a:rPr lang="en-US" sz="5000" dirty="0" smtClean="0"/>
              <a:t>.</a:t>
            </a:r>
          </a:p>
          <a:p>
            <a:pPr marL="514350" lvl="1" indent="0">
              <a:buNone/>
            </a:pPr>
            <a:endParaRPr lang="en-US" sz="3600" dirty="0"/>
          </a:p>
          <a:p>
            <a:pPr marL="400050">
              <a:buFont typeface="Wingdings" pitchFamily="2" charset="2"/>
              <a:buChar char="§"/>
            </a:pPr>
            <a:r>
              <a:rPr lang="en-US" sz="4000" b="1" dirty="0" smtClean="0"/>
              <a:t>RTM_LISTNICK</a:t>
            </a:r>
          </a:p>
          <a:p>
            <a:pPr marL="514350" lvl="1" indent="0">
              <a:buNone/>
            </a:pPr>
            <a:r>
              <a:rPr lang="en-US" sz="5000" dirty="0" smtClean="0"/>
              <a:t>Used for dumping the forwarding information residing in the kernel for user space command line view through I/O. </a:t>
            </a:r>
            <a:endParaRPr lang="en-US" sz="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6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724400"/>
          </a:xfrm>
        </p:spPr>
        <p:txBody>
          <a:bodyPr>
            <a:normAutofit fontScale="92500"/>
          </a:bodyPr>
          <a:lstStyle/>
          <a:p>
            <a:pPr lvl="0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TRILL </a:t>
            </a:r>
            <a:r>
              <a:rPr lang="en-US" dirty="0">
                <a:solidFill>
                  <a:prstClr val="black"/>
                </a:solidFill>
              </a:rPr>
              <a:t>forwarding database has </a:t>
            </a:r>
            <a:r>
              <a:rPr lang="en-US" dirty="0" smtClean="0">
                <a:solidFill>
                  <a:prstClr val="black"/>
                </a:solidFill>
              </a:rPr>
              <a:t>been implemented</a:t>
            </a:r>
            <a:r>
              <a:rPr lang="en-US" dirty="0">
                <a:solidFill>
                  <a:prstClr val="black"/>
                </a:solidFill>
              </a:rPr>
              <a:t>.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Two data structures are used for trill forwarding database.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dirty="0" err="1">
                <a:solidFill>
                  <a:prstClr val="black"/>
                </a:solidFill>
              </a:rPr>
              <a:t>S</a:t>
            </a:r>
            <a:r>
              <a:rPr lang="en-US" dirty="0" err="1" smtClean="0">
                <a:solidFill>
                  <a:prstClr val="black"/>
                </a:solidFill>
              </a:rPr>
              <a:t>truct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net_bridge_fdb_entry</a:t>
            </a:r>
            <a:endParaRPr lang="en-US" dirty="0" smtClean="0">
              <a:solidFill>
                <a:prstClr val="black"/>
              </a:solidFill>
            </a:endParaRP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dirty="0" err="1" smtClean="0">
                <a:solidFill>
                  <a:prstClr val="black"/>
                </a:solidFill>
              </a:rPr>
              <a:t>Struct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trill_nickinfo</a:t>
            </a:r>
            <a:endParaRPr lang="en-US" dirty="0">
              <a:solidFill>
                <a:prstClr val="black"/>
              </a:solidFill>
            </a:endParaRPr>
          </a:p>
          <a:p>
            <a:pPr lvl="2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We </a:t>
            </a:r>
            <a:r>
              <a:rPr lang="en-US" dirty="0">
                <a:solidFill>
                  <a:prstClr val="black"/>
                </a:solidFill>
              </a:rPr>
              <a:t>hooked the bridging module to get packets for TRILL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 smtClean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TRILL </a:t>
            </a:r>
            <a:r>
              <a:rPr lang="en-US" dirty="0" smtClean="0">
                <a:solidFill>
                  <a:prstClr val="black"/>
                </a:solidFill>
              </a:rPr>
              <a:t>protocol related functions (header processing and forwarding) are written in /net/bridge/</a:t>
            </a:r>
            <a:r>
              <a:rPr lang="en-US" dirty="0" err="1" smtClean="0">
                <a:solidFill>
                  <a:prstClr val="black"/>
                </a:solidFill>
              </a:rPr>
              <a:t>trill.c</a:t>
            </a:r>
            <a:endParaRPr lang="en-US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27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lvl="0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TRILL </a:t>
            </a:r>
            <a:r>
              <a:rPr lang="en-US" dirty="0">
                <a:solidFill>
                  <a:prstClr val="black"/>
                </a:solidFill>
              </a:rPr>
              <a:t>data structures, define types and macros are written in /</a:t>
            </a:r>
            <a:r>
              <a:rPr lang="en-US" dirty="0" smtClean="0">
                <a:solidFill>
                  <a:prstClr val="black"/>
                </a:solidFill>
              </a:rPr>
              <a:t>net/bridge/</a:t>
            </a:r>
            <a:r>
              <a:rPr lang="en-US" dirty="0" err="1" smtClean="0">
                <a:solidFill>
                  <a:prstClr val="black"/>
                </a:solidFill>
              </a:rPr>
              <a:t>trill.h</a:t>
            </a:r>
            <a:endParaRPr lang="en-US" dirty="0" smtClean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buFont typeface="Arial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TRILL </a:t>
            </a:r>
            <a:r>
              <a:rPr lang="en-US" dirty="0">
                <a:solidFill>
                  <a:prstClr val="black"/>
                </a:solidFill>
              </a:rPr>
              <a:t>functions based upon sockets are written in /net/bridge/</a:t>
            </a:r>
            <a:r>
              <a:rPr lang="en-US" dirty="0" err="1">
                <a:solidFill>
                  <a:prstClr val="black"/>
                </a:solidFill>
              </a:rPr>
              <a:t>trill_netlink.c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Data </a:t>
            </a:r>
            <a:r>
              <a:rPr lang="en-US" dirty="0">
                <a:solidFill>
                  <a:prstClr val="black"/>
                </a:solidFill>
              </a:rPr>
              <a:t>traffic between end nodes of same </a:t>
            </a:r>
            <a:r>
              <a:rPr lang="en-US" dirty="0" err="1">
                <a:solidFill>
                  <a:prstClr val="black"/>
                </a:solidFill>
              </a:rPr>
              <a:t>RBridge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has </a:t>
            </a:r>
            <a:r>
              <a:rPr lang="en-US" dirty="0">
                <a:solidFill>
                  <a:prstClr val="black"/>
                </a:solidFill>
              </a:rPr>
              <a:t>been handled.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86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600200"/>
            <a:ext cx="8534400" cy="501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The following items are still pending:</a:t>
            </a:r>
          </a:p>
          <a:p>
            <a:pPr marL="457200" lvl="0" indent="-457200">
              <a:buFont typeface="Arial"/>
              <a:buChar char="•"/>
            </a:pPr>
            <a:r>
              <a:rPr lang="en-US" sz="3200" dirty="0">
                <a:solidFill>
                  <a:prstClr val="black"/>
                </a:solidFill>
              </a:rPr>
              <a:t>Processing and forwarding of TRILL data packets across RBridges.</a:t>
            </a:r>
          </a:p>
          <a:p>
            <a:pPr marL="457200" lvl="0" indent="-457200">
              <a:buFont typeface="Arial"/>
              <a:buChar char="•"/>
            </a:pPr>
            <a:r>
              <a:rPr lang="en-US" sz="3200" dirty="0">
                <a:solidFill>
                  <a:prstClr val="black"/>
                </a:solidFill>
              </a:rPr>
              <a:t>VLAN support. 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lvl="0"/>
            <a:r>
              <a:rPr lang="en-US" sz="3200" dirty="0">
                <a:solidFill>
                  <a:prstClr val="black"/>
                </a:solidFill>
              </a:rPr>
              <a:t>While we have added socket types that can be used to pass forwarding information to user space, </a:t>
            </a:r>
            <a:r>
              <a:rPr lang="en-US" sz="3200" dirty="0" smtClean="0">
                <a:solidFill>
                  <a:prstClr val="black"/>
                </a:solidFill>
              </a:rPr>
              <a:t>these </a:t>
            </a:r>
            <a:r>
              <a:rPr lang="en-US" sz="3200" dirty="0">
                <a:solidFill>
                  <a:prstClr val="black"/>
                </a:solidFill>
              </a:rPr>
              <a:t>sockets </a:t>
            </a:r>
            <a:r>
              <a:rPr lang="en-US" sz="3200" dirty="0" smtClean="0">
                <a:solidFill>
                  <a:prstClr val="black"/>
                </a:solidFill>
              </a:rPr>
              <a:t>are yet to undergo extensive </a:t>
            </a:r>
            <a:r>
              <a:rPr lang="en-US" sz="3200" dirty="0" smtClean="0">
                <a:solidFill>
                  <a:prstClr val="black"/>
                </a:solidFill>
              </a:rPr>
              <a:t>testing. One </a:t>
            </a:r>
            <a:r>
              <a:rPr lang="en-US" sz="3200" dirty="0">
                <a:solidFill>
                  <a:prstClr val="black"/>
                </a:solidFill>
              </a:rPr>
              <a:t>can also work on this to provide a forwarding view in the user space.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Pending Work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2DA3-3F91-4166-8EB4-858579C32264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for Linux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6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378</Words>
  <Application>Microsoft Macintosh PowerPoint</Application>
  <PresentationFormat>On-screen Show (4:3)</PresentationFormat>
  <Paragraphs>103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Linux Implementation of the TRILL protocol</vt:lpstr>
      <vt:lpstr>Architectural Design</vt:lpstr>
      <vt:lpstr>PowerPoint Presentation</vt:lpstr>
      <vt:lpstr>Control Plane</vt:lpstr>
      <vt:lpstr>Data Plane</vt:lpstr>
      <vt:lpstr>Data Plane</vt:lpstr>
      <vt:lpstr>Data Plane</vt:lpstr>
      <vt:lpstr>Data Plane</vt:lpstr>
      <vt:lpstr>Pending Work</vt:lpstr>
      <vt:lpstr>Release Plan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Mohsin Kazmi</dc:creator>
  <cp:lastModifiedBy>Donald Eastlake III</cp:lastModifiedBy>
  <cp:revision>16</cp:revision>
  <dcterms:created xsi:type="dcterms:W3CDTF">2012-07-23T20:31:32Z</dcterms:created>
  <dcterms:modified xsi:type="dcterms:W3CDTF">2012-07-28T23:16:24Z</dcterms:modified>
</cp:coreProperties>
</file>