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81" r:id="rId3"/>
    <p:sldId id="265" r:id="rId4"/>
    <p:sldId id="274" r:id="rId5"/>
    <p:sldId id="283" r:id="rId6"/>
    <p:sldId id="282" r:id="rId7"/>
    <p:sldId id="284" r:id="rId8"/>
    <p:sldId id="285" r:id="rId9"/>
    <p:sldId id="286" r:id="rId10"/>
    <p:sldId id="287" r:id="rId11"/>
    <p:sldId id="288" r:id="rId12"/>
    <p:sldId id="289" r:id="rId13"/>
    <p:sldId id="279" r:id="rId14"/>
    <p:sldId id="270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6" autoAdjust="0"/>
    <p:restoredTop sz="94486" autoAdjust="0"/>
  </p:normalViewPr>
  <p:slideViewPr>
    <p:cSldViewPr>
      <p:cViewPr>
        <p:scale>
          <a:sx n="66" d="100"/>
          <a:sy n="66" d="100"/>
        </p:scale>
        <p:origin x="-175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3DE20-5A18-43B0-9811-1DBF9FEEF8D6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2885-B98D-439F-8010-7F9D7B91A1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TRILL Resilient Distribution Trees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This slide tells us</a:t>
            </a:r>
            <a:r>
              <a:rPr lang="en-US" altLang="zh-CN" baseline="0" dirty="0" smtClean="0"/>
              <a:t> how an Affinity Link is carried out in the distribution tree calculation.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 first protection</a:t>
            </a:r>
            <a:r>
              <a:rPr lang="en-US" altLang="zh-CN" baseline="0" dirty="0" smtClean="0"/>
              <a:t> mechanism is the 1 to 1 global protection.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72379-6D1A-47BD-BD38-D0B86A344188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Resilient Distribution Trees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0CF70-B793-446A-9238-A4CB292BD5BF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dirty="0" smtClean="0"/>
              <a:t>Resilient Distribution Trees</a:t>
            </a:r>
            <a:endParaRPr lang="zh-CN" altLang="en-US" dirty="0"/>
          </a:p>
        </p:txBody>
      </p:sp>
      <p:sp>
        <p:nvSpPr>
          <p:cNvPr id="10" name="页脚占位符 8"/>
          <p:cNvSpPr txBox="1">
            <a:spLocks/>
          </p:cNvSpPr>
          <p:nvPr userDrawn="1"/>
        </p:nvSpPr>
        <p:spPr>
          <a:xfrm>
            <a:off x="8460432" y="6376243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3A46-D8E0-412F-BF78-AAF64D4D7EFD}" type="datetime1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/>
              <a:t>Resilient Distribution Trees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TRILL Resilient Distribution Trees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4437112"/>
            <a:ext cx="7416824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altLang="zh-CN" sz="2400" dirty="0" smtClean="0"/>
              <a:t>draft-zhang-trill-resilient-trees-00.txt</a:t>
            </a:r>
          </a:p>
          <a:p>
            <a:pPr algn="r"/>
            <a:r>
              <a:rPr lang="en-US" altLang="zh-CN" sz="2400" dirty="0" smtClean="0"/>
              <a:t>Mingui Zhang </a:t>
            </a:r>
          </a:p>
          <a:p>
            <a:pPr algn="r"/>
            <a:r>
              <a:rPr lang="en-US" altLang="zh-CN" sz="2400" dirty="0" err="1" smtClean="0"/>
              <a:t>Tissa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Senevirathne</a:t>
            </a:r>
            <a:r>
              <a:rPr lang="en-US" altLang="zh-CN" sz="2400" dirty="0" smtClean="0"/>
              <a:t> </a:t>
            </a:r>
          </a:p>
          <a:p>
            <a:pPr algn="r"/>
            <a:r>
              <a:rPr lang="en-US" altLang="zh-CN" sz="2400" dirty="0" smtClean="0"/>
              <a:t>Janardhanan Pathangi </a:t>
            </a:r>
          </a:p>
          <a:p>
            <a:pPr algn="r"/>
            <a:r>
              <a:rPr lang="en-US" altLang="zh-CN" sz="2400" dirty="0" err="1" smtClean="0"/>
              <a:t>Ayan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Banerjee</a:t>
            </a:r>
            <a:endParaRPr lang="en-US" altLang="zh-CN" sz="2400" dirty="0" smtClean="0"/>
          </a:p>
          <a:p>
            <a:pPr algn="l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Global 1+1 Protection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RB7 replicates multicast frames and send them along both trees. Receivers RB9 &amp; RB10 accept only one copy from the primary tree </a:t>
            </a:r>
            <a:r>
              <a:rPr lang="en-US" altLang="zh-CN" sz="2800" dirty="0" smtClean="0"/>
              <a:t>using RPFC</a:t>
            </a:r>
            <a:r>
              <a:rPr lang="en-US" altLang="zh-CN" sz="2800" dirty="0" smtClean="0"/>
              <a:t>.</a:t>
            </a:r>
          </a:p>
          <a:p>
            <a:r>
              <a:rPr lang="en-US" altLang="zh-CN" sz="2800" dirty="0" smtClean="0"/>
              <a:t>When RB1-RB5 fails, </a:t>
            </a:r>
            <a:r>
              <a:rPr lang="en-US" altLang="zh-CN" sz="2800" dirty="0" smtClean="0"/>
              <a:t>RB9&amp;RB10 change their RPFC and </a:t>
            </a:r>
            <a:r>
              <a:rPr lang="en-US" altLang="zh-CN" sz="2800" dirty="0" smtClean="0"/>
              <a:t>accept </a:t>
            </a:r>
            <a:r>
              <a:rPr lang="en-US" altLang="zh-CN" sz="2800" dirty="0" smtClean="0"/>
              <a:t>the other copy from the backup tree.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5605-04EA-4282-ACDA-04C4815CF779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1331640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699792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47864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31640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699792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347864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7" idx="0"/>
            <a:endCxn id="43" idx="4"/>
          </p:cNvCxnSpPr>
          <p:nvPr/>
        </p:nvCxnSpPr>
        <p:spPr>
          <a:xfrm flipV="1">
            <a:off x="1403648" y="4365104"/>
            <a:ext cx="50405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8" idx="0"/>
            <a:endCxn id="43" idx="4"/>
          </p:cNvCxnSpPr>
          <p:nvPr/>
        </p:nvCxnSpPr>
        <p:spPr>
          <a:xfrm flipH="1" flipV="1">
            <a:off x="1907704" y="4365104"/>
            <a:ext cx="86409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9" idx="1"/>
            <a:endCxn id="43" idx="4"/>
          </p:cNvCxnSpPr>
          <p:nvPr/>
        </p:nvCxnSpPr>
        <p:spPr>
          <a:xfrm flipH="1" flipV="1">
            <a:off x="1907704" y="4365104"/>
            <a:ext cx="1461251" cy="81317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0" idx="0"/>
            <a:endCxn id="7" idx="4"/>
          </p:cNvCxnSpPr>
          <p:nvPr/>
        </p:nvCxnSpPr>
        <p:spPr>
          <a:xfrm flipV="1">
            <a:off x="1403648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1" idx="0"/>
            <a:endCxn id="8" idx="4"/>
          </p:cNvCxnSpPr>
          <p:nvPr/>
        </p:nvCxnSpPr>
        <p:spPr>
          <a:xfrm flipV="1">
            <a:off x="2771800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419872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6012160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508104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156176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876256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524328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508104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876256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7524328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2" idx="0"/>
          </p:cNvCxnSpPr>
          <p:nvPr/>
        </p:nvCxnSpPr>
        <p:spPr>
          <a:xfrm flipV="1">
            <a:off x="6948264" y="4365104"/>
            <a:ext cx="14401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23" idx="0"/>
            <a:endCxn id="44" idx="4"/>
          </p:cNvCxnSpPr>
          <p:nvPr/>
        </p:nvCxnSpPr>
        <p:spPr>
          <a:xfrm flipH="1" flipV="1">
            <a:off x="7092280" y="4365104"/>
            <a:ext cx="50405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20" idx="0"/>
          </p:cNvCxnSpPr>
          <p:nvPr/>
        </p:nvCxnSpPr>
        <p:spPr>
          <a:xfrm flipV="1">
            <a:off x="5580112" y="4365104"/>
            <a:ext cx="1512168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1" idx="0"/>
          </p:cNvCxnSpPr>
          <p:nvPr/>
        </p:nvCxnSpPr>
        <p:spPr>
          <a:xfrm flipV="1">
            <a:off x="6228184" y="4365104"/>
            <a:ext cx="86409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9" idx="6"/>
            <a:endCxn id="44" idx="2"/>
          </p:cNvCxnSpPr>
          <p:nvPr/>
        </p:nvCxnSpPr>
        <p:spPr>
          <a:xfrm>
            <a:off x="6156176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24" idx="0"/>
            <a:endCxn id="21" idx="4"/>
          </p:cNvCxnSpPr>
          <p:nvPr/>
        </p:nvCxnSpPr>
        <p:spPr>
          <a:xfrm flipV="1">
            <a:off x="5580112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6" idx="0"/>
            <a:endCxn id="22" idx="4"/>
          </p:cNvCxnSpPr>
          <p:nvPr/>
        </p:nvCxnSpPr>
        <p:spPr>
          <a:xfrm flipH="1" flipV="1">
            <a:off x="6948264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5" idx="0"/>
            <a:endCxn id="23" idx="4"/>
          </p:cNvCxnSpPr>
          <p:nvPr/>
        </p:nvCxnSpPr>
        <p:spPr>
          <a:xfrm flipV="1">
            <a:off x="6948264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259632" y="407707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158654" y="407707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331640" y="6228020"/>
            <a:ext cx="220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pruned primary tree1</a:t>
            </a:r>
            <a:endParaRPr lang="zh-CN" altLang="en-US" dirty="0"/>
          </a:p>
        </p:txBody>
      </p:sp>
      <p:sp>
        <p:nvSpPr>
          <p:cNvPr id="38" name="任意多边形 37"/>
          <p:cNvSpPr/>
          <p:nvPr/>
        </p:nvSpPr>
        <p:spPr>
          <a:xfrm>
            <a:off x="1273939" y="4293097"/>
            <a:ext cx="633765" cy="1664850"/>
          </a:xfrm>
          <a:custGeom>
            <a:avLst/>
            <a:gdLst>
              <a:gd name="connsiteX0" fmla="*/ 508000 w 508000"/>
              <a:gd name="connsiteY0" fmla="*/ 0 h 1640115"/>
              <a:gd name="connsiteX1" fmla="*/ 101600 w 508000"/>
              <a:gd name="connsiteY1" fmla="*/ 653143 h 1640115"/>
              <a:gd name="connsiteX2" fmla="*/ 0 w 508000"/>
              <a:gd name="connsiteY2" fmla="*/ 1640115 h 1640115"/>
              <a:gd name="connsiteX3" fmla="*/ 0 w 508000"/>
              <a:gd name="connsiteY3" fmla="*/ 1640115 h 1640115"/>
              <a:gd name="connsiteX0" fmla="*/ 633107 w 633107"/>
              <a:gd name="connsiteY0" fmla="*/ 0 h 1483590"/>
              <a:gd name="connsiteX1" fmla="*/ 104958 w 633107"/>
              <a:gd name="connsiteY1" fmla="*/ 496618 h 1483590"/>
              <a:gd name="connsiteX2" fmla="*/ 3358 w 633107"/>
              <a:gd name="connsiteY2" fmla="*/ 1483590 h 1483590"/>
              <a:gd name="connsiteX3" fmla="*/ 3358 w 633107"/>
              <a:gd name="connsiteY3" fmla="*/ 1483590 h 1483590"/>
              <a:gd name="connsiteX0" fmla="*/ 633765 w 633765"/>
              <a:gd name="connsiteY0" fmla="*/ 0 h 1664850"/>
              <a:gd name="connsiteX1" fmla="*/ 105616 w 633765"/>
              <a:gd name="connsiteY1" fmla="*/ 496618 h 1664850"/>
              <a:gd name="connsiteX2" fmla="*/ 4016 w 633765"/>
              <a:gd name="connsiteY2" fmla="*/ 1483590 h 1664850"/>
              <a:gd name="connsiteX3" fmla="*/ 129709 w 633765"/>
              <a:gd name="connsiteY3" fmla="*/ 1584175 h 166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765" h="1664850">
                <a:moveTo>
                  <a:pt x="633765" y="0"/>
                </a:moveTo>
                <a:cubicBezTo>
                  <a:pt x="472898" y="189895"/>
                  <a:pt x="210574" y="249353"/>
                  <a:pt x="105616" y="496618"/>
                </a:cubicBezTo>
                <a:cubicBezTo>
                  <a:pt x="658" y="743883"/>
                  <a:pt x="0" y="1302331"/>
                  <a:pt x="4016" y="1483590"/>
                </a:cubicBezTo>
                <a:cubicBezTo>
                  <a:pt x="8032" y="1664850"/>
                  <a:pt x="87811" y="1550647"/>
                  <a:pt x="129709" y="1584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1835695" y="4293096"/>
            <a:ext cx="1296448" cy="1584176"/>
          </a:xfrm>
          <a:custGeom>
            <a:avLst/>
            <a:gdLst>
              <a:gd name="connsiteX0" fmla="*/ 0 w 1178076"/>
              <a:gd name="connsiteY0" fmla="*/ 0 h 1814286"/>
              <a:gd name="connsiteX1" fmla="*/ 1001486 w 1178076"/>
              <a:gd name="connsiteY1" fmla="*/ 972457 h 1814286"/>
              <a:gd name="connsiteX2" fmla="*/ 1059543 w 1178076"/>
              <a:gd name="connsiteY2" fmla="*/ 1814286 h 1814286"/>
              <a:gd name="connsiteX0" fmla="*/ 0 w 1340179"/>
              <a:gd name="connsiteY0" fmla="*/ 0 h 1643247"/>
              <a:gd name="connsiteX1" fmla="*/ 1140431 w 1340179"/>
              <a:gd name="connsiteY1" fmla="*/ 801418 h 1643247"/>
              <a:gd name="connsiteX2" fmla="*/ 1198488 w 1340179"/>
              <a:gd name="connsiteY2" fmla="*/ 1643247 h 1643247"/>
              <a:gd name="connsiteX0" fmla="*/ 0 w 1308450"/>
              <a:gd name="connsiteY0" fmla="*/ 0 h 1512168"/>
              <a:gd name="connsiteX1" fmla="*/ 1140431 w 1308450"/>
              <a:gd name="connsiteY1" fmla="*/ 801418 h 1512168"/>
              <a:gd name="connsiteX2" fmla="*/ 1008113 w 1308450"/>
              <a:gd name="connsiteY2" fmla="*/ 1512168 h 1512168"/>
              <a:gd name="connsiteX0" fmla="*/ 0 w 1296448"/>
              <a:gd name="connsiteY0" fmla="*/ 0 h 1584176"/>
              <a:gd name="connsiteX1" fmla="*/ 1140431 w 1296448"/>
              <a:gd name="connsiteY1" fmla="*/ 801418 h 1584176"/>
              <a:gd name="connsiteX2" fmla="*/ 936105 w 1296448"/>
              <a:gd name="connsiteY2" fmla="*/ 1584176 h 1584176"/>
              <a:gd name="connsiteX0" fmla="*/ 0 w 1296448"/>
              <a:gd name="connsiteY0" fmla="*/ 0 h 1584176"/>
              <a:gd name="connsiteX1" fmla="*/ 1140431 w 1296448"/>
              <a:gd name="connsiteY1" fmla="*/ 801418 h 1584176"/>
              <a:gd name="connsiteX2" fmla="*/ 936105 w 1296448"/>
              <a:gd name="connsiteY2" fmla="*/ 1584176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6448" h="1584176">
                <a:moveTo>
                  <a:pt x="0" y="0"/>
                </a:moveTo>
                <a:cubicBezTo>
                  <a:pt x="412448" y="335038"/>
                  <a:pt x="984414" y="537389"/>
                  <a:pt x="1140431" y="801418"/>
                </a:cubicBezTo>
                <a:cubicBezTo>
                  <a:pt x="1296448" y="1065447"/>
                  <a:pt x="1115858" y="1385783"/>
                  <a:pt x="936105" y="158417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1907704" y="4293096"/>
            <a:ext cx="2002622" cy="1584175"/>
          </a:xfrm>
          <a:custGeom>
            <a:avLst/>
            <a:gdLst>
              <a:gd name="connsiteX0" fmla="*/ 0 w 1903790"/>
              <a:gd name="connsiteY0" fmla="*/ 0 h 1756229"/>
              <a:gd name="connsiteX1" fmla="*/ 1625600 w 1903790"/>
              <a:gd name="connsiteY1" fmla="*/ 899886 h 1756229"/>
              <a:gd name="connsiteX2" fmla="*/ 1669143 w 1903790"/>
              <a:gd name="connsiteY2" fmla="*/ 1756229 h 1756229"/>
              <a:gd name="connsiteX0" fmla="*/ 0 w 2049617"/>
              <a:gd name="connsiteY0" fmla="*/ 0 h 1599704"/>
              <a:gd name="connsiteX1" fmla="*/ 1750594 w 2049617"/>
              <a:gd name="connsiteY1" fmla="*/ 743361 h 1599704"/>
              <a:gd name="connsiteX2" fmla="*/ 1794137 w 2049617"/>
              <a:gd name="connsiteY2" fmla="*/ 1599704 h 1599704"/>
              <a:gd name="connsiteX0" fmla="*/ 0 w 2002622"/>
              <a:gd name="connsiteY0" fmla="*/ 0 h 1584175"/>
              <a:gd name="connsiteX1" fmla="*/ 1750594 w 2002622"/>
              <a:gd name="connsiteY1" fmla="*/ 743361 h 1584175"/>
              <a:gd name="connsiteX2" fmla="*/ 1512168 w 2002622"/>
              <a:gd name="connsiteY2" fmla="*/ 1584175 h 1584175"/>
              <a:gd name="connsiteX0" fmla="*/ 0 w 2002622"/>
              <a:gd name="connsiteY0" fmla="*/ 0 h 1584175"/>
              <a:gd name="connsiteX1" fmla="*/ 1750594 w 2002622"/>
              <a:gd name="connsiteY1" fmla="*/ 743361 h 1584175"/>
              <a:gd name="connsiteX2" fmla="*/ 1512168 w 2002622"/>
              <a:gd name="connsiteY2" fmla="*/ 1584175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2622" h="1584175">
                <a:moveTo>
                  <a:pt x="0" y="0"/>
                </a:moveTo>
                <a:cubicBezTo>
                  <a:pt x="673705" y="303590"/>
                  <a:pt x="1498566" y="479332"/>
                  <a:pt x="1750594" y="743361"/>
                </a:cubicBezTo>
                <a:cubicBezTo>
                  <a:pt x="2002622" y="1007390"/>
                  <a:pt x="1726020" y="1330145"/>
                  <a:pt x="1512168" y="1584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5364304" y="4197085"/>
            <a:ext cx="2088016" cy="1752195"/>
          </a:xfrm>
          <a:custGeom>
            <a:avLst/>
            <a:gdLst>
              <a:gd name="connsiteX0" fmla="*/ 0 w 1698172"/>
              <a:gd name="connsiteY0" fmla="*/ 1371600 h 1371600"/>
              <a:gd name="connsiteX1" fmla="*/ 1175658 w 1698172"/>
              <a:gd name="connsiteY1" fmla="*/ 108857 h 1371600"/>
              <a:gd name="connsiteX2" fmla="*/ 1117600 w 1698172"/>
              <a:gd name="connsiteY2" fmla="*/ 718457 h 1371600"/>
              <a:gd name="connsiteX3" fmla="*/ 1698172 w 1698172"/>
              <a:gd name="connsiteY3" fmla="*/ 1240971 h 1371600"/>
              <a:gd name="connsiteX0" fmla="*/ 0 w 1698172"/>
              <a:gd name="connsiteY0" fmla="*/ 1795647 h 1795647"/>
              <a:gd name="connsiteX1" fmla="*/ 1283749 w 1698172"/>
              <a:gd name="connsiteY1" fmla="*/ 108857 h 1795647"/>
              <a:gd name="connsiteX2" fmla="*/ 1117600 w 1698172"/>
              <a:gd name="connsiteY2" fmla="*/ 1142504 h 1795647"/>
              <a:gd name="connsiteX3" fmla="*/ 1698172 w 1698172"/>
              <a:gd name="connsiteY3" fmla="*/ 1665018 h 1795647"/>
              <a:gd name="connsiteX0" fmla="*/ 0 w 1854583"/>
              <a:gd name="connsiteY0" fmla="*/ 1675932 h 1675932"/>
              <a:gd name="connsiteX1" fmla="*/ 1440160 w 1854583"/>
              <a:gd name="connsiteY1" fmla="*/ 91755 h 1675932"/>
              <a:gd name="connsiteX2" fmla="*/ 1274011 w 1854583"/>
              <a:gd name="connsiteY2" fmla="*/ 1125402 h 1675932"/>
              <a:gd name="connsiteX3" fmla="*/ 1854583 w 1854583"/>
              <a:gd name="connsiteY3" fmla="*/ 1647916 h 1675932"/>
              <a:gd name="connsiteX0" fmla="*/ 215807 w 2070390"/>
              <a:gd name="connsiteY0" fmla="*/ 1675932 h 1675932"/>
              <a:gd name="connsiteX1" fmla="*/ 1655967 w 2070390"/>
              <a:gd name="connsiteY1" fmla="*/ 91755 h 1675932"/>
              <a:gd name="connsiteX2" fmla="*/ 1489818 w 2070390"/>
              <a:gd name="connsiteY2" fmla="*/ 1125402 h 1675932"/>
              <a:gd name="connsiteX3" fmla="*/ 2070390 w 2070390"/>
              <a:gd name="connsiteY3" fmla="*/ 1647916 h 1675932"/>
              <a:gd name="connsiteX0" fmla="*/ 215807 w 2232032"/>
              <a:gd name="connsiteY0" fmla="*/ 1675932 h 1675932"/>
              <a:gd name="connsiteX1" fmla="*/ 1655967 w 2232032"/>
              <a:gd name="connsiteY1" fmla="*/ 91755 h 1675932"/>
              <a:gd name="connsiteX2" fmla="*/ 1489818 w 2232032"/>
              <a:gd name="connsiteY2" fmla="*/ 1125402 h 1675932"/>
              <a:gd name="connsiteX3" fmla="*/ 2232032 w 2232032"/>
              <a:gd name="connsiteY3" fmla="*/ 1675932 h 1675932"/>
              <a:gd name="connsiteX0" fmla="*/ 215807 w 2232032"/>
              <a:gd name="connsiteY0" fmla="*/ 1675931 h 1675931"/>
              <a:gd name="connsiteX1" fmla="*/ 1727976 w 2232032"/>
              <a:gd name="connsiteY1" fmla="*/ 91755 h 1675931"/>
              <a:gd name="connsiteX2" fmla="*/ 1489818 w 2232032"/>
              <a:gd name="connsiteY2" fmla="*/ 1125401 h 1675931"/>
              <a:gd name="connsiteX3" fmla="*/ 2232032 w 2232032"/>
              <a:gd name="connsiteY3" fmla="*/ 1675931 h 1675931"/>
              <a:gd name="connsiteX0" fmla="*/ 215807 w 2232032"/>
              <a:gd name="connsiteY0" fmla="*/ 1680187 h 1680187"/>
              <a:gd name="connsiteX1" fmla="*/ 1727976 w 2232032"/>
              <a:gd name="connsiteY1" fmla="*/ 96011 h 1680187"/>
              <a:gd name="connsiteX2" fmla="*/ 1439944 w 2232032"/>
              <a:gd name="connsiteY2" fmla="*/ 1104123 h 1680187"/>
              <a:gd name="connsiteX3" fmla="*/ 2232032 w 2232032"/>
              <a:gd name="connsiteY3" fmla="*/ 1680187 h 1680187"/>
              <a:gd name="connsiteX0" fmla="*/ 215807 w 2160024"/>
              <a:gd name="connsiteY0" fmla="*/ 1680187 h 1752195"/>
              <a:gd name="connsiteX1" fmla="*/ 1727976 w 2160024"/>
              <a:gd name="connsiteY1" fmla="*/ 96011 h 1752195"/>
              <a:gd name="connsiteX2" fmla="*/ 1439944 w 2160024"/>
              <a:gd name="connsiteY2" fmla="*/ 1104123 h 1752195"/>
              <a:gd name="connsiteX3" fmla="*/ 2160024 w 2160024"/>
              <a:gd name="connsiteY3" fmla="*/ 1752195 h 1752195"/>
              <a:gd name="connsiteX0" fmla="*/ 215807 w 2088016"/>
              <a:gd name="connsiteY0" fmla="*/ 1680187 h 1752195"/>
              <a:gd name="connsiteX1" fmla="*/ 1727976 w 2088016"/>
              <a:gd name="connsiteY1" fmla="*/ 96011 h 1752195"/>
              <a:gd name="connsiteX2" fmla="*/ 1439944 w 2088016"/>
              <a:gd name="connsiteY2" fmla="*/ 1104123 h 1752195"/>
              <a:gd name="connsiteX3" fmla="*/ 2088016 w 2088016"/>
              <a:gd name="connsiteY3" fmla="*/ 1752195 h 1752195"/>
              <a:gd name="connsiteX0" fmla="*/ 215807 w 2160024"/>
              <a:gd name="connsiteY0" fmla="*/ 1680187 h 1752195"/>
              <a:gd name="connsiteX1" fmla="*/ 1727976 w 2160024"/>
              <a:gd name="connsiteY1" fmla="*/ 96011 h 1752195"/>
              <a:gd name="connsiteX2" fmla="*/ 1439944 w 2160024"/>
              <a:gd name="connsiteY2" fmla="*/ 1104123 h 1752195"/>
              <a:gd name="connsiteX3" fmla="*/ 2160024 w 2160024"/>
              <a:gd name="connsiteY3" fmla="*/ 1752195 h 1752195"/>
              <a:gd name="connsiteX0" fmla="*/ 215807 w 2160024"/>
              <a:gd name="connsiteY0" fmla="*/ 1680187 h 1752195"/>
              <a:gd name="connsiteX1" fmla="*/ 1727976 w 2160024"/>
              <a:gd name="connsiteY1" fmla="*/ 96011 h 1752195"/>
              <a:gd name="connsiteX2" fmla="*/ 1439944 w 2160024"/>
              <a:gd name="connsiteY2" fmla="*/ 1104123 h 1752195"/>
              <a:gd name="connsiteX3" fmla="*/ 2160024 w 2160024"/>
              <a:gd name="connsiteY3" fmla="*/ 1752195 h 1752195"/>
              <a:gd name="connsiteX0" fmla="*/ 215807 w 2088016"/>
              <a:gd name="connsiteY0" fmla="*/ 1680187 h 1752195"/>
              <a:gd name="connsiteX1" fmla="*/ 1727976 w 2088016"/>
              <a:gd name="connsiteY1" fmla="*/ 96011 h 1752195"/>
              <a:gd name="connsiteX2" fmla="*/ 1439944 w 2088016"/>
              <a:gd name="connsiteY2" fmla="*/ 1104123 h 1752195"/>
              <a:gd name="connsiteX3" fmla="*/ 2088016 w 2088016"/>
              <a:gd name="connsiteY3" fmla="*/ 1752195 h 1752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8016" h="1752195">
                <a:moveTo>
                  <a:pt x="215807" y="1680187"/>
                </a:moveTo>
                <a:cubicBezTo>
                  <a:pt x="0" y="1448093"/>
                  <a:pt x="1523953" y="192022"/>
                  <a:pt x="1727976" y="96011"/>
                </a:cubicBezTo>
                <a:cubicBezTo>
                  <a:pt x="1931999" y="0"/>
                  <a:pt x="1379937" y="828092"/>
                  <a:pt x="1439944" y="1104123"/>
                </a:cubicBezTo>
                <a:cubicBezTo>
                  <a:pt x="1499951" y="1380154"/>
                  <a:pt x="1841273" y="1585281"/>
                  <a:pt x="2088016" y="175219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7086352" y="4325257"/>
            <a:ext cx="654987" cy="1552015"/>
          </a:xfrm>
          <a:custGeom>
            <a:avLst/>
            <a:gdLst>
              <a:gd name="connsiteX0" fmla="*/ 0 w 667657"/>
              <a:gd name="connsiteY0" fmla="*/ 0 h 1480457"/>
              <a:gd name="connsiteX1" fmla="*/ 667657 w 667657"/>
              <a:gd name="connsiteY1" fmla="*/ 783772 h 1480457"/>
              <a:gd name="connsiteX2" fmla="*/ 0 w 667657"/>
              <a:gd name="connsiteY2" fmla="*/ 1480457 h 1480457"/>
              <a:gd name="connsiteX0" fmla="*/ 138088 w 828760"/>
              <a:gd name="connsiteY0" fmla="*/ 0 h 1552015"/>
              <a:gd name="connsiteX1" fmla="*/ 805745 w 828760"/>
              <a:gd name="connsiteY1" fmla="*/ 783772 h 1552015"/>
              <a:gd name="connsiteX2" fmla="*/ 0 w 828760"/>
              <a:gd name="connsiteY2" fmla="*/ 1552015 h 1552015"/>
              <a:gd name="connsiteX0" fmla="*/ 138088 w 887110"/>
              <a:gd name="connsiteY0" fmla="*/ 0 h 1552015"/>
              <a:gd name="connsiteX1" fmla="*/ 864095 w 887110"/>
              <a:gd name="connsiteY1" fmla="*/ 903943 h 1552015"/>
              <a:gd name="connsiteX2" fmla="*/ 0 w 887110"/>
              <a:gd name="connsiteY2" fmla="*/ 1552015 h 1552015"/>
              <a:gd name="connsiteX0" fmla="*/ 138088 w 815102"/>
              <a:gd name="connsiteY0" fmla="*/ 0 h 1552015"/>
              <a:gd name="connsiteX1" fmla="*/ 792087 w 815102"/>
              <a:gd name="connsiteY1" fmla="*/ 903943 h 1552015"/>
              <a:gd name="connsiteX2" fmla="*/ 0 w 815102"/>
              <a:gd name="connsiteY2" fmla="*/ 1552015 h 1552015"/>
              <a:gd name="connsiteX0" fmla="*/ 0 w 666988"/>
              <a:gd name="connsiteY0" fmla="*/ 0 h 1552015"/>
              <a:gd name="connsiteX1" fmla="*/ 653999 w 666988"/>
              <a:gd name="connsiteY1" fmla="*/ 903943 h 1552015"/>
              <a:gd name="connsiteX2" fmla="*/ 77935 w 666988"/>
              <a:gd name="connsiteY2" fmla="*/ 1552015 h 1552015"/>
              <a:gd name="connsiteX0" fmla="*/ 0 w 654987"/>
              <a:gd name="connsiteY0" fmla="*/ 0 h 1552015"/>
              <a:gd name="connsiteX1" fmla="*/ 653999 w 654987"/>
              <a:gd name="connsiteY1" fmla="*/ 903943 h 1552015"/>
              <a:gd name="connsiteX2" fmla="*/ 5927 w 654987"/>
              <a:gd name="connsiteY2" fmla="*/ 1552015 h 155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987" h="1552015">
                <a:moveTo>
                  <a:pt x="0" y="0"/>
                </a:moveTo>
                <a:cubicBezTo>
                  <a:pt x="333828" y="268514"/>
                  <a:pt x="653011" y="645274"/>
                  <a:pt x="653999" y="903943"/>
                </a:cubicBezTo>
                <a:cubicBezTo>
                  <a:pt x="654987" y="1162612"/>
                  <a:pt x="339755" y="1327044"/>
                  <a:pt x="5927" y="155201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835696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020272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619672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55576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148038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516190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RB6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115616" y="594928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RB7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508078" y="593998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RB9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3131840" y="593998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RB10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652120" y="6228020"/>
            <a:ext cx="21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pruned backup tree2</a:t>
            </a:r>
            <a:endParaRPr lang="zh-CN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343387" y="5958572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RB7</a:t>
            </a:r>
            <a:endParaRPr lang="zh-CN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6735849" y="594928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RB9</a:t>
            </a:r>
            <a:endParaRPr lang="zh-CN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359611" y="594928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RB10</a:t>
            </a:r>
            <a:endParaRPr lang="zh-CN" alt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932040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324502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692654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RB6</a:t>
            </a:r>
            <a:endParaRPr lang="zh-CN" altLang="en-US" dirty="0"/>
          </a:p>
        </p:txBody>
      </p:sp>
      <p:cxnSp>
        <p:nvCxnSpPr>
          <p:cNvPr id="59" name="直接连接符 58"/>
          <p:cNvCxnSpPr/>
          <p:nvPr/>
        </p:nvCxnSpPr>
        <p:spPr>
          <a:xfrm>
            <a:off x="6180486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796136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804248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62" name="爆炸形 1 61"/>
          <p:cNvSpPr/>
          <p:nvPr/>
        </p:nvSpPr>
        <p:spPr>
          <a:xfrm>
            <a:off x="2267744" y="4725144"/>
            <a:ext cx="288032" cy="288032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灯片编号占位符 6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64" name="页脚占位符 6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任意多边形 65"/>
          <p:cNvSpPr/>
          <p:nvPr/>
        </p:nvSpPr>
        <p:spPr>
          <a:xfrm>
            <a:off x="1835695" y="4293096"/>
            <a:ext cx="1296448" cy="1584176"/>
          </a:xfrm>
          <a:custGeom>
            <a:avLst/>
            <a:gdLst>
              <a:gd name="connsiteX0" fmla="*/ 0 w 1178076"/>
              <a:gd name="connsiteY0" fmla="*/ 0 h 1814286"/>
              <a:gd name="connsiteX1" fmla="*/ 1001486 w 1178076"/>
              <a:gd name="connsiteY1" fmla="*/ 972457 h 1814286"/>
              <a:gd name="connsiteX2" fmla="*/ 1059543 w 1178076"/>
              <a:gd name="connsiteY2" fmla="*/ 1814286 h 1814286"/>
              <a:gd name="connsiteX0" fmla="*/ 0 w 1340179"/>
              <a:gd name="connsiteY0" fmla="*/ 0 h 1643247"/>
              <a:gd name="connsiteX1" fmla="*/ 1140431 w 1340179"/>
              <a:gd name="connsiteY1" fmla="*/ 801418 h 1643247"/>
              <a:gd name="connsiteX2" fmla="*/ 1198488 w 1340179"/>
              <a:gd name="connsiteY2" fmla="*/ 1643247 h 1643247"/>
              <a:gd name="connsiteX0" fmla="*/ 0 w 1308450"/>
              <a:gd name="connsiteY0" fmla="*/ 0 h 1512168"/>
              <a:gd name="connsiteX1" fmla="*/ 1140431 w 1308450"/>
              <a:gd name="connsiteY1" fmla="*/ 801418 h 1512168"/>
              <a:gd name="connsiteX2" fmla="*/ 1008113 w 1308450"/>
              <a:gd name="connsiteY2" fmla="*/ 1512168 h 1512168"/>
              <a:gd name="connsiteX0" fmla="*/ 0 w 1296448"/>
              <a:gd name="connsiteY0" fmla="*/ 0 h 1584176"/>
              <a:gd name="connsiteX1" fmla="*/ 1140431 w 1296448"/>
              <a:gd name="connsiteY1" fmla="*/ 801418 h 1584176"/>
              <a:gd name="connsiteX2" fmla="*/ 936105 w 1296448"/>
              <a:gd name="connsiteY2" fmla="*/ 1584176 h 1584176"/>
              <a:gd name="connsiteX0" fmla="*/ 0 w 1296448"/>
              <a:gd name="connsiteY0" fmla="*/ 0 h 1584176"/>
              <a:gd name="connsiteX1" fmla="*/ 1140431 w 1296448"/>
              <a:gd name="connsiteY1" fmla="*/ 801418 h 1584176"/>
              <a:gd name="connsiteX2" fmla="*/ 936105 w 1296448"/>
              <a:gd name="connsiteY2" fmla="*/ 1584176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6448" h="1584176">
                <a:moveTo>
                  <a:pt x="0" y="0"/>
                </a:moveTo>
                <a:cubicBezTo>
                  <a:pt x="412448" y="335038"/>
                  <a:pt x="984414" y="537389"/>
                  <a:pt x="1140431" y="801418"/>
                </a:cubicBezTo>
                <a:cubicBezTo>
                  <a:pt x="1296448" y="1065447"/>
                  <a:pt x="1115858" y="1385783"/>
                  <a:pt x="936105" y="158417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Local Protection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When RB1-RB5 fails, RB1 locally switches over to  the backup tree. Inject multicast traffic on behalf of RB7. </a:t>
            </a:r>
          </a:p>
          <a:p>
            <a:r>
              <a:rPr lang="en-US" altLang="zh-CN" sz="2800" dirty="0" smtClean="0"/>
              <a:t>RPF relax is necessary. </a:t>
            </a:r>
          </a:p>
          <a:p>
            <a:pPr lvl="1"/>
            <a:r>
              <a:rPr lang="en-US" altLang="zh-CN" sz="2400" dirty="0" smtClean="0"/>
              <a:t>E.g., {root=RB2, ingress=RB7, incoming interface=RB1-RB2}</a:t>
            </a:r>
          </a:p>
          <a:p>
            <a:r>
              <a:rPr lang="en-US" altLang="zh-CN" sz="2800" dirty="0" smtClean="0"/>
              <a:t>RPF </a:t>
            </a:r>
            <a:r>
              <a:rPr lang="en-US" altLang="zh-CN" sz="2800" dirty="0" smtClean="0"/>
              <a:t>relax </a:t>
            </a:r>
            <a:r>
              <a:rPr lang="en-US" altLang="zh-CN" sz="2800" dirty="0" smtClean="0"/>
              <a:t>can be dangerous</a:t>
            </a:r>
            <a:r>
              <a:rPr lang="en-US" altLang="zh-CN" sz="2800" dirty="0" smtClean="0"/>
              <a:t>. So, </a:t>
            </a:r>
            <a:r>
              <a:rPr lang="en-US" altLang="zh-CN" sz="2800" dirty="0" smtClean="0"/>
              <a:t>n</a:t>
            </a:r>
            <a:r>
              <a:rPr lang="en-US" altLang="zh-CN" sz="2800" dirty="0" smtClean="0"/>
              <a:t>ot recommended.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236AA-8D25-4D9C-A433-29E350F3C09A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1331640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699792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47864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31640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699792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347864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7" idx="0"/>
            <a:endCxn id="42" idx="4"/>
          </p:cNvCxnSpPr>
          <p:nvPr/>
        </p:nvCxnSpPr>
        <p:spPr>
          <a:xfrm flipV="1">
            <a:off x="1403648" y="4365104"/>
            <a:ext cx="50405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8" idx="0"/>
            <a:endCxn id="42" idx="4"/>
          </p:cNvCxnSpPr>
          <p:nvPr/>
        </p:nvCxnSpPr>
        <p:spPr>
          <a:xfrm flipH="1" flipV="1">
            <a:off x="1907704" y="4365104"/>
            <a:ext cx="86409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9" idx="1"/>
            <a:endCxn id="42" idx="4"/>
          </p:cNvCxnSpPr>
          <p:nvPr/>
        </p:nvCxnSpPr>
        <p:spPr>
          <a:xfrm flipH="1" flipV="1">
            <a:off x="1907704" y="4365104"/>
            <a:ext cx="1461251" cy="81317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0" idx="0"/>
            <a:endCxn id="7" idx="4"/>
          </p:cNvCxnSpPr>
          <p:nvPr/>
        </p:nvCxnSpPr>
        <p:spPr>
          <a:xfrm flipV="1">
            <a:off x="1403648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1" idx="0"/>
            <a:endCxn id="8" idx="4"/>
          </p:cNvCxnSpPr>
          <p:nvPr/>
        </p:nvCxnSpPr>
        <p:spPr>
          <a:xfrm flipV="1">
            <a:off x="2771800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419872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6012160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508104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156176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876256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524328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508104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876256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7524328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2" idx="0"/>
          </p:cNvCxnSpPr>
          <p:nvPr/>
        </p:nvCxnSpPr>
        <p:spPr>
          <a:xfrm flipV="1">
            <a:off x="6948264" y="4365104"/>
            <a:ext cx="14401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23" idx="0"/>
            <a:endCxn id="43" idx="4"/>
          </p:cNvCxnSpPr>
          <p:nvPr/>
        </p:nvCxnSpPr>
        <p:spPr>
          <a:xfrm flipH="1" flipV="1">
            <a:off x="7092280" y="4365104"/>
            <a:ext cx="50405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20" idx="0"/>
          </p:cNvCxnSpPr>
          <p:nvPr/>
        </p:nvCxnSpPr>
        <p:spPr>
          <a:xfrm flipV="1">
            <a:off x="5580112" y="4365104"/>
            <a:ext cx="1512168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1" idx="0"/>
          </p:cNvCxnSpPr>
          <p:nvPr/>
        </p:nvCxnSpPr>
        <p:spPr>
          <a:xfrm flipV="1">
            <a:off x="6228184" y="4365104"/>
            <a:ext cx="86409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9" idx="6"/>
            <a:endCxn id="43" idx="2"/>
          </p:cNvCxnSpPr>
          <p:nvPr/>
        </p:nvCxnSpPr>
        <p:spPr>
          <a:xfrm>
            <a:off x="6156176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24" idx="0"/>
            <a:endCxn id="21" idx="4"/>
          </p:cNvCxnSpPr>
          <p:nvPr/>
        </p:nvCxnSpPr>
        <p:spPr>
          <a:xfrm flipV="1">
            <a:off x="5580112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6" idx="0"/>
            <a:endCxn id="22" idx="4"/>
          </p:cNvCxnSpPr>
          <p:nvPr/>
        </p:nvCxnSpPr>
        <p:spPr>
          <a:xfrm flipH="1" flipV="1">
            <a:off x="6948264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5" idx="0"/>
            <a:endCxn id="23" idx="4"/>
          </p:cNvCxnSpPr>
          <p:nvPr/>
        </p:nvCxnSpPr>
        <p:spPr>
          <a:xfrm flipV="1">
            <a:off x="6948264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259632" y="407707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158654" y="407707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37" name="任意多边形 36"/>
          <p:cNvSpPr/>
          <p:nvPr/>
        </p:nvSpPr>
        <p:spPr>
          <a:xfrm>
            <a:off x="1273939" y="4293097"/>
            <a:ext cx="633765" cy="1664850"/>
          </a:xfrm>
          <a:custGeom>
            <a:avLst/>
            <a:gdLst>
              <a:gd name="connsiteX0" fmla="*/ 508000 w 508000"/>
              <a:gd name="connsiteY0" fmla="*/ 0 h 1640115"/>
              <a:gd name="connsiteX1" fmla="*/ 101600 w 508000"/>
              <a:gd name="connsiteY1" fmla="*/ 653143 h 1640115"/>
              <a:gd name="connsiteX2" fmla="*/ 0 w 508000"/>
              <a:gd name="connsiteY2" fmla="*/ 1640115 h 1640115"/>
              <a:gd name="connsiteX3" fmla="*/ 0 w 508000"/>
              <a:gd name="connsiteY3" fmla="*/ 1640115 h 1640115"/>
              <a:gd name="connsiteX0" fmla="*/ 633107 w 633107"/>
              <a:gd name="connsiteY0" fmla="*/ 0 h 1483590"/>
              <a:gd name="connsiteX1" fmla="*/ 104958 w 633107"/>
              <a:gd name="connsiteY1" fmla="*/ 496618 h 1483590"/>
              <a:gd name="connsiteX2" fmla="*/ 3358 w 633107"/>
              <a:gd name="connsiteY2" fmla="*/ 1483590 h 1483590"/>
              <a:gd name="connsiteX3" fmla="*/ 3358 w 633107"/>
              <a:gd name="connsiteY3" fmla="*/ 1483590 h 1483590"/>
              <a:gd name="connsiteX0" fmla="*/ 633765 w 633765"/>
              <a:gd name="connsiteY0" fmla="*/ 0 h 1664850"/>
              <a:gd name="connsiteX1" fmla="*/ 105616 w 633765"/>
              <a:gd name="connsiteY1" fmla="*/ 496618 h 1664850"/>
              <a:gd name="connsiteX2" fmla="*/ 4016 w 633765"/>
              <a:gd name="connsiteY2" fmla="*/ 1483590 h 1664850"/>
              <a:gd name="connsiteX3" fmla="*/ 129709 w 633765"/>
              <a:gd name="connsiteY3" fmla="*/ 1584175 h 166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765" h="1664850">
                <a:moveTo>
                  <a:pt x="633765" y="0"/>
                </a:moveTo>
                <a:cubicBezTo>
                  <a:pt x="472898" y="189895"/>
                  <a:pt x="210574" y="249353"/>
                  <a:pt x="105616" y="496618"/>
                </a:cubicBezTo>
                <a:cubicBezTo>
                  <a:pt x="658" y="743883"/>
                  <a:pt x="0" y="1302331"/>
                  <a:pt x="4016" y="1483590"/>
                </a:cubicBezTo>
                <a:cubicBezTo>
                  <a:pt x="8032" y="1664850"/>
                  <a:pt x="87811" y="1550647"/>
                  <a:pt x="129709" y="1584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1907704" y="4293096"/>
            <a:ext cx="2002622" cy="1584175"/>
          </a:xfrm>
          <a:custGeom>
            <a:avLst/>
            <a:gdLst>
              <a:gd name="connsiteX0" fmla="*/ 0 w 1903790"/>
              <a:gd name="connsiteY0" fmla="*/ 0 h 1756229"/>
              <a:gd name="connsiteX1" fmla="*/ 1625600 w 1903790"/>
              <a:gd name="connsiteY1" fmla="*/ 899886 h 1756229"/>
              <a:gd name="connsiteX2" fmla="*/ 1669143 w 1903790"/>
              <a:gd name="connsiteY2" fmla="*/ 1756229 h 1756229"/>
              <a:gd name="connsiteX0" fmla="*/ 0 w 2049617"/>
              <a:gd name="connsiteY0" fmla="*/ 0 h 1599704"/>
              <a:gd name="connsiteX1" fmla="*/ 1750594 w 2049617"/>
              <a:gd name="connsiteY1" fmla="*/ 743361 h 1599704"/>
              <a:gd name="connsiteX2" fmla="*/ 1794137 w 2049617"/>
              <a:gd name="connsiteY2" fmla="*/ 1599704 h 1599704"/>
              <a:gd name="connsiteX0" fmla="*/ 0 w 2002622"/>
              <a:gd name="connsiteY0" fmla="*/ 0 h 1584175"/>
              <a:gd name="connsiteX1" fmla="*/ 1750594 w 2002622"/>
              <a:gd name="connsiteY1" fmla="*/ 743361 h 1584175"/>
              <a:gd name="connsiteX2" fmla="*/ 1512168 w 2002622"/>
              <a:gd name="connsiteY2" fmla="*/ 1584175 h 1584175"/>
              <a:gd name="connsiteX0" fmla="*/ 0 w 2002622"/>
              <a:gd name="connsiteY0" fmla="*/ 0 h 1584175"/>
              <a:gd name="connsiteX1" fmla="*/ 1750594 w 2002622"/>
              <a:gd name="connsiteY1" fmla="*/ 743361 h 1584175"/>
              <a:gd name="connsiteX2" fmla="*/ 1512168 w 2002622"/>
              <a:gd name="connsiteY2" fmla="*/ 1584175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2622" h="1584175">
                <a:moveTo>
                  <a:pt x="0" y="0"/>
                </a:moveTo>
                <a:cubicBezTo>
                  <a:pt x="673705" y="303590"/>
                  <a:pt x="1498566" y="479332"/>
                  <a:pt x="1750594" y="743361"/>
                </a:cubicBezTo>
                <a:cubicBezTo>
                  <a:pt x="2002622" y="1007390"/>
                  <a:pt x="1726020" y="1330145"/>
                  <a:pt x="1512168" y="1584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6084169" y="4029067"/>
            <a:ext cx="1512168" cy="1848205"/>
          </a:xfrm>
          <a:custGeom>
            <a:avLst/>
            <a:gdLst>
              <a:gd name="connsiteX0" fmla="*/ 0 w 1698172"/>
              <a:gd name="connsiteY0" fmla="*/ 1371600 h 1371600"/>
              <a:gd name="connsiteX1" fmla="*/ 1175658 w 1698172"/>
              <a:gd name="connsiteY1" fmla="*/ 108857 h 1371600"/>
              <a:gd name="connsiteX2" fmla="*/ 1117600 w 1698172"/>
              <a:gd name="connsiteY2" fmla="*/ 718457 h 1371600"/>
              <a:gd name="connsiteX3" fmla="*/ 1698172 w 1698172"/>
              <a:gd name="connsiteY3" fmla="*/ 1240971 h 1371600"/>
              <a:gd name="connsiteX0" fmla="*/ 0 w 1698172"/>
              <a:gd name="connsiteY0" fmla="*/ 1795647 h 1795647"/>
              <a:gd name="connsiteX1" fmla="*/ 1283749 w 1698172"/>
              <a:gd name="connsiteY1" fmla="*/ 108857 h 1795647"/>
              <a:gd name="connsiteX2" fmla="*/ 1117600 w 1698172"/>
              <a:gd name="connsiteY2" fmla="*/ 1142504 h 1795647"/>
              <a:gd name="connsiteX3" fmla="*/ 1698172 w 1698172"/>
              <a:gd name="connsiteY3" fmla="*/ 1665018 h 1795647"/>
              <a:gd name="connsiteX0" fmla="*/ 0 w 1854583"/>
              <a:gd name="connsiteY0" fmla="*/ 1675932 h 1675932"/>
              <a:gd name="connsiteX1" fmla="*/ 1440160 w 1854583"/>
              <a:gd name="connsiteY1" fmla="*/ 91755 h 1675932"/>
              <a:gd name="connsiteX2" fmla="*/ 1274011 w 1854583"/>
              <a:gd name="connsiteY2" fmla="*/ 1125402 h 1675932"/>
              <a:gd name="connsiteX3" fmla="*/ 1854583 w 1854583"/>
              <a:gd name="connsiteY3" fmla="*/ 1647916 h 1675932"/>
              <a:gd name="connsiteX0" fmla="*/ 215807 w 2070390"/>
              <a:gd name="connsiteY0" fmla="*/ 1675932 h 1675932"/>
              <a:gd name="connsiteX1" fmla="*/ 1655967 w 2070390"/>
              <a:gd name="connsiteY1" fmla="*/ 91755 h 1675932"/>
              <a:gd name="connsiteX2" fmla="*/ 1489818 w 2070390"/>
              <a:gd name="connsiteY2" fmla="*/ 1125402 h 1675932"/>
              <a:gd name="connsiteX3" fmla="*/ 2070390 w 2070390"/>
              <a:gd name="connsiteY3" fmla="*/ 1647916 h 1675932"/>
              <a:gd name="connsiteX0" fmla="*/ 215807 w 2232032"/>
              <a:gd name="connsiteY0" fmla="*/ 1675932 h 1675932"/>
              <a:gd name="connsiteX1" fmla="*/ 1655967 w 2232032"/>
              <a:gd name="connsiteY1" fmla="*/ 91755 h 1675932"/>
              <a:gd name="connsiteX2" fmla="*/ 1489818 w 2232032"/>
              <a:gd name="connsiteY2" fmla="*/ 1125402 h 1675932"/>
              <a:gd name="connsiteX3" fmla="*/ 2232032 w 2232032"/>
              <a:gd name="connsiteY3" fmla="*/ 1675932 h 1675932"/>
              <a:gd name="connsiteX0" fmla="*/ 215807 w 2232032"/>
              <a:gd name="connsiteY0" fmla="*/ 1675931 h 1675931"/>
              <a:gd name="connsiteX1" fmla="*/ 1727976 w 2232032"/>
              <a:gd name="connsiteY1" fmla="*/ 91755 h 1675931"/>
              <a:gd name="connsiteX2" fmla="*/ 1489818 w 2232032"/>
              <a:gd name="connsiteY2" fmla="*/ 1125401 h 1675931"/>
              <a:gd name="connsiteX3" fmla="*/ 2232032 w 2232032"/>
              <a:gd name="connsiteY3" fmla="*/ 1675931 h 1675931"/>
              <a:gd name="connsiteX0" fmla="*/ 215807 w 2232032"/>
              <a:gd name="connsiteY0" fmla="*/ 1680187 h 1680187"/>
              <a:gd name="connsiteX1" fmla="*/ 1727976 w 2232032"/>
              <a:gd name="connsiteY1" fmla="*/ 96011 h 1680187"/>
              <a:gd name="connsiteX2" fmla="*/ 1439944 w 2232032"/>
              <a:gd name="connsiteY2" fmla="*/ 1104123 h 1680187"/>
              <a:gd name="connsiteX3" fmla="*/ 2232032 w 2232032"/>
              <a:gd name="connsiteY3" fmla="*/ 1680187 h 1680187"/>
              <a:gd name="connsiteX0" fmla="*/ 0 w 2016225"/>
              <a:gd name="connsiteY0" fmla="*/ 1848205 h 1848205"/>
              <a:gd name="connsiteX1" fmla="*/ 504057 w 2016225"/>
              <a:gd name="connsiteY1" fmla="*/ 264029 h 1848205"/>
              <a:gd name="connsiteX2" fmla="*/ 1512169 w 2016225"/>
              <a:gd name="connsiteY2" fmla="*/ 264029 h 1848205"/>
              <a:gd name="connsiteX3" fmla="*/ 1224137 w 2016225"/>
              <a:gd name="connsiteY3" fmla="*/ 1272141 h 1848205"/>
              <a:gd name="connsiteX4" fmla="*/ 2016225 w 2016225"/>
              <a:gd name="connsiteY4" fmla="*/ 1848205 h 1848205"/>
              <a:gd name="connsiteX0" fmla="*/ 0 w 1512168"/>
              <a:gd name="connsiteY0" fmla="*/ 264029 h 1848205"/>
              <a:gd name="connsiteX1" fmla="*/ 1008112 w 1512168"/>
              <a:gd name="connsiteY1" fmla="*/ 264029 h 1848205"/>
              <a:gd name="connsiteX2" fmla="*/ 720080 w 1512168"/>
              <a:gd name="connsiteY2" fmla="*/ 1272141 h 1848205"/>
              <a:gd name="connsiteX3" fmla="*/ 1512168 w 1512168"/>
              <a:gd name="connsiteY3" fmla="*/ 1848205 h 1848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168" h="1848205">
                <a:moveTo>
                  <a:pt x="0" y="264029"/>
                </a:moveTo>
                <a:cubicBezTo>
                  <a:pt x="252028" y="0"/>
                  <a:pt x="888099" y="96010"/>
                  <a:pt x="1008112" y="264029"/>
                </a:cubicBezTo>
                <a:cubicBezTo>
                  <a:pt x="1128125" y="432048"/>
                  <a:pt x="636071" y="1008112"/>
                  <a:pt x="720080" y="1272141"/>
                </a:cubicBezTo>
                <a:cubicBezTo>
                  <a:pt x="804089" y="1536170"/>
                  <a:pt x="1265425" y="1681291"/>
                  <a:pt x="1512168" y="184820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6948265" y="4325257"/>
            <a:ext cx="815102" cy="1552015"/>
          </a:xfrm>
          <a:custGeom>
            <a:avLst/>
            <a:gdLst>
              <a:gd name="connsiteX0" fmla="*/ 0 w 667657"/>
              <a:gd name="connsiteY0" fmla="*/ 0 h 1480457"/>
              <a:gd name="connsiteX1" fmla="*/ 667657 w 667657"/>
              <a:gd name="connsiteY1" fmla="*/ 783772 h 1480457"/>
              <a:gd name="connsiteX2" fmla="*/ 0 w 667657"/>
              <a:gd name="connsiteY2" fmla="*/ 1480457 h 1480457"/>
              <a:gd name="connsiteX0" fmla="*/ 138088 w 828760"/>
              <a:gd name="connsiteY0" fmla="*/ 0 h 1552015"/>
              <a:gd name="connsiteX1" fmla="*/ 805745 w 828760"/>
              <a:gd name="connsiteY1" fmla="*/ 783772 h 1552015"/>
              <a:gd name="connsiteX2" fmla="*/ 0 w 828760"/>
              <a:gd name="connsiteY2" fmla="*/ 1552015 h 1552015"/>
              <a:gd name="connsiteX0" fmla="*/ 138088 w 887110"/>
              <a:gd name="connsiteY0" fmla="*/ 0 h 1552015"/>
              <a:gd name="connsiteX1" fmla="*/ 864095 w 887110"/>
              <a:gd name="connsiteY1" fmla="*/ 903943 h 1552015"/>
              <a:gd name="connsiteX2" fmla="*/ 0 w 887110"/>
              <a:gd name="connsiteY2" fmla="*/ 1552015 h 1552015"/>
              <a:gd name="connsiteX0" fmla="*/ 138088 w 815102"/>
              <a:gd name="connsiteY0" fmla="*/ 0 h 1552015"/>
              <a:gd name="connsiteX1" fmla="*/ 792087 w 815102"/>
              <a:gd name="connsiteY1" fmla="*/ 903943 h 1552015"/>
              <a:gd name="connsiteX2" fmla="*/ 0 w 815102"/>
              <a:gd name="connsiteY2" fmla="*/ 1552015 h 155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5102" h="1552015">
                <a:moveTo>
                  <a:pt x="138088" y="0"/>
                </a:moveTo>
                <a:cubicBezTo>
                  <a:pt x="471916" y="268514"/>
                  <a:pt x="815102" y="645274"/>
                  <a:pt x="792087" y="903943"/>
                </a:cubicBezTo>
                <a:cubicBezTo>
                  <a:pt x="769072" y="1162612"/>
                  <a:pt x="333828" y="1327044"/>
                  <a:pt x="0" y="155201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835696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020272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619672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55576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16190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RB6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115616" y="594928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RB7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08078" y="593998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RB9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131840" y="593998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RB10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343387" y="5958572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RB7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735849" y="594928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RB9</a:t>
            </a:r>
            <a:endParaRPr lang="zh-CN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359611" y="594928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RB10</a:t>
            </a:r>
            <a:endParaRPr lang="zh-CN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324502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692654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RB6</a:t>
            </a:r>
            <a:endParaRPr lang="zh-CN" altLang="en-US" dirty="0"/>
          </a:p>
        </p:txBody>
      </p:sp>
      <p:cxnSp>
        <p:nvCxnSpPr>
          <p:cNvPr id="57" name="直接连接符 56"/>
          <p:cNvCxnSpPr/>
          <p:nvPr/>
        </p:nvCxnSpPr>
        <p:spPr>
          <a:xfrm>
            <a:off x="6180486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820446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828558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60" name="爆炸形 1 59"/>
          <p:cNvSpPr/>
          <p:nvPr/>
        </p:nvSpPr>
        <p:spPr>
          <a:xfrm>
            <a:off x="2267744" y="4725144"/>
            <a:ext cx="288032" cy="288032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1331640" y="6228020"/>
            <a:ext cx="220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pruned primary tree1</a:t>
            </a:r>
            <a:endParaRPr lang="zh-CN" alt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652120" y="6228020"/>
            <a:ext cx="21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pruned backup tree2</a:t>
            </a:r>
            <a:endParaRPr lang="zh-CN" altLang="en-US" dirty="0"/>
          </a:p>
        </p:txBody>
      </p:sp>
      <p:sp>
        <p:nvSpPr>
          <p:cNvPr id="63" name="灯片编号占位符 6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64" name="页脚占位符 6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148038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 to the Primary DT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When </a:t>
            </a:r>
            <a:r>
              <a:rPr lang="en-US" altLang="zh-CN" dirty="0" smtClean="0"/>
              <a:t>re-convergence </a:t>
            </a:r>
            <a:r>
              <a:rPr lang="en-US" altLang="zh-CN" dirty="0" smtClean="0"/>
              <a:t>finishes, </a:t>
            </a:r>
            <a:r>
              <a:rPr lang="en-US" altLang="zh-CN" dirty="0" err="1" smtClean="0"/>
              <a:t>RBridges</a:t>
            </a:r>
            <a:r>
              <a:rPr lang="en-US" altLang="zh-CN" dirty="0" smtClean="0"/>
              <a:t> SHOULD switch back to the new primary distribution tree.</a:t>
            </a:r>
          </a:p>
          <a:p>
            <a:r>
              <a:rPr lang="en-US" altLang="zh-CN" dirty="0" err="1" smtClean="0"/>
              <a:t>RBridges</a:t>
            </a:r>
            <a:r>
              <a:rPr lang="en-US" altLang="zh-CN" dirty="0" smtClean="0"/>
              <a:t> then </a:t>
            </a:r>
            <a:r>
              <a:rPr lang="en-US" altLang="zh-CN" dirty="0" smtClean="0"/>
              <a:t>stop using the old backup DT.</a:t>
            </a:r>
          </a:p>
          <a:p>
            <a:r>
              <a:rPr lang="en-US" altLang="zh-CN" dirty="0" smtClean="0"/>
              <a:t>The backup DT will be updated </a:t>
            </a:r>
            <a:r>
              <a:rPr lang="en-US" altLang="zh-CN" dirty="0" smtClean="0"/>
              <a:t>according to the new primary DT.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5E8D-74D0-4A22-9F2A-D547E6EA6E47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Call for WG adoption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BB65-5936-405C-83CE-B72AFDBA684B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Thanks!</a:t>
            </a:r>
            <a:endParaRPr lang="zh-CN" alt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F86-BE63-4F6E-898B-003B0FCCFC44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When a Distribution Tree Fails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</a:t>
            </a:r>
            <a:r>
              <a:rPr lang="en-US" altLang="zh-CN" dirty="0" smtClean="0"/>
              <a:t>broken distribution tree (DT) is recovered through </a:t>
            </a:r>
            <a:r>
              <a:rPr lang="en-US" altLang="zh-CN" dirty="0" smtClean="0"/>
              <a:t>campus </a:t>
            </a:r>
            <a:r>
              <a:rPr lang="en-US" altLang="zh-CN" dirty="0" smtClean="0"/>
              <a:t>wide re-convergence.</a:t>
            </a:r>
          </a:p>
          <a:p>
            <a:r>
              <a:rPr lang="en-US" altLang="zh-CN" dirty="0" smtClean="0"/>
              <a:t>It may lead to considerable long disruption to ongoing multicast traffic.</a:t>
            </a:r>
          </a:p>
          <a:p>
            <a:r>
              <a:rPr lang="en-US" altLang="zh-CN" dirty="0" smtClean="0"/>
              <a:t>Protection mechanisms should be designed to mitigate </a:t>
            </a:r>
            <a:r>
              <a:rPr lang="en-US" altLang="zh-CN" dirty="0" smtClean="0"/>
              <a:t>this </a:t>
            </a:r>
            <a:r>
              <a:rPr lang="en-US" altLang="zh-CN" dirty="0" smtClean="0"/>
              <a:t>disruption.</a:t>
            </a:r>
          </a:p>
          <a:p>
            <a:r>
              <a:rPr lang="en-US" altLang="zh-CN" dirty="0" smtClean="0"/>
              <a:t>How to realize this kind of protection?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2B48B-EBFD-40FF-BD63-7D35F3119DD9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Usage of Affinity TLV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Explicitly assign a link on a DT</a:t>
            </a:r>
          </a:p>
          <a:p>
            <a:pPr lvl="1"/>
            <a:r>
              <a:rPr lang="en-US" altLang="zh-CN" dirty="0" smtClean="0"/>
              <a:t>It is called “Affinity Link” in this doc</a:t>
            </a:r>
          </a:p>
          <a:p>
            <a:r>
              <a:rPr lang="en-US" altLang="zh-CN" dirty="0" smtClean="0"/>
              <a:t>An Affinity Link is not necessarily on the shortest path.</a:t>
            </a:r>
          </a:p>
          <a:p>
            <a:r>
              <a:rPr lang="en-US" altLang="zh-CN" dirty="0" smtClean="0"/>
              <a:t>Actually, Affinity </a:t>
            </a:r>
            <a:r>
              <a:rPr lang="en-US" altLang="zh-CN" dirty="0" smtClean="0"/>
              <a:t>TLV provides a </a:t>
            </a:r>
            <a:r>
              <a:rPr lang="en-US" altLang="zh-CN" dirty="0" smtClean="0"/>
              <a:t>way </a:t>
            </a:r>
            <a:r>
              <a:rPr lang="en-US" altLang="zh-CN" dirty="0" smtClean="0"/>
              <a:t>to manipulate distribution tree calculation.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D8086-E6C2-4996-A027-C7AD87284CB2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DT Calculation with the Affinity TLV</a:t>
            </a:r>
            <a:endParaRPr lang="zh-CN" altLang="en-US" dirty="0"/>
          </a:p>
        </p:txBody>
      </p:sp>
      <p:sp>
        <p:nvSpPr>
          <p:cNvPr id="147" name="内容占位符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265115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altLang="zh-CN" dirty="0" smtClean="0"/>
              <a:t>Suppose the Affinity Link is RB4-&gt;RB5, tree root is RB1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{Nickname=RB5,  Num of Trees=1,  Tree-num of roots=RB1}</a:t>
            </a:r>
          </a:p>
          <a:p>
            <a:pPr>
              <a:spcBef>
                <a:spcPts val="1200"/>
              </a:spcBef>
            </a:pPr>
            <a:r>
              <a:rPr lang="en-US" altLang="zh-CN" dirty="0" smtClean="0"/>
              <a:t>Delete all other in-links except RB4-&gt;RB5</a:t>
            </a:r>
          </a:p>
          <a:p>
            <a:pPr>
              <a:spcBef>
                <a:spcPts val="1200"/>
              </a:spcBef>
            </a:pPr>
            <a:r>
              <a:rPr lang="en-US" altLang="zh-CN" dirty="0" smtClean="0"/>
              <a:t>Compute the DT according to SPF calculation</a:t>
            </a:r>
          </a:p>
          <a:p>
            <a:pPr>
              <a:spcBef>
                <a:spcPts val="1200"/>
              </a:spcBef>
            </a:pPr>
            <a:r>
              <a:rPr lang="en-US" altLang="zh-CN" dirty="0" smtClean="0"/>
              <a:t>Link RB4-&gt;RB5 will surely appear on the DT</a:t>
            </a:r>
          </a:p>
        </p:txBody>
      </p:sp>
      <p:sp>
        <p:nvSpPr>
          <p:cNvPr id="66" name="Line 24"/>
          <p:cNvSpPr>
            <a:spLocks noChangeShapeType="1"/>
          </p:cNvSpPr>
          <p:nvPr/>
        </p:nvSpPr>
        <p:spPr bwMode="auto">
          <a:xfrm flipV="1">
            <a:off x="2279255" y="2276871"/>
            <a:ext cx="78057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7" name="Group 17"/>
          <p:cNvGrpSpPr>
            <a:grpSpLocks/>
          </p:cNvGrpSpPr>
          <p:nvPr/>
        </p:nvGrpSpPr>
        <p:grpSpPr bwMode="auto">
          <a:xfrm>
            <a:off x="2783310" y="1877342"/>
            <a:ext cx="1163638" cy="647700"/>
            <a:chOff x="3593" y="4294"/>
            <a:chExt cx="733" cy="408"/>
          </a:xfrm>
        </p:grpSpPr>
        <p:pic>
          <p:nvPicPr>
            <p:cNvPr id="68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69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RB3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77" name="Line 24"/>
          <p:cNvSpPr>
            <a:spLocks noChangeShapeType="1"/>
          </p:cNvSpPr>
          <p:nvPr/>
        </p:nvSpPr>
        <p:spPr bwMode="auto">
          <a:xfrm>
            <a:off x="983111" y="2276870"/>
            <a:ext cx="708570" cy="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3" name="Group 17"/>
          <p:cNvGrpSpPr>
            <a:grpSpLocks/>
          </p:cNvGrpSpPr>
          <p:nvPr/>
        </p:nvGrpSpPr>
        <p:grpSpPr bwMode="auto">
          <a:xfrm>
            <a:off x="1415158" y="1916832"/>
            <a:ext cx="1163638" cy="647700"/>
            <a:chOff x="3593" y="4294"/>
            <a:chExt cx="733" cy="408"/>
          </a:xfrm>
        </p:grpSpPr>
        <p:pic>
          <p:nvPicPr>
            <p:cNvPr id="64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65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RB2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grpSp>
        <p:nvGrpSpPr>
          <p:cNvPr id="74" name="Group 17"/>
          <p:cNvGrpSpPr>
            <a:grpSpLocks/>
          </p:cNvGrpSpPr>
          <p:nvPr/>
        </p:nvGrpSpPr>
        <p:grpSpPr bwMode="auto">
          <a:xfrm>
            <a:off x="107504" y="1917204"/>
            <a:ext cx="1163638" cy="647700"/>
            <a:chOff x="3593" y="4294"/>
            <a:chExt cx="733" cy="408"/>
          </a:xfrm>
        </p:grpSpPr>
        <p:pic>
          <p:nvPicPr>
            <p:cNvPr id="75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76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RB1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205" name="Line 24"/>
          <p:cNvSpPr>
            <a:spLocks noChangeShapeType="1"/>
          </p:cNvSpPr>
          <p:nvPr/>
        </p:nvSpPr>
        <p:spPr bwMode="auto">
          <a:xfrm flipV="1">
            <a:off x="2267745" y="3428999"/>
            <a:ext cx="792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206" name="Group 17"/>
          <p:cNvGrpSpPr>
            <a:grpSpLocks/>
          </p:cNvGrpSpPr>
          <p:nvPr/>
        </p:nvGrpSpPr>
        <p:grpSpPr bwMode="auto">
          <a:xfrm>
            <a:off x="2771800" y="3068960"/>
            <a:ext cx="1163638" cy="647700"/>
            <a:chOff x="3593" y="4294"/>
            <a:chExt cx="733" cy="408"/>
          </a:xfrm>
        </p:grpSpPr>
        <p:pic>
          <p:nvPicPr>
            <p:cNvPr id="207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208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RB6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grpSp>
        <p:nvGrpSpPr>
          <p:cNvPr id="226" name="Group 17"/>
          <p:cNvGrpSpPr>
            <a:grpSpLocks/>
          </p:cNvGrpSpPr>
          <p:nvPr/>
        </p:nvGrpSpPr>
        <p:grpSpPr bwMode="auto">
          <a:xfrm>
            <a:off x="1403648" y="3068960"/>
            <a:ext cx="1163638" cy="647700"/>
            <a:chOff x="3593" y="4294"/>
            <a:chExt cx="733" cy="408"/>
          </a:xfrm>
        </p:grpSpPr>
        <p:pic>
          <p:nvPicPr>
            <p:cNvPr id="227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228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RB5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90" name="日期占位符 8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A53B6-9021-4374-AC9A-40B41C5B6046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grpSp>
        <p:nvGrpSpPr>
          <p:cNvPr id="92" name="Group 17"/>
          <p:cNvGrpSpPr>
            <a:grpSpLocks/>
          </p:cNvGrpSpPr>
          <p:nvPr/>
        </p:nvGrpSpPr>
        <p:grpSpPr bwMode="auto">
          <a:xfrm>
            <a:off x="107504" y="3068960"/>
            <a:ext cx="1163638" cy="647700"/>
            <a:chOff x="3593" y="4294"/>
            <a:chExt cx="733" cy="408"/>
          </a:xfrm>
        </p:grpSpPr>
        <p:pic>
          <p:nvPicPr>
            <p:cNvPr id="93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94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RB4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95" name="Line 24"/>
          <p:cNvSpPr>
            <a:spLocks noChangeShapeType="1"/>
          </p:cNvSpPr>
          <p:nvPr/>
        </p:nvSpPr>
        <p:spPr bwMode="auto">
          <a:xfrm flipV="1">
            <a:off x="899593" y="3428999"/>
            <a:ext cx="792088" cy="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6" name="Line 24"/>
          <p:cNvSpPr>
            <a:spLocks noChangeShapeType="1"/>
          </p:cNvSpPr>
          <p:nvPr/>
        </p:nvSpPr>
        <p:spPr bwMode="auto">
          <a:xfrm flipV="1">
            <a:off x="683568" y="2492894"/>
            <a:ext cx="0" cy="64807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7" name="Line 24"/>
          <p:cNvSpPr>
            <a:spLocks noChangeShapeType="1"/>
          </p:cNvSpPr>
          <p:nvPr/>
        </p:nvSpPr>
        <p:spPr bwMode="auto">
          <a:xfrm>
            <a:off x="1968203" y="2492896"/>
            <a:ext cx="0" cy="64807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8" name="Line 24"/>
          <p:cNvSpPr>
            <a:spLocks noChangeShapeType="1"/>
          </p:cNvSpPr>
          <p:nvPr/>
        </p:nvSpPr>
        <p:spPr bwMode="auto">
          <a:xfrm>
            <a:off x="3347864" y="2492896"/>
            <a:ext cx="0" cy="64807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4" name="Line 24"/>
          <p:cNvSpPr>
            <a:spLocks noChangeShapeType="1"/>
          </p:cNvSpPr>
          <p:nvPr/>
        </p:nvSpPr>
        <p:spPr bwMode="auto">
          <a:xfrm flipV="1">
            <a:off x="6167687" y="2277243"/>
            <a:ext cx="78057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125" name="Group 17"/>
          <p:cNvGrpSpPr>
            <a:grpSpLocks/>
          </p:cNvGrpSpPr>
          <p:nvPr/>
        </p:nvGrpSpPr>
        <p:grpSpPr bwMode="auto">
          <a:xfrm>
            <a:off x="6671742" y="1877714"/>
            <a:ext cx="1163638" cy="647700"/>
            <a:chOff x="3593" y="4294"/>
            <a:chExt cx="733" cy="408"/>
          </a:xfrm>
        </p:grpSpPr>
        <p:pic>
          <p:nvPicPr>
            <p:cNvPr id="126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127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RB3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128" name="Line 24"/>
          <p:cNvSpPr>
            <a:spLocks noChangeShapeType="1"/>
          </p:cNvSpPr>
          <p:nvPr/>
        </p:nvSpPr>
        <p:spPr bwMode="auto">
          <a:xfrm>
            <a:off x="4871543" y="2277242"/>
            <a:ext cx="708570" cy="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129" name="Group 17"/>
          <p:cNvGrpSpPr>
            <a:grpSpLocks/>
          </p:cNvGrpSpPr>
          <p:nvPr/>
        </p:nvGrpSpPr>
        <p:grpSpPr bwMode="auto">
          <a:xfrm>
            <a:off x="5303590" y="1917204"/>
            <a:ext cx="1163638" cy="647700"/>
            <a:chOff x="3593" y="4294"/>
            <a:chExt cx="733" cy="408"/>
          </a:xfrm>
        </p:grpSpPr>
        <p:pic>
          <p:nvPicPr>
            <p:cNvPr id="130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131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RB2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grpSp>
        <p:nvGrpSpPr>
          <p:cNvPr id="132" name="Group 17"/>
          <p:cNvGrpSpPr>
            <a:grpSpLocks/>
          </p:cNvGrpSpPr>
          <p:nvPr/>
        </p:nvGrpSpPr>
        <p:grpSpPr bwMode="auto">
          <a:xfrm>
            <a:off x="3995936" y="1917576"/>
            <a:ext cx="1163638" cy="647700"/>
            <a:chOff x="3593" y="4294"/>
            <a:chExt cx="733" cy="408"/>
          </a:xfrm>
        </p:grpSpPr>
        <p:pic>
          <p:nvPicPr>
            <p:cNvPr id="133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134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RB1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135" name="Line 24"/>
          <p:cNvSpPr>
            <a:spLocks noChangeShapeType="1"/>
          </p:cNvSpPr>
          <p:nvPr/>
        </p:nvSpPr>
        <p:spPr bwMode="auto">
          <a:xfrm flipV="1">
            <a:off x="6156177" y="3429371"/>
            <a:ext cx="792088" cy="0"/>
          </a:xfrm>
          <a:prstGeom prst="line">
            <a:avLst/>
          </a:prstGeom>
          <a:noFill/>
          <a:ln w="57150">
            <a:solidFill>
              <a:schemeClr val="tx1">
                <a:alpha val="50000"/>
              </a:schemeClr>
            </a:solidFill>
            <a:round/>
            <a:headEnd type="none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136" name="Group 17"/>
          <p:cNvGrpSpPr>
            <a:grpSpLocks/>
          </p:cNvGrpSpPr>
          <p:nvPr/>
        </p:nvGrpSpPr>
        <p:grpSpPr bwMode="auto">
          <a:xfrm>
            <a:off x="6660232" y="3069332"/>
            <a:ext cx="1163638" cy="647700"/>
            <a:chOff x="3593" y="4294"/>
            <a:chExt cx="733" cy="408"/>
          </a:xfrm>
        </p:grpSpPr>
        <p:pic>
          <p:nvPicPr>
            <p:cNvPr id="137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138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RB6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grpSp>
        <p:nvGrpSpPr>
          <p:cNvPr id="139" name="Group 17"/>
          <p:cNvGrpSpPr>
            <a:grpSpLocks/>
          </p:cNvGrpSpPr>
          <p:nvPr/>
        </p:nvGrpSpPr>
        <p:grpSpPr bwMode="auto">
          <a:xfrm>
            <a:off x="5292080" y="3069332"/>
            <a:ext cx="1163638" cy="647700"/>
            <a:chOff x="3593" y="4294"/>
            <a:chExt cx="733" cy="408"/>
          </a:xfrm>
        </p:grpSpPr>
        <p:pic>
          <p:nvPicPr>
            <p:cNvPr id="140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141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RB5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grpSp>
        <p:nvGrpSpPr>
          <p:cNvPr id="142" name="Group 17"/>
          <p:cNvGrpSpPr>
            <a:grpSpLocks/>
          </p:cNvGrpSpPr>
          <p:nvPr/>
        </p:nvGrpSpPr>
        <p:grpSpPr bwMode="auto">
          <a:xfrm>
            <a:off x="3995936" y="3069332"/>
            <a:ext cx="1163638" cy="647700"/>
            <a:chOff x="3593" y="4294"/>
            <a:chExt cx="733" cy="408"/>
          </a:xfrm>
        </p:grpSpPr>
        <p:pic>
          <p:nvPicPr>
            <p:cNvPr id="143" name="Picture 18" descr="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8" y="4294"/>
              <a:ext cx="454" cy="404"/>
            </a:xfrm>
            <a:prstGeom prst="rect">
              <a:avLst/>
            </a:prstGeom>
            <a:noFill/>
          </p:spPr>
        </p:pic>
        <p:sp>
          <p:nvSpPr>
            <p:cNvPr id="144" name="Text Box 19"/>
            <p:cNvSpPr txBox="1">
              <a:spLocks noChangeArrowheads="1"/>
            </p:cNvSpPr>
            <p:nvPr/>
          </p:nvSpPr>
          <p:spPr bwMode="auto">
            <a:xfrm>
              <a:off x="3593" y="4537"/>
              <a:ext cx="73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8355" tIns="39177" rIns="78355" bIns="39177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latin typeface="FrutigerNext LT BlackCn" pitchFamily="34" charset="0"/>
                  <a:ea typeface="MS PGothic" pitchFamily="34" charset="-128"/>
                </a:rPr>
                <a:t>RB4</a:t>
              </a:r>
              <a:endParaRPr lang="en-US" altLang="zh-CN" sz="1200" b="1" dirty="0">
                <a:solidFill>
                  <a:schemeClr val="bg1"/>
                </a:solidFill>
                <a:latin typeface="FrutigerNext LT BlackCn" pitchFamily="34" charset="0"/>
                <a:ea typeface="MS PGothic" pitchFamily="34" charset="-128"/>
              </a:endParaRPr>
            </a:p>
          </p:txBody>
        </p:sp>
      </p:grpSp>
      <p:sp>
        <p:nvSpPr>
          <p:cNvPr id="145" name="Line 24"/>
          <p:cNvSpPr>
            <a:spLocks noChangeShapeType="1"/>
          </p:cNvSpPr>
          <p:nvPr/>
        </p:nvSpPr>
        <p:spPr bwMode="auto">
          <a:xfrm flipV="1">
            <a:off x="4788025" y="3429371"/>
            <a:ext cx="792088" cy="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46" name="Line 24"/>
          <p:cNvSpPr>
            <a:spLocks noChangeShapeType="1"/>
          </p:cNvSpPr>
          <p:nvPr/>
        </p:nvSpPr>
        <p:spPr bwMode="auto">
          <a:xfrm flipV="1">
            <a:off x="4572000" y="2493266"/>
            <a:ext cx="0" cy="64807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51" name="Line 24"/>
          <p:cNvSpPr>
            <a:spLocks noChangeShapeType="1"/>
          </p:cNvSpPr>
          <p:nvPr/>
        </p:nvSpPr>
        <p:spPr bwMode="auto">
          <a:xfrm>
            <a:off x="5856635" y="2493268"/>
            <a:ext cx="0" cy="648071"/>
          </a:xfrm>
          <a:prstGeom prst="line">
            <a:avLst/>
          </a:prstGeom>
          <a:noFill/>
          <a:ln w="57150">
            <a:solidFill>
              <a:schemeClr val="tx1">
                <a:alpha val="50000"/>
              </a:schemeClr>
            </a:solidFill>
            <a:round/>
            <a:headEnd type="arrow" w="sm" len="med"/>
            <a:tailEnd type="none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53" name="Line 24"/>
          <p:cNvSpPr>
            <a:spLocks noChangeShapeType="1"/>
          </p:cNvSpPr>
          <p:nvPr/>
        </p:nvSpPr>
        <p:spPr bwMode="auto">
          <a:xfrm>
            <a:off x="7236296" y="2493268"/>
            <a:ext cx="0" cy="64807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sm" len="med"/>
            <a:tailEnd type="arrow" w="sm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8302762" y="17728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8028384" y="23395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604448" y="23395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028384" y="29156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8604448" y="29249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8028384" y="34917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6</a:t>
            </a:r>
            <a:endParaRPr lang="zh-CN" altLang="en-US" dirty="0"/>
          </a:p>
        </p:txBody>
      </p:sp>
      <p:cxnSp>
        <p:nvCxnSpPr>
          <p:cNvPr id="78" name="直接连接符 77"/>
          <p:cNvCxnSpPr>
            <a:endCxn id="61" idx="0"/>
          </p:cNvCxnSpPr>
          <p:nvPr/>
        </p:nvCxnSpPr>
        <p:spPr>
          <a:xfrm flipH="1">
            <a:off x="8179227" y="2132856"/>
            <a:ext cx="137189" cy="2067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61" idx="2"/>
            <a:endCxn id="70" idx="0"/>
          </p:cNvCxnSpPr>
          <p:nvPr/>
        </p:nvCxnSpPr>
        <p:spPr>
          <a:xfrm>
            <a:off x="8179227" y="2708920"/>
            <a:ext cx="0" cy="206732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endCxn id="62" idx="0"/>
          </p:cNvCxnSpPr>
          <p:nvPr/>
        </p:nvCxnSpPr>
        <p:spPr>
          <a:xfrm>
            <a:off x="8532440" y="2132856"/>
            <a:ext cx="222851" cy="2067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70" idx="2"/>
            <a:endCxn id="72" idx="0"/>
          </p:cNvCxnSpPr>
          <p:nvPr/>
        </p:nvCxnSpPr>
        <p:spPr>
          <a:xfrm>
            <a:off x="8179227" y="3284984"/>
            <a:ext cx="0" cy="2067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>
            <a:stCxn id="62" idx="2"/>
            <a:endCxn id="71" idx="0"/>
          </p:cNvCxnSpPr>
          <p:nvPr/>
        </p:nvCxnSpPr>
        <p:spPr>
          <a:xfrm>
            <a:off x="8755291" y="2708920"/>
            <a:ext cx="0" cy="21602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331640" y="1412776"/>
            <a:ext cx="114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Full Graph</a:t>
            </a:r>
            <a:endParaRPr lang="zh-CN" alt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5292080" y="1412776"/>
            <a:ext cx="1162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Sub Graph</a:t>
            </a:r>
            <a:endParaRPr lang="zh-CN" alt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8239477" y="1412776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DT</a:t>
            </a:r>
            <a:endParaRPr lang="zh-CN" altLang="en-US" dirty="0"/>
          </a:p>
        </p:txBody>
      </p:sp>
      <p:sp>
        <p:nvSpPr>
          <p:cNvPr id="73" name="灯片编号占位符 7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79" name="页脚占位符 7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Protecting a Link Connecting Edge RBs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2585544" y="385175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297512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945584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297512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945584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>
            <a:stCxn id="28" idx="0"/>
            <a:endCxn id="27" idx="4"/>
          </p:cNvCxnSpPr>
          <p:nvPr/>
        </p:nvCxnSpPr>
        <p:spPr>
          <a:xfrm flipV="1">
            <a:off x="2369520" y="3995772"/>
            <a:ext cx="288032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9" idx="0"/>
            <a:endCxn id="27" idx="4"/>
          </p:cNvCxnSpPr>
          <p:nvPr/>
        </p:nvCxnSpPr>
        <p:spPr>
          <a:xfrm flipH="1" flipV="1">
            <a:off x="2657552" y="3995772"/>
            <a:ext cx="36004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0" idx="0"/>
            <a:endCxn id="28" idx="4"/>
          </p:cNvCxnSpPr>
          <p:nvPr/>
        </p:nvCxnSpPr>
        <p:spPr>
          <a:xfrm flipV="1">
            <a:off x="2369520" y="4931876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017592" y="4931876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11760" y="3491716"/>
            <a:ext cx="105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RB1, root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763688" y="46438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729560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081488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RB4</a:t>
            </a:r>
            <a:endParaRPr lang="zh-CN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084142" y="46438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>
            <a:off x="5966337" y="385175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678305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6326377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5678305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326377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0" name="直接连接符 59"/>
          <p:cNvCxnSpPr>
            <a:stCxn id="56" idx="0"/>
            <a:endCxn id="55" idx="4"/>
          </p:cNvCxnSpPr>
          <p:nvPr/>
        </p:nvCxnSpPr>
        <p:spPr>
          <a:xfrm flipV="1">
            <a:off x="5750313" y="3995772"/>
            <a:ext cx="288032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7" idx="0"/>
            <a:endCxn id="55" idx="4"/>
          </p:cNvCxnSpPr>
          <p:nvPr/>
        </p:nvCxnSpPr>
        <p:spPr>
          <a:xfrm flipH="1" flipV="1">
            <a:off x="6038345" y="3995772"/>
            <a:ext cx="36004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792553" y="349171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144481" y="46438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110353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462281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RB4</a:t>
            </a:r>
            <a:endParaRPr lang="zh-CN" alt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464935" y="4643844"/>
            <a:ext cx="105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RB3, </a:t>
            </a:r>
            <a:r>
              <a:rPr lang="en-US" altLang="zh-CN" dirty="0" smtClean="0"/>
              <a:t>root</a:t>
            </a:r>
            <a:endParaRPr lang="zh-CN" altLang="en-US" dirty="0"/>
          </a:p>
        </p:txBody>
      </p:sp>
      <p:cxnSp>
        <p:nvCxnSpPr>
          <p:cNvPr id="69" name="直接连接符 68"/>
          <p:cNvCxnSpPr>
            <a:stCxn id="59" idx="1"/>
            <a:endCxn id="56" idx="5"/>
          </p:cNvCxnSpPr>
          <p:nvPr/>
        </p:nvCxnSpPr>
        <p:spPr>
          <a:xfrm flipH="1" flipV="1">
            <a:off x="5801230" y="4910785"/>
            <a:ext cx="546238" cy="5462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58" idx="7"/>
            <a:endCxn id="57" idx="3"/>
          </p:cNvCxnSpPr>
          <p:nvPr/>
        </p:nvCxnSpPr>
        <p:spPr>
          <a:xfrm flipV="1">
            <a:off x="5801230" y="4910785"/>
            <a:ext cx="546238" cy="5462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123728" y="5939988"/>
            <a:ext cx="135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primary tree</a:t>
            </a:r>
            <a:endParaRPr lang="zh-CN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446063" y="5939988"/>
            <a:ext cx="1297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backup tree</a:t>
            </a:r>
            <a:endParaRPr lang="zh-CN" altLang="en-US" dirty="0"/>
          </a:p>
        </p:txBody>
      </p:sp>
      <p:sp>
        <p:nvSpPr>
          <p:cNvPr id="77" name="内容占位符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1468759"/>
          </a:xfrm>
        </p:spPr>
        <p:txBody>
          <a:bodyPr/>
          <a:lstStyle/>
          <a:p>
            <a:r>
              <a:rPr lang="en-US" altLang="zh-CN" dirty="0" smtClean="0"/>
              <a:t>Link </a:t>
            </a:r>
            <a:r>
              <a:rPr lang="en-US" altLang="zh-CN" dirty="0" smtClean="0"/>
              <a:t>RB2-RB4 </a:t>
            </a:r>
            <a:r>
              <a:rPr lang="en-US" altLang="zh-CN" dirty="0" smtClean="0"/>
              <a:t>on the primary tree is protected by the backup tree.</a:t>
            </a:r>
            <a:endParaRPr lang="zh-CN" altLang="en-US" dirty="0"/>
          </a:p>
        </p:txBody>
      </p:sp>
      <p:sp>
        <p:nvSpPr>
          <p:cNvPr id="35" name="日期占位符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95F46-3B24-4625-9B77-8002B73016AF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36" name="灯片编号占位符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38" name="页脚占位符 3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7668344" y="3501008"/>
            <a:ext cx="1294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Affinity Link</a:t>
            </a:r>
            <a:endParaRPr lang="zh-CN" altLang="en-US" dirty="0"/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7308304" y="3717032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Protecting a Link between Intermediate RBs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2585544" y="385175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297512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945584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297512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945584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>
            <a:stCxn id="28" idx="0"/>
            <a:endCxn id="27" idx="4"/>
          </p:cNvCxnSpPr>
          <p:nvPr/>
        </p:nvCxnSpPr>
        <p:spPr>
          <a:xfrm flipV="1">
            <a:off x="2369520" y="3995772"/>
            <a:ext cx="288032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9" idx="0"/>
            <a:endCxn id="27" idx="4"/>
          </p:cNvCxnSpPr>
          <p:nvPr/>
        </p:nvCxnSpPr>
        <p:spPr>
          <a:xfrm flipH="1" flipV="1">
            <a:off x="2657552" y="3995772"/>
            <a:ext cx="360040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0" idx="0"/>
            <a:endCxn id="28" idx="4"/>
          </p:cNvCxnSpPr>
          <p:nvPr/>
        </p:nvCxnSpPr>
        <p:spPr>
          <a:xfrm flipV="1">
            <a:off x="2369520" y="4931876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017592" y="4931876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11760" y="3491716"/>
            <a:ext cx="105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RB1, root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763688" y="46438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729560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081488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RB4</a:t>
            </a:r>
            <a:endParaRPr lang="zh-CN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084142" y="46438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>
            <a:off x="5966337" y="385175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678305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6326377" y="47878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5678305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326377" y="54359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0" name="直接连接符 59"/>
          <p:cNvCxnSpPr>
            <a:stCxn id="56" idx="0"/>
            <a:endCxn id="55" idx="4"/>
          </p:cNvCxnSpPr>
          <p:nvPr/>
        </p:nvCxnSpPr>
        <p:spPr>
          <a:xfrm flipV="1">
            <a:off x="5750313" y="3995772"/>
            <a:ext cx="288032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9" idx="2"/>
            <a:endCxn id="56" idx="4"/>
          </p:cNvCxnSpPr>
          <p:nvPr/>
        </p:nvCxnSpPr>
        <p:spPr>
          <a:xfrm flipH="1" flipV="1">
            <a:off x="5750313" y="4931876"/>
            <a:ext cx="576064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792553" y="349171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4664735" y="4643844"/>
            <a:ext cx="105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root, </a:t>
            </a:r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110353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462281" y="557994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RB4</a:t>
            </a:r>
            <a:endParaRPr lang="zh-CN" alt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464935" y="46438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cxnSp>
        <p:nvCxnSpPr>
          <p:cNvPr id="69" name="直接连接符 68"/>
          <p:cNvCxnSpPr>
            <a:stCxn id="58" idx="0"/>
            <a:endCxn id="56" idx="4"/>
          </p:cNvCxnSpPr>
          <p:nvPr/>
        </p:nvCxnSpPr>
        <p:spPr>
          <a:xfrm flipV="1">
            <a:off x="5750313" y="4931876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59" idx="0"/>
            <a:endCxn id="57" idx="4"/>
          </p:cNvCxnSpPr>
          <p:nvPr/>
        </p:nvCxnSpPr>
        <p:spPr>
          <a:xfrm flipV="1">
            <a:off x="6398385" y="4931876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123728" y="5939988"/>
            <a:ext cx="135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primary tree</a:t>
            </a:r>
            <a:endParaRPr lang="zh-CN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446063" y="5939988"/>
            <a:ext cx="1297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backup tree</a:t>
            </a:r>
            <a:endParaRPr lang="zh-CN" altLang="en-US" dirty="0"/>
          </a:p>
        </p:txBody>
      </p:sp>
      <p:sp>
        <p:nvSpPr>
          <p:cNvPr id="77" name="内容占位符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1468759"/>
          </a:xfrm>
        </p:spPr>
        <p:txBody>
          <a:bodyPr/>
          <a:lstStyle/>
          <a:p>
            <a:r>
              <a:rPr lang="en-US" altLang="zh-CN" dirty="0" smtClean="0"/>
              <a:t>Link </a:t>
            </a:r>
            <a:r>
              <a:rPr lang="en-US" altLang="zh-CN" dirty="0" smtClean="0"/>
              <a:t>RB1-RB3 </a:t>
            </a:r>
            <a:r>
              <a:rPr lang="en-US" altLang="zh-CN" dirty="0" smtClean="0"/>
              <a:t>on the primary tree is protected by the backup tree.</a:t>
            </a:r>
            <a:endParaRPr lang="zh-CN" altLang="en-US" dirty="0"/>
          </a:p>
        </p:txBody>
      </p:sp>
      <p:sp>
        <p:nvSpPr>
          <p:cNvPr id="35" name="日期占位符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5DCD4-5015-4F07-8476-7E0269E154B7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36" name="灯片编号占位符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38" name="页脚占位符 3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7668344" y="3501008"/>
            <a:ext cx="1294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Affinity Link</a:t>
            </a:r>
            <a:endParaRPr lang="zh-CN" altLang="en-US" dirty="0"/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7308304" y="3717032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Maximally Edge Disjoint DTs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075240" cy="247687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The more Affinity Links are intentionally assigned, the more links of the backup DT can be pinpointed. Maximally disjoint primary &amp; backup DTs can be set up in this way. </a:t>
            </a:r>
          </a:p>
        </p:txBody>
      </p:sp>
      <p:sp>
        <p:nvSpPr>
          <p:cNvPr id="65" name="椭圆 64"/>
          <p:cNvSpPr/>
          <p:nvPr/>
        </p:nvSpPr>
        <p:spPr>
          <a:xfrm>
            <a:off x="1115616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123728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611560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259632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979712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2627784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11560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259632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979712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2627784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5" name="直接连接符 74"/>
          <p:cNvCxnSpPr>
            <a:stCxn id="67" idx="0"/>
            <a:endCxn id="65" idx="4"/>
          </p:cNvCxnSpPr>
          <p:nvPr/>
        </p:nvCxnSpPr>
        <p:spPr>
          <a:xfrm flipV="1">
            <a:off x="683568" y="4005064"/>
            <a:ext cx="504056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endCxn id="65" idx="4"/>
          </p:cNvCxnSpPr>
          <p:nvPr/>
        </p:nvCxnSpPr>
        <p:spPr>
          <a:xfrm flipH="1" flipV="1">
            <a:off x="1187624" y="4005064"/>
            <a:ext cx="165108" cy="8851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69" idx="0"/>
          </p:cNvCxnSpPr>
          <p:nvPr/>
        </p:nvCxnSpPr>
        <p:spPr>
          <a:xfrm flipV="1">
            <a:off x="2051720" y="4005064"/>
            <a:ext cx="144016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70" idx="0"/>
            <a:endCxn id="66" idx="4"/>
          </p:cNvCxnSpPr>
          <p:nvPr/>
        </p:nvCxnSpPr>
        <p:spPr>
          <a:xfrm flipH="1" flipV="1">
            <a:off x="2195736" y="4005064"/>
            <a:ext cx="504056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69" idx="0"/>
            <a:endCxn id="65" idx="4"/>
          </p:cNvCxnSpPr>
          <p:nvPr/>
        </p:nvCxnSpPr>
        <p:spPr>
          <a:xfrm flipH="1" flipV="1">
            <a:off x="1187624" y="4005064"/>
            <a:ext cx="864096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>
            <a:stCxn id="70" idx="1"/>
            <a:endCxn id="65" idx="4"/>
          </p:cNvCxnSpPr>
          <p:nvPr/>
        </p:nvCxnSpPr>
        <p:spPr>
          <a:xfrm flipH="1" flipV="1">
            <a:off x="1187624" y="4005064"/>
            <a:ext cx="1461251" cy="81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67" idx="0"/>
          </p:cNvCxnSpPr>
          <p:nvPr/>
        </p:nvCxnSpPr>
        <p:spPr>
          <a:xfrm flipV="1">
            <a:off x="683568" y="4005064"/>
            <a:ext cx="1512168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68" idx="0"/>
          </p:cNvCxnSpPr>
          <p:nvPr/>
        </p:nvCxnSpPr>
        <p:spPr>
          <a:xfrm flipV="1">
            <a:off x="1331640" y="4005064"/>
            <a:ext cx="864096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65" idx="6"/>
            <a:endCxn id="66" idx="2"/>
          </p:cNvCxnSpPr>
          <p:nvPr/>
        </p:nvCxnSpPr>
        <p:spPr>
          <a:xfrm>
            <a:off x="1259632" y="393305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71" idx="0"/>
            <a:endCxn id="67" idx="4"/>
          </p:cNvCxnSpPr>
          <p:nvPr/>
        </p:nvCxnSpPr>
        <p:spPr>
          <a:xfrm flipV="1">
            <a:off x="683568" y="494116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stCxn id="72" idx="1"/>
            <a:endCxn id="67" idx="4"/>
          </p:cNvCxnSpPr>
          <p:nvPr/>
        </p:nvCxnSpPr>
        <p:spPr>
          <a:xfrm flipH="1" flipV="1">
            <a:off x="683568" y="4941168"/>
            <a:ext cx="597155" cy="5251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71" idx="0"/>
            <a:endCxn id="68" idx="4"/>
          </p:cNvCxnSpPr>
          <p:nvPr/>
        </p:nvCxnSpPr>
        <p:spPr>
          <a:xfrm flipV="1">
            <a:off x="683568" y="4941168"/>
            <a:ext cx="648072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31640" y="494116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73" idx="0"/>
            <a:endCxn id="69" idx="4"/>
          </p:cNvCxnSpPr>
          <p:nvPr/>
        </p:nvCxnSpPr>
        <p:spPr>
          <a:xfrm flipV="1">
            <a:off x="2051720" y="494116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>
            <a:stCxn id="74" idx="0"/>
            <a:endCxn id="69" idx="4"/>
          </p:cNvCxnSpPr>
          <p:nvPr/>
        </p:nvCxnSpPr>
        <p:spPr>
          <a:xfrm flipH="1" flipV="1">
            <a:off x="2051720" y="4941168"/>
            <a:ext cx="648072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73" idx="0"/>
            <a:endCxn id="70" idx="4"/>
          </p:cNvCxnSpPr>
          <p:nvPr/>
        </p:nvCxnSpPr>
        <p:spPr>
          <a:xfrm flipV="1">
            <a:off x="2051720" y="4941168"/>
            <a:ext cx="648072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V="1">
            <a:off x="2699792" y="494116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椭圆 91"/>
          <p:cNvSpPr/>
          <p:nvPr/>
        </p:nvSpPr>
        <p:spPr>
          <a:xfrm>
            <a:off x="3779912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4788024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3275856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3923928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4644008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5292080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3275856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3923928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4644008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5292080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2" name="直接连接符 101"/>
          <p:cNvCxnSpPr>
            <a:stCxn id="94" idx="0"/>
            <a:endCxn id="92" idx="4"/>
          </p:cNvCxnSpPr>
          <p:nvPr/>
        </p:nvCxnSpPr>
        <p:spPr>
          <a:xfrm flipV="1">
            <a:off x="3347864" y="4005064"/>
            <a:ext cx="50405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>
            <a:stCxn id="95" idx="0"/>
            <a:endCxn id="92" idx="4"/>
          </p:cNvCxnSpPr>
          <p:nvPr/>
        </p:nvCxnSpPr>
        <p:spPr>
          <a:xfrm flipH="1" flipV="1">
            <a:off x="3851920" y="4005064"/>
            <a:ext cx="14401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stCxn id="96" idx="0"/>
            <a:endCxn id="92" idx="4"/>
          </p:cNvCxnSpPr>
          <p:nvPr/>
        </p:nvCxnSpPr>
        <p:spPr>
          <a:xfrm flipH="1" flipV="1">
            <a:off x="3851920" y="4005064"/>
            <a:ext cx="86409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stCxn id="97" idx="1"/>
            <a:endCxn id="92" idx="4"/>
          </p:cNvCxnSpPr>
          <p:nvPr/>
        </p:nvCxnSpPr>
        <p:spPr>
          <a:xfrm flipH="1" flipV="1">
            <a:off x="3851920" y="4005064"/>
            <a:ext cx="1461251" cy="81317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>
            <a:stCxn id="92" idx="6"/>
            <a:endCxn id="93" idx="2"/>
          </p:cNvCxnSpPr>
          <p:nvPr/>
        </p:nvCxnSpPr>
        <p:spPr>
          <a:xfrm>
            <a:off x="3923928" y="393305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>
            <a:stCxn id="98" idx="0"/>
            <a:endCxn id="94" idx="4"/>
          </p:cNvCxnSpPr>
          <p:nvPr/>
        </p:nvCxnSpPr>
        <p:spPr>
          <a:xfrm flipV="1">
            <a:off x="3347864" y="494116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V="1">
            <a:off x="3995936" y="494116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>
            <a:stCxn id="100" idx="0"/>
            <a:endCxn id="96" idx="4"/>
          </p:cNvCxnSpPr>
          <p:nvPr/>
        </p:nvCxnSpPr>
        <p:spPr>
          <a:xfrm flipV="1">
            <a:off x="4716016" y="494116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 flipV="1">
            <a:off x="5364088" y="494116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椭圆 110"/>
          <p:cNvSpPr/>
          <p:nvPr/>
        </p:nvSpPr>
        <p:spPr>
          <a:xfrm>
            <a:off x="6444208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7452320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5940152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6588224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7308304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7956376" y="47971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5940152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6588224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7308304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7956376" y="54452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1" name="直接连接符 120"/>
          <p:cNvCxnSpPr>
            <a:stCxn id="115" idx="0"/>
          </p:cNvCxnSpPr>
          <p:nvPr/>
        </p:nvCxnSpPr>
        <p:spPr>
          <a:xfrm flipV="1">
            <a:off x="7380312" y="4005064"/>
            <a:ext cx="14401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116" idx="0"/>
            <a:endCxn id="112" idx="4"/>
          </p:cNvCxnSpPr>
          <p:nvPr/>
        </p:nvCxnSpPr>
        <p:spPr>
          <a:xfrm flipH="1" flipV="1">
            <a:off x="7524328" y="4005064"/>
            <a:ext cx="50405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13" idx="0"/>
          </p:cNvCxnSpPr>
          <p:nvPr/>
        </p:nvCxnSpPr>
        <p:spPr>
          <a:xfrm flipV="1">
            <a:off x="6012160" y="4005064"/>
            <a:ext cx="1512168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>
            <a:stCxn id="114" idx="0"/>
          </p:cNvCxnSpPr>
          <p:nvPr/>
        </p:nvCxnSpPr>
        <p:spPr>
          <a:xfrm flipV="1">
            <a:off x="6660232" y="4005064"/>
            <a:ext cx="86409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>
            <a:stCxn id="111" idx="6"/>
            <a:endCxn id="112" idx="2"/>
          </p:cNvCxnSpPr>
          <p:nvPr/>
        </p:nvCxnSpPr>
        <p:spPr>
          <a:xfrm>
            <a:off x="6588224" y="393305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>
            <a:stCxn id="118" idx="1"/>
            <a:endCxn id="113" idx="4"/>
          </p:cNvCxnSpPr>
          <p:nvPr/>
        </p:nvCxnSpPr>
        <p:spPr>
          <a:xfrm flipH="1" flipV="1">
            <a:off x="6012160" y="4941168"/>
            <a:ext cx="597155" cy="525147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>
            <a:stCxn id="117" idx="0"/>
            <a:endCxn id="114" idx="4"/>
          </p:cNvCxnSpPr>
          <p:nvPr/>
        </p:nvCxnSpPr>
        <p:spPr>
          <a:xfrm flipV="1">
            <a:off x="6012160" y="494116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>
            <a:stCxn id="120" idx="0"/>
            <a:endCxn id="115" idx="4"/>
          </p:cNvCxnSpPr>
          <p:nvPr/>
        </p:nvCxnSpPr>
        <p:spPr>
          <a:xfrm flipH="1" flipV="1">
            <a:off x="7380312" y="494116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19" idx="0"/>
            <a:endCxn id="116" idx="4"/>
          </p:cNvCxnSpPr>
          <p:nvPr/>
        </p:nvCxnSpPr>
        <p:spPr>
          <a:xfrm flipV="1">
            <a:off x="7380312" y="494116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3203848" y="371703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7590702" y="371703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1084667" y="5651956"/>
            <a:ext cx="1399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Full topology</a:t>
            </a:r>
            <a:endParaRPr lang="zh-CN" alt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4029418" y="5661248"/>
            <a:ext cx="68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tree1</a:t>
            </a:r>
            <a:endParaRPr lang="zh-CN" alt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6732240" y="5661248"/>
            <a:ext cx="68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tree2</a:t>
            </a:r>
            <a:endParaRPr lang="zh-CN" altLang="en-US" dirty="0"/>
          </a:p>
        </p:txBody>
      </p:sp>
      <p:sp>
        <p:nvSpPr>
          <p:cNvPr id="135" name="矩形 134"/>
          <p:cNvSpPr/>
          <p:nvPr/>
        </p:nvSpPr>
        <p:spPr>
          <a:xfrm>
            <a:off x="2843808" y="6021288"/>
            <a:ext cx="3599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o </a:t>
            </a:r>
            <a:r>
              <a:rPr lang="en-US" altLang="zh-CN" dirty="0" smtClean="0"/>
              <a:t>yellow </a:t>
            </a:r>
            <a:r>
              <a:rPr lang="en-US" altLang="zh-CN" dirty="0" smtClean="0"/>
              <a:t>and blue edges are disjoint.</a:t>
            </a:r>
            <a:endParaRPr lang="zh-CN" altLang="en-US" dirty="0"/>
          </a:p>
        </p:txBody>
      </p:sp>
      <p:sp>
        <p:nvSpPr>
          <p:cNvPr id="136" name="日期占位符 1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9EEB-56AA-4E13-987B-59422056DF56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137" name="灯片编号占位符 1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138" name="页脚占位符 13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Multicast FRR using backup DT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Akin to the IGP multicast FRR</a:t>
            </a:r>
          </a:p>
          <a:p>
            <a:r>
              <a:rPr lang="en-US" altLang="zh-CN" dirty="0" smtClean="0"/>
              <a:t>The backup DT is Installed in advance.</a:t>
            </a:r>
          </a:p>
          <a:p>
            <a:r>
              <a:rPr lang="en-US" altLang="zh-CN" dirty="0" smtClean="0"/>
              <a:t>If a link on the primary DT fails and this failure does not affect the backup DT, use the backup DT </a:t>
            </a:r>
            <a:r>
              <a:rPr lang="en-US" altLang="zh-CN" dirty="0" smtClean="0"/>
              <a:t>directly to save the time on DT calculation and installation.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2F0A1-D277-468C-8CAA-2015AE92D3DB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Global 1:1 Protection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Suppose RB7 is the multicast source while RB9 and RB10 are the receivers.</a:t>
            </a:r>
          </a:p>
          <a:p>
            <a:r>
              <a:rPr lang="en-US" altLang="zh-CN" dirty="0" smtClean="0"/>
              <a:t>When RB1-RB5 fails, RB7 will switch over the multicast traffic from tree1 to tree2.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24EB-DA69-44C7-B966-177C4CE39631}" type="datetime1">
              <a:rPr lang="zh-CN" altLang="en-US" smtClean="0"/>
              <a:pPr/>
              <a:t>2012/7/28</a:t>
            </a:fld>
            <a:endParaRPr lang="zh-CN" altLang="en-US" dirty="0"/>
          </a:p>
        </p:txBody>
      </p:sp>
      <p:sp>
        <p:nvSpPr>
          <p:cNvPr id="34" name="椭圆 33"/>
          <p:cNvSpPr/>
          <p:nvPr/>
        </p:nvSpPr>
        <p:spPr>
          <a:xfrm>
            <a:off x="1331640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2699792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347864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331640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699792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347864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>
            <a:stCxn id="34" idx="0"/>
            <a:endCxn id="32" idx="4"/>
          </p:cNvCxnSpPr>
          <p:nvPr/>
        </p:nvCxnSpPr>
        <p:spPr>
          <a:xfrm flipV="1">
            <a:off x="1403648" y="4365104"/>
            <a:ext cx="50405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stCxn id="36" idx="0"/>
            <a:endCxn id="32" idx="4"/>
          </p:cNvCxnSpPr>
          <p:nvPr/>
        </p:nvCxnSpPr>
        <p:spPr>
          <a:xfrm flipH="1" flipV="1">
            <a:off x="1907704" y="4365104"/>
            <a:ext cx="864096" cy="7920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37" idx="1"/>
            <a:endCxn id="32" idx="4"/>
          </p:cNvCxnSpPr>
          <p:nvPr/>
        </p:nvCxnSpPr>
        <p:spPr>
          <a:xfrm flipH="1" flipV="1">
            <a:off x="1907704" y="4365104"/>
            <a:ext cx="1461251" cy="81317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38" idx="0"/>
            <a:endCxn id="34" idx="4"/>
          </p:cNvCxnSpPr>
          <p:nvPr/>
        </p:nvCxnSpPr>
        <p:spPr>
          <a:xfrm flipV="1">
            <a:off x="1403648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40" idx="0"/>
            <a:endCxn id="36" idx="4"/>
          </p:cNvCxnSpPr>
          <p:nvPr/>
        </p:nvCxnSpPr>
        <p:spPr>
          <a:xfrm flipV="1">
            <a:off x="2771800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3419872" y="5301208"/>
            <a:ext cx="0" cy="50405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6012160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508104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156176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876256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524328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5508104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876256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7524328" y="58052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1" name="直接连接符 60"/>
          <p:cNvCxnSpPr>
            <a:stCxn id="55" idx="0"/>
          </p:cNvCxnSpPr>
          <p:nvPr/>
        </p:nvCxnSpPr>
        <p:spPr>
          <a:xfrm flipV="1">
            <a:off x="6948264" y="4365104"/>
            <a:ext cx="14401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56" idx="0"/>
            <a:endCxn id="52" idx="4"/>
          </p:cNvCxnSpPr>
          <p:nvPr/>
        </p:nvCxnSpPr>
        <p:spPr>
          <a:xfrm flipH="1" flipV="1">
            <a:off x="7092280" y="4365104"/>
            <a:ext cx="50405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stCxn id="53" idx="0"/>
          </p:cNvCxnSpPr>
          <p:nvPr/>
        </p:nvCxnSpPr>
        <p:spPr>
          <a:xfrm flipV="1">
            <a:off x="5580112" y="4365104"/>
            <a:ext cx="1512168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stCxn id="54" idx="0"/>
          </p:cNvCxnSpPr>
          <p:nvPr/>
        </p:nvCxnSpPr>
        <p:spPr>
          <a:xfrm flipV="1">
            <a:off x="6228184" y="4365104"/>
            <a:ext cx="864096" cy="79208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51" idx="6"/>
            <a:endCxn id="52" idx="2"/>
          </p:cNvCxnSpPr>
          <p:nvPr/>
        </p:nvCxnSpPr>
        <p:spPr>
          <a:xfrm>
            <a:off x="6156176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57" idx="0"/>
            <a:endCxn id="54" idx="4"/>
          </p:cNvCxnSpPr>
          <p:nvPr/>
        </p:nvCxnSpPr>
        <p:spPr>
          <a:xfrm flipV="1">
            <a:off x="5580112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60" idx="0"/>
            <a:endCxn id="55" idx="4"/>
          </p:cNvCxnSpPr>
          <p:nvPr/>
        </p:nvCxnSpPr>
        <p:spPr>
          <a:xfrm flipH="1" flipV="1">
            <a:off x="6948264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59" idx="0"/>
            <a:endCxn id="56" idx="4"/>
          </p:cNvCxnSpPr>
          <p:nvPr/>
        </p:nvCxnSpPr>
        <p:spPr>
          <a:xfrm flipV="1">
            <a:off x="6948264" y="5301208"/>
            <a:ext cx="648072" cy="5040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59632" y="407707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7158654" y="4077072"/>
            <a:ext cx="58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root</a:t>
            </a:r>
            <a:endParaRPr lang="zh-CN" altLang="en-US" dirty="0"/>
          </a:p>
        </p:txBody>
      </p:sp>
      <p:sp>
        <p:nvSpPr>
          <p:cNvPr id="74" name="任意多边形 73"/>
          <p:cNvSpPr/>
          <p:nvPr/>
        </p:nvSpPr>
        <p:spPr>
          <a:xfrm>
            <a:off x="1273939" y="4293097"/>
            <a:ext cx="633765" cy="1664850"/>
          </a:xfrm>
          <a:custGeom>
            <a:avLst/>
            <a:gdLst>
              <a:gd name="connsiteX0" fmla="*/ 508000 w 508000"/>
              <a:gd name="connsiteY0" fmla="*/ 0 h 1640115"/>
              <a:gd name="connsiteX1" fmla="*/ 101600 w 508000"/>
              <a:gd name="connsiteY1" fmla="*/ 653143 h 1640115"/>
              <a:gd name="connsiteX2" fmla="*/ 0 w 508000"/>
              <a:gd name="connsiteY2" fmla="*/ 1640115 h 1640115"/>
              <a:gd name="connsiteX3" fmla="*/ 0 w 508000"/>
              <a:gd name="connsiteY3" fmla="*/ 1640115 h 1640115"/>
              <a:gd name="connsiteX0" fmla="*/ 633107 w 633107"/>
              <a:gd name="connsiteY0" fmla="*/ 0 h 1483590"/>
              <a:gd name="connsiteX1" fmla="*/ 104958 w 633107"/>
              <a:gd name="connsiteY1" fmla="*/ 496618 h 1483590"/>
              <a:gd name="connsiteX2" fmla="*/ 3358 w 633107"/>
              <a:gd name="connsiteY2" fmla="*/ 1483590 h 1483590"/>
              <a:gd name="connsiteX3" fmla="*/ 3358 w 633107"/>
              <a:gd name="connsiteY3" fmla="*/ 1483590 h 1483590"/>
              <a:gd name="connsiteX0" fmla="*/ 633765 w 633765"/>
              <a:gd name="connsiteY0" fmla="*/ 0 h 1664850"/>
              <a:gd name="connsiteX1" fmla="*/ 105616 w 633765"/>
              <a:gd name="connsiteY1" fmla="*/ 496618 h 1664850"/>
              <a:gd name="connsiteX2" fmla="*/ 4016 w 633765"/>
              <a:gd name="connsiteY2" fmla="*/ 1483590 h 1664850"/>
              <a:gd name="connsiteX3" fmla="*/ 129709 w 633765"/>
              <a:gd name="connsiteY3" fmla="*/ 1584175 h 166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765" h="1664850">
                <a:moveTo>
                  <a:pt x="633765" y="0"/>
                </a:moveTo>
                <a:cubicBezTo>
                  <a:pt x="472898" y="189895"/>
                  <a:pt x="210574" y="249353"/>
                  <a:pt x="105616" y="496618"/>
                </a:cubicBezTo>
                <a:cubicBezTo>
                  <a:pt x="658" y="743883"/>
                  <a:pt x="0" y="1302331"/>
                  <a:pt x="4016" y="1483590"/>
                </a:cubicBezTo>
                <a:cubicBezTo>
                  <a:pt x="8032" y="1664850"/>
                  <a:pt x="87811" y="1550647"/>
                  <a:pt x="129709" y="1584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1835695" y="4293096"/>
            <a:ext cx="1296448" cy="1584176"/>
          </a:xfrm>
          <a:custGeom>
            <a:avLst/>
            <a:gdLst>
              <a:gd name="connsiteX0" fmla="*/ 0 w 1178076"/>
              <a:gd name="connsiteY0" fmla="*/ 0 h 1814286"/>
              <a:gd name="connsiteX1" fmla="*/ 1001486 w 1178076"/>
              <a:gd name="connsiteY1" fmla="*/ 972457 h 1814286"/>
              <a:gd name="connsiteX2" fmla="*/ 1059543 w 1178076"/>
              <a:gd name="connsiteY2" fmla="*/ 1814286 h 1814286"/>
              <a:gd name="connsiteX0" fmla="*/ 0 w 1340179"/>
              <a:gd name="connsiteY0" fmla="*/ 0 h 1643247"/>
              <a:gd name="connsiteX1" fmla="*/ 1140431 w 1340179"/>
              <a:gd name="connsiteY1" fmla="*/ 801418 h 1643247"/>
              <a:gd name="connsiteX2" fmla="*/ 1198488 w 1340179"/>
              <a:gd name="connsiteY2" fmla="*/ 1643247 h 1643247"/>
              <a:gd name="connsiteX0" fmla="*/ 0 w 1308450"/>
              <a:gd name="connsiteY0" fmla="*/ 0 h 1512168"/>
              <a:gd name="connsiteX1" fmla="*/ 1140431 w 1308450"/>
              <a:gd name="connsiteY1" fmla="*/ 801418 h 1512168"/>
              <a:gd name="connsiteX2" fmla="*/ 1008113 w 1308450"/>
              <a:gd name="connsiteY2" fmla="*/ 1512168 h 1512168"/>
              <a:gd name="connsiteX0" fmla="*/ 0 w 1296448"/>
              <a:gd name="connsiteY0" fmla="*/ 0 h 1584176"/>
              <a:gd name="connsiteX1" fmla="*/ 1140431 w 1296448"/>
              <a:gd name="connsiteY1" fmla="*/ 801418 h 1584176"/>
              <a:gd name="connsiteX2" fmla="*/ 936105 w 1296448"/>
              <a:gd name="connsiteY2" fmla="*/ 1584176 h 1584176"/>
              <a:gd name="connsiteX0" fmla="*/ 0 w 1296448"/>
              <a:gd name="connsiteY0" fmla="*/ 0 h 1584176"/>
              <a:gd name="connsiteX1" fmla="*/ 1140431 w 1296448"/>
              <a:gd name="connsiteY1" fmla="*/ 801418 h 1584176"/>
              <a:gd name="connsiteX2" fmla="*/ 936105 w 1296448"/>
              <a:gd name="connsiteY2" fmla="*/ 1584176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6448" h="1584176">
                <a:moveTo>
                  <a:pt x="0" y="0"/>
                </a:moveTo>
                <a:cubicBezTo>
                  <a:pt x="412448" y="335038"/>
                  <a:pt x="984414" y="537389"/>
                  <a:pt x="1140431" y="801418"/>
                </a:cubicBezTo>
                <a:cubicBezTo>
                  <a:pt x="1296448" y="1065447"/>
                  <a:pt x="1115858" y="1385783"/>
                  <a:pt x="936105" y="158417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1907704" y="4293096"/>
            <a:ext cx="2002622" cy="1584175"/>
          </a:xfrm>
          <a:custGeom>
            <a:avLst/>
            <a:gdLst>
              <a:gd name="connsiteX0" fmla="*/ 0 w 1903790"/>
              <a:gd name="connsiteY0" fmla="*/ 0 h 1756229"/>
              <a:gd name="connsiteX1" fmla="*/ 1625600 w 1903790"/>
              <a:gd name="connsiteY1" fmla="*/ 899886 h 1756229"/>
              <a:gd name="connsiteX2" fmla="*/ 1669143 w 1903790"/>
              <a:gd name="connsiteY2" fmla="*/ 1756229 h 1756229"/>
              <a:gd name="connsiteX0" fmla="*/ 0 w 2049617"/>
              <a:gd name="connsiteY0" fmla="*/ 0 h 1599704"/>
              <a:gd name="connsiteX1" fmla="*/ 1750594 w 2049617"/>
              <a:gd name="connsiteY1" fmla="*/ 743361 h 1599704"/>
              <a:gd name="connsiteX2" fmla="*/ 1794137 w 2049617"/>
              <a:gd name="connsiteY2" fmla="*/ 1599704 h 1599704"/>
              <a:gd name="connsiteX0" fmla="*/ 0 w 2002622"/>
              <a:gd name="connsiteY0" fmla="*/ 0 h 1584175"/>
              <a:gd name="connsiteX1" fmla="*/ 1750594 w 2002622"/>
              <a:gd name="connsiteY1" fmla="*/ 743361 h 1584175"/>
              <a:gd name="connsiteX2" fmla="*/ 1512168 w 2002622"/>
              <a:gd name="connsiteY2" fmla="*/ 1584175 h 1584175"/>
              <a:gd name="connsiteX0" fmla="*/ 0 w 2002622"/>
              <a:gd name="connsiteY0" fmla="*/ 0 h 1584175"/>
              <a:gd name="connsiteX1" fmla="*/ 1750594 w 2002622"/>
              <a:gd name="connsiteY1" fmla="*/ 743361 h 1584175"/>
              <a:gd name="connsiteX2" fmla="*/ 1512168 w 2002622"/>
              <a:gd name="connsiteY2" fmla="*/ 1584175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2622" h="1584175">
                <a:moveTo>
                  <a:pt x="0" y="0"/>
                </a:moveTo>
                <a:cubicBezTo>
                  <a:pt x="673705" y="303590"/>
                  <a:pt x="1498566" y="479332"/>
                  <a:pt x="1750594" y="743361"/>
                </a:cubicBezTo>
                <a:cubicBezTo>
                  <a:pt x="2002622" y="1007390"/>
                  <a:pt x="1726020" y="1330145"/>
                  <a:pt x="1512168" y="15841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>
            <a:off x="5364304" y="4197085"/>
            <a:ext cx="2232032" cy="1680187"/>
          </a:xfrm>
          <a:custGeom>
            <a:avLst/>
            <a:gdLst>
              <a:gd name="connsiteX0" fmla="*/ 0 w 1698172"/>
              <a:gd name="connsiteY0" fmla="*/ 1371600 h 1371600"/>
              <a:gd name="connsiteX1" fmla="*/ 1175658 w 1698172"/>
              <a:gd name="connsiteY1" fmla="*/ 108857 h 1371600"/>
              <a:gd name="connsiteX2" fmla="*/ 1117600 w 1698172"/>
              <a:gd name="connsiteY2" fmla="*/ 718457 h 1371600"/>
              <a:gd name="connsiteX3" fmla="*/ 1698172 w 1698172"/>
              <a:gd name="connsiteY3" fmla="*/ 1240971 h 1371600"/>
              <a:gd name="connsiteX0" fmla="*/ 0 w 1698172"/>
              <a:gd name="connsiteY0" fmla="*/ 1795647 h 1795647"/>
              <a:gd name="connsiteX1" fmla="*/ 1283749 w 1698172"/>
              <a:gd name="connsiteY1" fmla="*/ 108857 h 1795647"/>
              <a:gd name="connsiteX2" fmla="*/ 1117600 w 1698172"/>
              <a:gd name="connsiteY2" fmla="*/ 1142504 h 1795647"/>
              <a:gd name="connsiteX3" fmla="*/ 1698172 w 1698172"/>
              <a:gd name="connsiteY3" fmla="*/ 1665018 h 1795647"/>
              <a:gd name="connsiteX0" fmla="*/ 0 w 1854583"/>
              <a:gd name="connsiteY0" fmla="*/ 1675932 h 1675932"/>
              <a:gd name="connsiteX1" fmla="*/ 1440160 w 1854583"/>
              <a:gd name="connsiteY1" fmla="*/ 91755 h 1675932"/>
              <a:gd name="connsiteX2" fmla="*/ 1274011 w 1854583"/>
              <a:gd name="connsiteY2" fmla="*/ 1125402 h 1675932"/>
              <a:gd name="connsiteX3" fmla="*/ 1854583 w 1854583"/>
              <a:gd name="connsiteY3" fmla="*/ 1647916 h 1675932"/>
              <a:gd name="connsiteX0" fmla="*/ 215807 w 2070390"/>
              <a:gd name="connsiteY0" fmla="*/ 1675932 h 1675932"/>
              <a:gd name="connsiteX1" fmla="*/ 1655967 w 2070390"/>
              <a:gd name="connsiteY1" fmla="*/ 91755 h 1675932"/>
              <a:gd name="connsiteX2" fmla="*/ 1489818 w 2070390"/>
              <a:gd name="connsiteY2" fmla="*/ 1125402 h 1675932"/>
              <a:gd name="connsiteX3" fmla="*/ 2070390 w 2070390"/>
              <a:gd name="connsiteY3" fmla="*/ 1647916 h 1675932"/>
              <a:gd name="connsiteX0" fmla="*/ 215807 w 2232032"/>
              <a:gd name="connsiteY0" fmla="*/ 1675932 h 1675932"/>
              <a:gd name="connsiteX1" fmla="*/ 1655967 w 2232032"/>
              <a:gd name="connsiteY1" fmla="*/ 91755 h 1675932"/>
              <a:gd name="connsiteX2" fmla="*/ 1489818 w 2232032"/>
              <a:gd name="connsiteY2" fmla="*/ 1125402 h 1675932"/>
              <a:gd name="connsiteX3" fmla="*/ 2232032 w 2232032"/>
              <a:gd name="connsiteY3" fmla="*/ 1675932 h 1675932"/>
              <a:gd name="connsiteX0" fmla="*/ 215807 w 2232032"/>
              <a:gd name="connsiteY0" fmla="*/ 1675931 h 1675931"/>
              <a:gd name="connsiteX1" fmla="*/ 1727976 w 2232032"/>
              <a:gd name="connsiteY1" fmla="*/ 91755 h 1675931"/>
              <a:gd name="connsiteX2" fmla="*/ 1489818 w 2232032"/>
              <a:gd name="connsiteY2" fmla="*/ 1125401 h 1675931"/>
              <a:gd name="connsiteX3" fmla="*/ 2232032 w 2232032"/>
              <a:gd name="connsiteY3" fmla="*/ 1675931 h 1675931"/>
              <a:gd name="connsiteX0" fmla="*/ 215807 w 2232032"/>
              <a:gd name="connsiteY0" fmla="*/ 1680187 h 1680187"/>
              <a:gd name="connsiteX1" fmla="*/ 1727976 w 2232032"/>
              <a:gd name="connsiteY1" fmla="*/ 96011 h 1680187"/>
              <a:gd name="connsiteX2" fmla="*/ 1439944 w 2232032"/>
              <a:gd name="connsiteY2" fmla="*/ 1104123 h 1680187"/>
              <a:gd name="connsiteX3" fmla="*/ 2232032 w 2232032"/>
              <a:gd name="connsiteY3" fmla="*/ 1680187 h 16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032" h="1680187">
                <a:moveTo>
                  <a:pt x="215807" y="1680187"/>
                </a:moveTo>
                <a:cubicBezTo>
                  <a:pt x="0" y="1448093"/>
                  <a:pt x="1523953" y="192022"/>
                  <a:pt x="1727976" y="96011"/>
                </a:cubicBezTo>
                <a:cubicBezTo>
                  <a:pt x="1931999" y="0"/>
                  <a:pt x="1355935" y="840094"/>
                  <a:pt x="1439944" y="1104123"/>
                </a:cubicBezTo>
                <a:cubicBezTo>
                  <a:pt x="1523953" y="1368152"/>
                  <a:pt x="1985289" y="1513273"/>
                  <a:pt x="2232032" y="168018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>
            <a:off x="6948265" y="4325257"/>
            <a:ext cx="815102" cy="1552015"/>
          </a:xfrm>
          <a:custGeom>
            <a:avLst/>
            <a:gdLst>
              <a:gd name="connsiteX0" fmla="*/ 0 w 667657"/>
              <a:gd name="connsiteY0" fmla="*/ 0 h 1480457"/>
              <a:gd name="connsiteX1" fmla="*/ 667657 w 667657"/>
              <a:gd name="connsiteY1" fmla="*/ 783772 h 1480457"/>
              <a:gd name="connsiteX2" fmla="*/ 0 w 667657"/>
              <a:gd name="connsiteY2" fmla="*/ 1480457 h 1480457"/>
              <a:gd name="connsiteX0" fmla="*/ 138088 w 828760"/>
              <a:gd name="connsiteY0" fmla="*/ 0 h 1552015"/>
              <a:gd name="connsiteX1" fmla="*/ 805745 w 828760"/>
              <a:gd name="connsiteY1" fmla="*/ 783772 h 1552015"/>
              <a:gd name="connsiteX2" fmla="*/ 0 w 828760"/>
              <a:gd name="connsiteY2" fmla="*/ 1552015 h 1552015"/>
              <a:gd name="connsiteX0" fmla="*/ 138088 w 887110"/>
              <a:gd name="connsiteY0" fmla="*/ 0 h 1552015"/>
              <a:gd name="connsiteX1" fmla="*/ 864095 w 887110"/>
              <a:gd name="connsiteY1" fmla="*/ 903943 h 1552015"/>
              <a:gd name="connsiteX2" fmla="*/ 0 w 887110"/>
              <a:gd name="connsiteY2" fmla="*/ 1552015 h 1552015"/>
              <a:gd name="connsiteX0" fmla="*/ 138088 w 815102"/>
              <a:gd name="connsiteY0" fmla="*/ 0 h 1552015"/>
              <a:gd name="connsiteX1" fmla="*/ 792087 w 815102"/>
              <a:gd name="connsiteY1" fmla="*/ 903943 h 1552015"/>
              <a:gd name="connsiteX2" fmla="*/ 0 w 815102"/>
              <a:gd name="connsiteY2" fmla="*/ 1552015 h 155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5102" h="1552015">
                <a:moveTo>
                  <a:pt x="138088" y="0"/>
                </a:moveTo>
                <a:cubicBezTo>
                  <a:pt x="471916" y="268514"/>
                  <a:pt x="815102" y="645274"/>
                  <a:pt x="792087" y="903943"/>
                </a:cubicBezTo>
                <a:cubicBezTo>
                  <a:pt x="769072" y="1162612"/>
                  <a:pt x="333828" y="1327044"/>
                  <a:pt x="0" y="155201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835696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020272" y="422108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1619672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755576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3516190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RB6</a:t>
            </a:r>
            <a:endParaRPr lang="zh-CN" alt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1115616" y="594928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RB7</a:t>
            </a:r>
            <a:endParaRPr lang="zh-CN" alt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508078" y="593998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RB9</a:t>
            </a:r>
            <a:endParaRPr lang="zh-CN" alt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131840" y="593998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RB10</a:t>
            </a:r>
            <a:endParaRPr lang="zh-CN" alt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343387" y="5958572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RB7</a:t>
            </a:r>
            <a:endParaRPr lang="zh-CN" alt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6735849" y="594928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RB9</a:t>
            </a:r>
            <a:endParaRPr lang="zh-CN" alt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7359611" y="594928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RB10</a:t>
            </a:r>
            <a:endParaRPr lang="zh-CN" alt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4932040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RB3</a:t>
            </a:r>
            <a:endParaRPr lang="zh-CN" alt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6324502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692654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RB6</a:t>
            </a:r>
            <a:endParaRPr lang="zh-CN" altLang="en-US" dirty="0"/>
          </a:p>
        </p:txBody>
      </p:sp>
      <p:cxnSp>
        <p:nvCxnSpPr>
          <p:cNvPr id="98" name="直接连接符 97"/>
          <p:cNvCxnSpPr/>
          <p:nvPr/>
        </p:nvCxnSpPr>
        <p:spPr>
          <a:xfrm>
            <a:off x="6180486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820446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RB1</a:t>
            </a:r>
            <a:endParaRPr lang="zh-CN" alt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6828558" y="378904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RB2</a:t>
            </a:r>
            <a:endParaRPr lang="zh-CN" altLang="en-US" dirty="0"/>
          </a:p>
        </p:txBody>
      </p:sp>
      <p:sp>
        <p:nvSpPr>
          <p:cNvPr id="103" name="爆炸形 1 102"/>
          <p:cNvSpPr/>
          <p:nvPr/>
        </p:nvSpPr>
        <p:spPr>
          <a:xfrm>
            <a:off x="2267744" y="4725144"/>
            <a:ext cx="288032" cy="288032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TextBox 104"/>
          <p:cNvSpPr txBox="1"/>
          <p:nvPr/>
        </p:nvSpPr>
        <p:spPr>
          <a:xfrm>
            <a:off x="1331640" y="6228020"/>
            <a:ext cx="220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pruned primary tree1</a:t>
            </a:r>
            <a:endParaRPr lang="zh-CN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5652120" y="6228020"/>
            <a:ext cx="21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pruned backup tree2</a:t>
            </a:r>
            <a:endParaRPr lang="zh-CN" altLang="en-US" dirty="0"/>
          </a:p>
        </p:txBody>
      </p:sp>
      <p:sp>
        <p:nvSpPr>
          <p:cNvPr id="66" name="灯片编号占位符 6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72" name="页脚占位符 7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Resilient Distribution Trees</a:t>
            </a:r>
            <a:endParaRPr lang="zh-CN" alt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148038" y="50131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RB5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20237</TotalTime>
  <Words>721</Words>
  <Application>Microsoft Office PowerPoint</Application>
  <PresentationFormat>全屏显示(4:3)</PresentationFormat>
  <Paragraphs>211</Paragraphs>
  <Slides>14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TRILL Resilient Distribution Trees</vt:lpstr>
      <vt:lpstr>When a Distribution Tree Fails</vt:lpstr>
      <vt:lpstr>Usage of Affinity TLV</vt:lpstr>
      <vt:lpstr>DT Calculation with the Affinity TLV</vt:lpstr>
      <vt:lpstr>Protecting a Link Connecting Edge RBs</vt:lpstr>
      <vt:lpstr>Protecting a Link between Intermediate RBs</vt:lpstr>
      <vt:lpstr>Maximally Edge Disjoint DTs</vt:lpstr>
      <vt:lpstr>Multicast FRR using backup DT</vt:lpstr>
      <vt:lpstr>Global 1:1 Protection</vt:lpstr>
      <vt:lpstr>Global 1+1 Protection</vt:lpstr>
      <vt:lpstr>Local Protection</vt:lpstr>
      <vt:lpstr>Back to the Primary DT</vt:lpstr>
      <vt:lpstr>Next Step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VLAN Load Balancing</dc:title>
  <cp:lastModifiedBy>LocalAccount</cp:lastModifiedBy>
  <cp:revision>395</cp:revision>
  <dcterms:modified xsi:type="dcterms:W3CDTF">2012-07-28T03:11:25Z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(3)6pkrmKk7KyDqcdFDqzJ755LKOpCZMHLADT3DqXDIDICAhdupSlnLi+HhFMvyb9yffMIs4bXo_x000d_
LorRlHJMKEtd7Co90uxerDeYcG73SJIsDHlfE/yKSPmK1XDB/kj4SGAsozh2KYBGOBJ8esvU_x000d_
x3uDXrMoR4gLuLtwCOws4mWuIkVmwf9wX8PCSSKYGB9rmlubnktTybINOPSJQHXg4OF1YfSI_x000d_
6mdkTjqnNP31j8QE3v</vt:lpwstr>
  </property>
  <property fmtid="{D5CDD505-2E9C-101B-9397-08002B2CF9AE}" pid="3" name="_ms_pID_7253431">
    <vt:lpwstr>2V+FHVsQOW5noPkiXotb4bYx9rHlxdNZJj17c6qjqEoAZyj5gjTotD_x000d_
GFMDwVOAFjK6TJgFDjvoVtUi/dYCUoqShsnjxfaXIkMV0P64e4xndD14bkAI/HuuuwwDWUMk_x000d_
phr+x0q1ra0Jjlp2n03Uxr/19FSOjiiWDitsYBO6f+8KiYfyc3pfTq+TIQk/Ui13jZ55qnzh_x000d_
zGcmpxmQbsBeX8cnclmV2f/96uG0cRlVLKYV</vt:lpwstr>
  </property>
  <property fmtid="{D5CDD505-2E9C-101B-9397-08002B2CF9AE}" pid="4" name="_ms_pID_7253432">
    <vt:lpwstr>v0JYFtx1DJ5IJflxjl3ZhPM=</vt:lpwstr>
  </property>
  <property fmtid="{D5CDD505-2E9C-101B-9397-08002B2CF9AE}" pid="5" name="sflag">
    <vt:lpwstr>1343438818</vt:lpwstr>
  </property>
</Properties>
</file>