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4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8" r:id="rId12"/>
    <p:sldId id="269" r:id="rId13"/>
    <p:sldId id="270" r:id="rId14"/>
    <p:sldId id="271" r:id="rId15"/>
    <p:sldId id="272" r:id="rId16"/>
    <p:sldId id="275" r:id="rId17"/>
    <p:sldId id="273" r:id="rId18"/>
    <p:sldId id="274" r:id="rId19"/>
    <p:sldId id="259" r:id="rId20"/>
    <p:sldId id="278" r:id="rId21"/>
    <p:sldId id="276" r:id="rId22"/>
    <p:sldId id="277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Ghanwani, Anoop" initials="GA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4" d="100"/>
          <a:sy n="74" d="100"/>
        </p:scale>
        <p:origin x="-942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9FCA6C-BEBA-48CC-AE40-82816779E53B}" type="datetimeFigureOut">
              <a:rPr lang="en-US" smtClean="0"/>
              <a:t>8/1/2012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C31D89-9947-4E0B-9437-4B00642B81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5045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eaLnBrk="1" latinLnBrk="0" hangingPunct="1"/>
            <a:fld id="{926F1E6B-CB9E-47EE-83C5-8FBB2F6D977F}" type="datetime1">
              <a:rPr lang="en-US" smtClean="0"/>
              <a:t>8/1/2012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974DF9-AD47-4691-BA21-BBFCE3637A9A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eaLnBrk="1" latinLnBrk="0" hangingPunct="1"/>
            <a:fld id="{E5FAE8D3-45C3-45F4-9482-8B1C866FDFCF}" type="datetime1">
              <a:rPr lang="en-US" smtClean="0"/>
              <a:t>8/1/2012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974DF9-AD47-4691-BA21-BBFCE3637A9A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eaLnBrk="1" latinLnBrk="0" hangingPunct="1"/>
            <a:fld id="{6AA74B02-7C7F-4EB9-90D5-4CDC4B069253}" type="datetime1">
              <a:rPr lang="en-US" smtClean="0"/>
              <a:t>8/1/2012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974DF9-AD47-4691-BA21-BBFCE3637A9A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eaLnBrk="1" latinLnBrk="0" hangingPunct="1"/>
            <a:fld id="{FAA0A85C-95EF-4D1E-9B9E-0F7FD3A7D6F8}" type="datetime1">
              <a:rPr lang="en-US" smtClean="0"/>
              <a:t>8/1/2012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974DF9-AD47-4691-BA21-BBFCE3637A9A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eaLnBrk="1" latinLnBrk="0" hangingPunct="1"/>
            <a:fld id="{EF750EFE-8F97-42E7-AF88-336C0274001D}" type="datetime1">
              <a:rPr lang="en-US" smtClean="0"/>
              <a:t>8/1/2012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974DF9-AD47-4691-BA21-BBFCE3637A9A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eaLnBrk="1" latinLnBrk="0" hangingPunct="1"/>
            <a:fld id="{BC085A70-E2A6-4B60-9248-1B0F7B7E4D27}" type="datetime1">
              <a:rPr lang="en-US" smtClean="0"/>
              <a:t>8/1/2012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974DF9-AD47-4691-BA21-BBFCE3637A9A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eaLnBrk="1" latinLnBrk="0" hangingPunct="1"/>
            <a:fld id="{06EEDAA6-B2BD-4869-A4B2-5C77F4B0EF2C}" type="datetime1">
              <a:rPr lang="en-US" smtClean="0"/>
              <a:t>8/1/2012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974DF9-AD47-4691-BA21-BBFCE3637A9A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eaLnBrk="1" latinLnBrk="0" hangingPunct="1"/>
            <a:fld id="{66FF48CD-6214-4E67-8A79-74B59B33277D}" type="datetime1">
              <a:rPr lang="en-US" smtClean="0"/>
              <a:t>8/1/2012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974DF9-AD47-4691-BA21-BBFCE3637A9A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eaLnBrk="1" latinLnBrk="0" hangingPunct="1"/>
            <a:fld id="{60B9BF5E-1785-4D7A-9C97-8DD70B52F1F2}" type="datetime1">
              <a:rPr lang="en-US" smtClean="0"/>
              <a:t>8/1/2012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974DF9-AD47-4691-BA21-BBFCE3637A9A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eaLnBrk="1" latinLnBrk="0" hangingPunct="1"/>
            <a:fld id="{F22F91D9-1DE1-4EE6-9E8A-0C65A94DDA72}" type="datetime1">
              <a:rPr lang="en-US" smtClean="0"/>
              <a:t>8/1/2012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974DF9-AD47-4691-BA21-BBFCE3637A9A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eaLnBrk="1" latinLnBrk="0" hangingPunct="1"/>
            <a:fld id="{E79EE2A1-01FF-43F4-97D1-EB2DB3F4BF51}" type="datetime1">
              <a:rPr lang="en-US" smtClean="0"/>
              <a:t>8/1/2012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974DF9-AD47-4691-BA21-BBFCE3637A9A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 eaLnBrk="1" latinLnBrk="0" hangingPunct="1"/>
            <a:fld id="{D5F9CAFF-9C17-42F3-A39E-0FE00E01E655}" type="datetime1">
              <a:rPr lang="en-US" smtClean="0"/>
              <a:t>8/1/2012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91974DF9-AD47-4691-BA21-BBFCE3637A9A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eee802.org/1/files/public/docs2012/liaison-tissa-oam-ieee-trill-0712-v00.pptx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TRILL </a:t>
            </a:r>
            <a:r>
              <a:rPr lang="en-US" dirty="0" err="1" smtClean="0"/>
              <a:t>OAM</a:t>
            </a:r>
            <a:r>
              <a:rPr lang="en-US" dirty="0" smtClean="0"/>
              <a:t> - Update, Status and Next Steps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84</a:t>
            </a:r>
            <a:r>
              <a:rPr lang="en-US" baseline="30000" dirty="0" smtClean="0"/>
              <a:t>th</a:t>
            </a:r>
            <a:r>
              <a:rPr lang="en-US" dirty="0" smtClean="0"/>
              <a:t> IETF, </a:t>
            </a:r>
          </a:p>
          <a:p>
            <a:r>
              <a:rPr lang="en-US" dirty="0" smtClean="0"/>
              <a:t>Vancouver, Canada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3591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183880" cy="85344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Updates IEEE Presentation (contd..)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95400"/>
            <a:ext cx="8260080" cy="4724400"/>
          </a:xfrm>
        </p:spPr>
        <p:txBody>
          <a:bodyPr>
            <a:normAutofit/>
          </a:bodyPr>
          <a:lstStyle/>
          <a:p>
            <a:pPr>
              <a:spcAft>
                <a:spcPts val="250"/>
              </a:spcAft>
            </a:pPr>
            <a:r>
              <a:rPr lang="en-US" dirty="0" smtClean="0"/>
              <a:t>Continue review of TRILL </a:t>
            </a:r>
            <a:r>
              <a:rPr lang="en-US" dirty="0" err="1" smtClean="0"/>
              <a:t>OAM</a:t>
            </a:r>
            <a:r>
              <a:rPr lang="en-US" dirty="0" smtClean="0"/>
              <a:t> with the IEEE volunteers</a:t>
            </a:r>
          </a:p>
          <a:p>
            <a:pPr lvl="1">
              <a:spcAft>
                <a:spcPts val="250"/>
              </a:spcAft>
            </a:pPr>
            <a:r>
              <a:rPr lang="en-US" dirty="0" smtClean="0"/>
              <a:t>MP (Maintenance Point) Model</a:t>
            </a:r>
          </a:p>
          <a:p>
            <a:pPr lvl="1">
              <a:spcAft>
                <a:spcPts val="250"/>
              </a:spcAft>
            </a:pPr>
            <a:r>
              <a:rPr lang="en-US" dirty="0" smtClean="0"/>
              <a:t>Framework and Format of use of </a:t>
            </a:r>
            <a:r>
              <a:rPr lang="en-US" dirty="0" err="1" smtClean="0"/>
              <a:t>802.1ag</a:t>
            </a:r>
            <a:r>
              <a:rPr lang="en-US" dirty="0" smtClean="0"/>
              <a:t> messaging for TRILL</a:t>
            </a:r>
          </a:p>
          <a:p>
            <a:pPr>
              <a:spcAft>
                <a:spcPts val="250"/>
              </a:spcAft>
            </a:pPr>
            <a:r>
              <a:rPr lang="en-US" dirty="0" smtClean="0"/>
              <a:t>Publish agreed design and share with the TRILL and IEEE mailing list for feedback</a:t>
            </a:r>
          </a:p>
          <a:p>
            <a:pPr>
              <a:spcAft>
                <a:spcPts val="250"/>
              </a:spcAft>
            </a:pPr>
            <a:r>
              <a:rPr lang="en-US" dirty="0" smtClean="0"/>
              <a:t>Presentation at the next IEEE 802.1 meeting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91974DF9-AD47-4691-BA21-BBFCE3637A9A}" type="slidenum">
              <a:rPr kumimoji="0" lang="en-US" smtClean="0"/>
              <a:pPr eaLnBrk="1" latinLnBrk="0" hangingPunct="1"/>
              <a:t>10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21641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610600" cy="838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TRILL MP (Maintenance Point) Model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1219200" y="1524000"/>
            <a:ext cx="73152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1371600" y="2971800"/>
            <a:ext cx="17526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TRILL </a:t>
            </a:r>
            <a:r>
              <a:rPr lang="en-US" sz="1400" dirty="0" err="1" smtClean="0"/>
              <a:t>OAM</a:t>
            </a:r>
            <a:endParaRPr lang="en-US" sz="1400" dirty="0" smtClean="0"/>
          </a:p>
          <a:p>
            <a:pPr algn="ctr"/>
            <a:r>
              <a:rPr lang="en-US" sz="1400" dirty="0" smtClean="0"/>
              <a:t>Processing </a:t>
            </a:r>
            <a:endParaRPr lang="en-US" sz="1400" dirty="0"/>
          </a:p>
        </p:txBody>
      </p:sp>
      <p:sp>
        <p:nvSpPr>
          <p:cNvPr id="7" name="Rounded Rectangle 6"/>
          <p:cNvSpPr/>
          <p:nvPr/>
        </p:nvSpPr>
        <p:spPr>
          <a:xfrm>
            <a:off x="1366837" y="3810000"/>
            <a:ext cx="17526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/>
              <a:t>802.1Q</a:t>
            </a:r>
            <a:r>
              <a:rPr lang="en-US" sz="1400" dirty="0" smtClean="0"/>
              <a:t> </a:t>
            </a:r>
            <a:r>
              <a:rPr lang="en-US" sz="1400" dirty="0" err="1" smtClean="0"/>
              <a:t>VLAN</a:t>
            </a:r>
            <a:r>
              <a:rPr lang="en-US" sz="1400" dirty="0" smtClean="0"/>
              <a:t> Processing</a:t>
            </a:r>
            <a:endParaRPr lang="en-US" sz="1400" dirty="0"/>
          </a:p>
        </p:txBody>
      </p:sp>
      <p:sp>
        <p:nvSpPr>
          <p:cNvPr id="8" name="Rounded Rectangle 7"/>
          <p:cNvSpPr/>
          <p:nvPr/>
        </p:nvSpPr>
        <p:spPr>
          <a:xfrm>
            <a:off x="1371600" y="4648200"/>
            <a:ext cx="1747837" cy="838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Logical 802.1/802.3 Processing </a:t>
            </a:r>
            <a:endParaRPr lang="en-US" sz="1400" dirty="0"/>
          </a:p>
        </p:txBody>
      </p:sp>
      <p:sp>
        <p:nvSpPr>
          <p:cNvPr id="9" name="Rounded Rectangle 8"/>
          <p:cNvSpPr/>
          <p:nvPr/>
        </p:nvSpPr>
        <p:spPr>
          <a:xfrm>
            <a:off x="1371600" y="5638800"/>
            <a:ext cx="17526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NULL </a:t>
            </a:r>
            <a:r>
              <a:rPr lang="en-US" sz="1400" dirty="0" err="1" smtClean="0"/>
              <a:t>PHY</a:t>
            </a:r>
            <a:r>
              <a:rPr lang="en-US" sz="1400" dirty="0" smtClean="0"/>
              <a:t> (TRILL </a:t>
            </a:r>
            <a:r>
              <a:rPr lang="en-US" sz="1400" dirty="0" err="1" smtClean="0"/>
              <a:t>OAM</a:t>
            </a:r>
            <a:r>
              <a:rPr lang="en-US" sz="1400" dirty="0" smtClean="0"/>
              <a:t> Virtual </a:t>
            </a:r>
            <a:r>
              <a:rPr lang="en-US" sz="1400" dirty="0" err="1" smtClean="0"/>
              <a:t>Intf</a:t>
            </a:r>
            <a:r>
              <a:rPr lang="en-US" sz="1400" dirty="0" smtClean="0"/>
              <a:t>)</a:t>
            </a:r>
            <a:endParaRPr lang="en-US" sz="1400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2252662" y="1985962"/>
            <a:ext cx="0" cy="381000"/>
          </a:xfrm>
          <a:prstGeom prst="straightConnector1">
            <a:avLst/>
          </a:prstGeom>
          <a:ln w="34925">
            <a:solidFill>
              <a:schemeClr val="accent5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5181600" y="1985962"/>
            <a:ext cx="0" cy="381000"/>
          </a:xfrm>
          <a:prstGeom prst="straightConnector1">
            <a:avLst/>
          </a:prstGeom>
          <a:ln w="34925">
            <a:solidFill>
              <a:schemeClr val="accent5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2252662" y="1966911"/>
            <a:ext cx="2928938" cy="4762"/>
          </a:xfrm>
          <a:prstGeom prst="straightConnector1">
            <a:avLst/>
          </a:prstGeom>
          <a:ln w="34925">
            <a:solidFill>
              <a:schemeClr val="accent5">
                <a:lumMod val="7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2247900" y="2519362"/>
            <a:ext cx="0" cy="381000"/>
          </a:xfrm>
          <a:prstGeom prst="straightConnector1">
            <a:avLst/>
          </a:prstGeom>
          <a:ln w="60325" cmpd="dbl">
            <a:solidFill>
              <a:srgbClr val="00206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>
            <a:off x="3224212" y="3667125"/>
            <a:ext cx="609600" cy="0"/>
          </a:xfrm>
          <a:prstGeom prst="straightConnector1">
            <a:avLst/>
          </a:prstGeom>
          <a:ln w="73025" cmpd="thickThin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3224212" y="4595812"/>
            <a:ext cx="609600" cy="0"/>
          </a:xfrm>
          <a:prstGeom prst="straightConnector1">
            <a:avLst/>
          </a:prstGeom>
          <a:ln w="73025" cmpd="thickThin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4114800" y="3513236"/>
            <a:ext cx="6187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EISS</a:t>
            </a:r>
            <a:endParaRPr lang="en-US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4171706" y="4441923"/>
            <a:ext cx="5049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ISS</a:t>
            </a:r>
            <a:endParaRPr lang="en-US" sz="1400" dirty="0"/>
          </a:p>
        </p:txBody>
      </p:sp>
      <p:sp>
        <p:nvSpPr>
          <p:cNvPr id="24" name="Rounded Rectangle 23"/>
          <p:cNvSpPr/>
          <p:nvPr/>
        </p:nvSpPr>
        <p:spPr>
          <a:xfrm>
            <a:off x="5614986" y="1524000"/>
            <a:ext cx="2919414" cy="1074835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400" b="1" dirty="0" err="1" smtClean="0">
                <a:solidFill>
                  <a:srgbClr val="7030A0"/>
                </a:solidFill>
              </a:rPr>
              <a:t>RBridge</a:t>
            </a:r>
            <a:endParaRPr lang="en-US" sz="1400" b="1" dirty="0" smtClean="0">
              <a:solidFill>
                <a:srgbClr val="7030A0"/>
              </a:solidFill>
            </a:endParaRPr>
          </a:p>
          <a:p>
            <a:r>
              <a:rPr lang="en-US" sz="1400" dirty="0" smtClean="0">
                <a:solidFill>
                  <a:srgbClr val="7030A0"/>
                </a:solidFill>
              </a:rPr>
              <a:t>(Processing of TRILL and Native Frames, MP Addressing, Identification of </a:t>
            </a:r>
            <a:r>
              <a:rPr lang="en-US" sz="1400" dirty="0" err="1" smtClean="0">
                <a:solidFill>
                  <a:srgbClr val="7030A0"/>
                </a:solidFill>
              </a:rPr>
              <a:t>OAM</a:t>
            </a:r>
            <a:r>
              <a:rPr lang="en-US" sz="1400" dirty="0" smtClean="0">
                <a:solidFill>
                  <a:srgbClr val="7030A0"/>
                </a:solidFill>
              </a:rPr>
              <a:t> frames)</a:t>
            </a:r>
            <a:endParaRPr lang="en-US" sz="1400" dirty="0">
              <a:solidFill>
                <a:srgbClr val="7030A0"/>
              </a:solidFill>
            </a:endParaRPr>
          </a:p>
        </p:txBody>
      </p:sp>
      <p:sp>
        <p:nvSpPr>
          <p:cNvPr id="29" name="Line Callout 2 (Accent Bar) 28"/>
          <p:cNvSpPr/>
          <p:nvPr/>
        </p:nvSpPr>
        <p:spPr>
          <a:xfrm>
            <a:off x="5614986" y="3314700"/>
            <a:ext cx="757116" cy="838200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100568"/>
              <a:gd name="adj6" fmla="val -61764"/>
            </a:avLst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7030A0"/>
                </a:solidFill>
              </a:rPr>
              <a:t>Other Ports</a:t>
            </a:r>
            <a:endParaRPr lang="en-US" sz="1400" b="1" dirty="0">
              <a:solidFill>
                <a:srgbClr val="7030A0"/>
              </a:solidFill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1066800" y="3733800"/>
            <a:ext cx="2286000" cy="2590800"/>
          </a:xfrm>
          <a:prstGeom prst="roundRect">
            <a:avLst/>
          </a:prstGeom>
          <a:solidFill>
            <a:schemeClr val="accent3">
              <a:lumMod val="20000"/>
              <a:lumOff val="80000"/>
              <a:alpha val="49000"/>
            </a:schemeClr>
          </a:solidFill>
          <a:ln>
            <a:solidFill>
              <a:schemeClr val="accent3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91974DF9-AD47-4691-BA21-BBFCE3637A9A}" type="slidenum">
              <a:rPr kumimoji="0" lang="en-US" smtClean="0"/>
              <a:pPr eaLnBrk="1" latinLnBrk="0" hangingPunct="1"/>
              <a:t>11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58373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loud 28"/>
          <p:cNvSpPr/>
          <p:nvPr/>
        </p:nvSpPr>
        <p:spPr>
          <a:xfrm>
            <a:off x="2524125" y="1981200"/>
            <a:ext cx="3571875" cy="1790700"/>
          </a:xfrm>
          <a:prstGeom prst="cloud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Scope of TRILL </a:t>
            </a:r>
            <a:r>
              <a:rPr lang="en-US" dirty="0" err="1" smtClean="0"/>
              <a:t>OAM</a:t>
            </a:r>
            <a:r>
              <a:rPr lang="en-US" dirty="0" smtClean="0"/>
              <a:t> </a:t>
            </a:r>
            <a:r>
              <a:rPr lang="en-US" dirty="0" err="1" smtClean="0"/>
              <a:t>vs</a:t>
            </a:r>
            <a:r>
              <a:rPr lang="en-US" dirty="0" smtClean="0"/>
              <a:t> </a:t>
            </a:r>
            <a:r>
              <a:rPr lang="en-US" dirty="0" err="1" smtClean="0"/>
              <a:t>802.1ag</a:t>
            </a:r>
            <a:r>
              <a:rPr lang="en-US" dirty="0" smtClean="0"/>
              <a:t> (</a:t>
            </a:r>
            <a:r>
              <a:rPr lang="en-US" dirty="0" err="1" smtClean="0"/>
              <a:t>CFM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609600" y="2743200"/>
            <a:ext cx="533400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2362200" y="2754086"/>
            <a:ext cx="533400" cy="457200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4038600" y="2743200"/>
            <a:ext cx="533400" cy="457200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5562600" y="2721429"/>
            <a:ext cx="533400" cy="457200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7239000" y="2721429"/>
            <a:ext cx="533400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>
            <a:stCxn id="5" idx="3"/>
            <a:endCxn id="6" idx="1"/>
          </p:cNvCxnSpPr>
          <p:nvPr/>
        </p:nvCxnSpPr>
        <p:spPr>
          <a:xfrm>
            <a:off x="1143000" y="2971800"/>
            <a:ext cx="1219200" cy="10886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6096000" y="2950029"/>
            <a:ext cx="1219200" cy="0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Isosceles Triangle 16"/>
          <p:cNvSpPr/>
          <p:nvPr/>
        </p:nvSpPr>
        <p:spPr>
          <a:xfrm>
            <a:off x="2524125" y="3581400"/>
            <a:ext cx="209550" cy="381000"/>
          </a:xfrm>
          <a:prstGeom prst="triangle">
            <a:avLst/>
          </a:prstGeom>
          <a:solidFill>
            <a:srgbClr val="00B0F0"/>
          </a:solidFill>
          <a:ln>
            <a:noFill/>
          </a:ln>
          <a:scene3d>
            <a:camera prst="orthographicFront">
              <a:rot lat="0" lon="0" rev="162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Isosceles Triangle 17"/>
          <p:cNvSpPr/>
          <p:nvPr/>
        </p:nvSpPr>
        <p:spPr>
          <a:xfrm>
            <a:off x="5829300" y="3543300"/>
            <a:ext cx="209550" cy="381000"/>
          </a:xfrm>
          <a:prstGeom prst="triangle">
            <a:avLst/>
          </a:prstGeom>
          <a:solidFill>
            <a:srgbClr val="00B0F0"/>
          </a:solidFill>
          <a:ln>
            <a:noFill/>
          </a:ln>
          <a:scene3d>
            <a:camera prst="orthographicFront">
              <a:rot lat="0" lon="0" rev="5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Isosceles Triangle 20"/>
          <p:cNvSpPr/>
          <p:nvPr/>
        </p:nvSpPr>
        <p:spPr>
          <a:xfrm>
            <a:off x="1291318" y="4057650"/>
            <a:ext cx="209550" cy="381000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scene3d>
            <a:camera prst="orthographicFront">
              <a:rot lat="0" lon="0" rev="162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Isosceles Triangle 21"/>
          <p:cNvSpPr/>
          <p:nvPr/>
        </p:nvSpPr>
        <p:spPr>
          <a:xfrm>
            <a:off x="7093404" y="4027714"/>
            <a:ext cx="209550" cy="381000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scene3d>
            <a:camera prst="orthographicFront">
              <a:rot lat="0" lon="0" rev="5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Connector 22"/>
          <p:cNvCxnSpPr>
            <a:stCxn id="21" idx="5"/>
          </p:cNvCxnSpPr>
          <p:nvPr/>
        </p:nvCxnSpPr>
        <p:spPr>
          <a:xfrm flipV="1">
            <a:off x="1448481" y="4210050"/>
            <a:ext cx="5561919" cy="3810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Isosceles Triangle 24"/>
          <p:cNvSpPr/>
          <p:nvPr/>
        </p:nvSpPr>
        <p:spPr>
          <a:xfrm>
            <a:off x="646339" y="5105400"/>
            <a:ext cx="209550" cy="381000"/>
          </a:xfrm>
          <a:prstGeom prst="triangle">
            <a:avLst/>
          </a:prstGeom>
          <a:solidFill>
            <a:schemeClr val="bg1"/>
          </a:solidFill>
          <a:ln>
            <a:solidFill>
              <a:schemeClr val="tx1"/>
            </a:solidFill>
          </a:ln>
          <a:scene3d>
            <a:camera prst="orthographicFront">
              <a:rot lat="0" lon="0" rev="162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1143000" y="5167737"/>
            <a:ext cx="5581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MEP</a:t>
            </a:r>
            <a:endParaRPr lang="en-US" sz="1400" dirty="0"/>
          </a:p>
        </p:txBody>
      </p:sp>
      <p:sp>
        <p:nvSpPr>
          <p:cNvPr id="27" name="TextBox 26"/>
          <p:cNvSpPr txBox="1"/>
          <p:nvPr/>
        </p:nvSpPr>
        <p:spPr>
          <a:xfrm>
            <a:off x="7658084" y="4284761"/>
            <a:ext cx="9252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802.1ag</a:t>
            </a:r>
            <a:endParaRPr lang="en-US" sz="1400" dirty="0"/>
          </a:p>
        </p:txBody>
      </p:sp>
      <p:sp>
        <p:nvSpPr>
          <p:cNvPr id="28" name="TextBox 27"/>
          <p:cNvSpPr txBox="1"/>
          <p:nvPr/>
        </p:nvSpPr>
        <p:spPr>
          <a:xfrm>
            <a:off x="7598229" y="3445073"/>
            <a:ext cx="11721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TRILL </a:t>
            </a:r>
            <a:r>
              <a:rPr lang="en-US" sz="1400" dirty="0" err="1" smtClean="0"/>
              <a:t>OAM</a:t>
            </a:r>
            <a:endParaRPr lang="en-US" sz="1400" dirty="0"/>
          </a:p>
        </p:txBody>
      </p:sp>
      <p:cxnSp>
        <p:nvCxnSpPr>
          <p:cNvPr id="20" name="Straight Connector 19"/>
          <p:cNvCxnSpPr>
            <a:stCxn id="17" idx="5"/>
          </p:cNvCxnSpPr>
          <p:nvPr/>
        </p:nvCxnSpPr>
        <p:spPr>
          <a:xfrm flipV="1">
            <a:off x="2681288" y="3733800"/>
            <a:ext cx="3148012" cy="38100"/>
          </a:xfrm>
          <a:prstGeom prst="line">
            <a:avLst/>
          </a:prstGeom>
          <a:ln>
            <a:solidFill>
              <a:srgbClr val="00B0F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Isosceles Triangle 29"/>
          <p:cNvSpPr/>
          <p:nvPr/>
        </p:nvSpPr>
        <p:spPr>
          <a:xfrm>
            <a:off x="1287372" y="4542318"/>
            <a:ext cx="209550" cy="381000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scene3d>
            <a:camera prst="orthographicFront">
              <a:rot lat="0" lon="0" rev="162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Isosceles Triangle 30"/>
          <p:cNvSpPr/>
          <p:nvPr/>
        </p:nvSpPr>
        <p:spPr>
          <a:xfrm>
            <a:off x="6172200" y="4430739"/>
            <a:ext cx="209550" cy="381000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scene3d>
            <a:camera prst="orthographicFront">
              <a:rot lat="0" lon="0" rev="162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Isosceles Triangle 31"/>
          <p:cNvSpPr/>
          <p:nvPr/>
        </p:nvSpPr>
        <p:spPr>
          <a:xfrm>
            <a:off x="7093404" y="4438650"/>
            <a:ext cx="209550" cy="381000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scene3d>
            <a:camera prst="orthographicFront">
              <a:rot lat="0" lon="0" rev="5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Isosceles Triangle 32"/>
          <p:cNvSpPr/>
          <p:nvPr/>
        </p:nvSpPr>
        <p:spPr>
          <a:xfrm>
            <a:off x="2069646" y="4542318"/>
            <a:ext cx="209550" cy="381000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scene3d>
            <a:camera prst="orthographicFront">
              <a:rot lat="0" lon="0" rev="5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>
            <a:stCxn id="30" idx="5"/>
            <a:endCxn id="33" idx="1"/>
          </p:cNvCxnSpPr>
          <p:nvPr/>
        </p:nvCxnSpPr>
        <p:spPr>
          <a:xfrm>
            <a:off x="1444535" y="4732818"/>
            <a:ext cx="677499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stCxn id="31" idx="5"/>
            <a:endCxn id="32" idx="1"/>
          </p:cNvCxnSpPr>
          <p:nvPr/>
        </p:nvCxnSpPr>
        <p:spPr>
          <a:xfrm>
            <a:off x="6329363" y="4621239"/>
            <a:ext cx="816429" cy="7911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3505200" y="1752600"/>
            <a:ext cx="16962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B0F0"/>
                </a:solidFill>
              </a:rPr>
              <a:t>TRILL Network</a:t>
            </a:r>
            <a:endParaRPr lang="en-US" sz="1400" b="1" dirty="0">
              <a:solidFill>
                <a:srgbClr val="00B0F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221876" y="2514600"/>
            <a:ext cx="12282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accent1"/>
                </a:solidFill>
              </a:rPr>
              <a:t>802.1 LAN</a:t>
            </a:r>
            <a:endParaRPr lang="en-US" sz="1400" b="1" dirty="0">
              <a:solidFill>
                <a:schemeClr val="accent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096000" y="2513111"/>
            <a:ext cx="12282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accent1"/>
                </a:solidFill>
              </a:rPr>
              <a:t>802.1 LAN</a:t>
            </a:r>
            <a:endParaRPr lang="en-US" sz="1400" b="1" dirty="0">
              <a:solidFill>
                <a:schemeClr val="accent1"/>
              </a:solidFill>
            </a:endParaRPr>
          </a:p>
        </p:txBody>
      </p:sp>
      <p:sp>
        <p:nvSpPr>
          <p:cNvPr id="41" name="Rounded Rectangle 40"/>
          <p:cNvSpPr/>
          <p:nvPr/>
        </p:nvSpPr>
        <p:spPr>
          <a:xfrm>
            <a:off x="3505200" y="5867399"/>
            <a:ext cx="533400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ounded Rectangle 42"/>
          <p:cNvSpPr/>
          <p:nvPr/>
        </p:nvSpPr>
        <p:spPr>
          <a:xfrm>
            <a:off x="3505200" y="5105400"/>
            <a:ext cx="533400" cy="457200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/>
          <p:cNvSpPr txBox="1"/>
          <p:nvPr/>
        </p:nvSpPr>
        <p:spPr>
          <a:xfrm>
            <a:off x="4188233" y="6018310"/>
            <a:ext cx="13500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802.1 Bridge</a:t>
            </a:r>
            <a:endParaRPr lang="en-US" sz="1400" dirty="0"/>
          </a:p>
        </p:txBody>
      </p:sp>
      <p:sp>
        <p:nvSpPr>
          <p:cNvPr id="45" name="TextBox 44"/>
          <p:cNvSpPr txBox="1"/>
          <p:nvPr/>
        </p:nvSpPr>
        <p:spPr>
          <a:xfrm>
            <a:off x="4320948" y="5180111"/>
            <a:ext cx="13531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TRILL Switch</a:t>
            </a:r>
            <a:endParaRPr lang="en-US" sz="1400" dirty="0"/>
          </a:p>
        </p:txBody>
      </p:sp>
      <p:sp>
        <p:nvSpPr>
          <p:cNvPr id="46" name="Oval 45"/>
          <p:cNvSpPr/>
          <p:nvPr/>
        </p:nvSpPr>
        <p:spPr>
          <a:xfrm>
            <a:off x="2279196" y="4158343"/>
            <a:ext cx="170901" cy="179614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/>
          <p:cNvSpPr/>
          <p:nvPr/>
        </p:nvSpPr>
        <p:spPr>
          <a:xfrm>
            <a:off x="6001299" y="4128407"/>
            <a:ext cx="170901" cy="179614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/>
          <p:cNvSpPr/>
          <p:nvPr/>
        </p:nvSpPr>
        <p:spPr>
          <a:xfrm>
            <a:off x="580213" y="6021031"/>
            <a:ext cx="170901" cy="179614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/>
          <p:cNvSpPr txBox="1"/>
          <p:nvPr/>
        </p:nvSpPr>
        <p:spPr>
          <a:xfrm>
            <a:off x="1193073" y="5956949"/>
            <a:ext cx="5196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MIP</a:t>
            </a:r>
            <a:endParaRPr lang="en-US" sz="1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91974DF9-AD47-4691-BA21-BBFCE3637A9A}" type="slidenum">
              <a:rPr kumimoji="0" lang="en-US" smtClean="0"/>
              <a:pPr eaLnBrk="1" latinLnBrk="0" hangingPunct="1"/>
              <a:t>12</a:t>
            </a:fld>
            <a:endParaRPr kumimoji="0" lang="en-US"/>
          </a:p>
        </p:txBody>
      </p:sp>
      <p:sp>
        <p:nvSpPr>
          <p:cNvPr id="42" name="Oval 41"/>
          <p:cNvSpPr/>
          <p:nvPr/>
        </p:nvSpPr>
        <p:spPr>
          <a:xfrm>
            <a:off x="4219849" y="3663043"/>
            <a:ext cx="170901" cy="179614"/>
          </a:xfrm>
          <a:prstGeom prst="ellipse">
            <a:avLst/>
          </a:prstGeom>
          <a:solidFill>
            <a:srgbClr val="00B0F0"/>
          </a:solidFill>
          <a:ln>
            <a:noFill/>
          </a:ln>
          <a:scene3d>
            <a:camera prst="orthographicFront">
              <a:rot lat="0" lon="0" rev="162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4256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183880" cy="685800"/>
          </a:xfrm>
        </p:spPr>
        <p:txBody>
          <a:bodyPr>
            <a:normAutofit/>
          </a:bodyPr>
          <a:lstStyle/>
          <a:p>
            <a:r>
              <a:rPr lang="en-US" sz="3100" dirty="0"/>
              <a:t>Scope TRILL </a:t>
            </a:r>
            <a:r>
              <a:rPr lang="en-US" sz="3100" dirty="0" err="1"/>
              <a:t>OAM</a:t>
            </a:r>
            <a:r>
              <a:rPr lang="en-US" sz="3100" dirty="0"/>
              <a:t> </a:t>
            </a:r>
            <a:r>
              <a:rPr lang="en-US" sz="3100" dirty="0" err="1"/>
              <a:t>vs</a:t>
            </a:r>
            <a:r>
              <a:rPr lang="en-US" sz="3100" dirty="0"/>
              <a:t> </a:t>
            </a:r>
            <a:r>
              <a:rPr lang="en-US" sz="3100" dirty="0" err="1"/>
              <a:t>802.1ag</a:t>
            </a:r>
            <a:r>
              <a:rPr lang="en-US" sz="3100" dirty="0"/>
              <a:t> (</a:t>
            </a:r>
            <a:r>
              <a:rPr lang="en-US" sz="3100" dirty="0" err="1"/>
              <a:t>CFM</a:t>
            </a:r>
            <a:r>
              <a:rPr lang="en-US" sz="3100" dirty="0"/>
              <a:t>)</a:t>
            </a:r>
          </a:p>
        </p:txBody>
      </p:sp>
      <p:sp>
        <p:nvSpPr>
          <p:cNvPr id="3" name="Rounded Rectangle 2"/>
          <p:cNvSpPr/>
          <p:nvPr/>
        </p:nvSpPr>
        <p:spPr>
          <a:xfrm>
            <a:off x="3101788" y="4731124"/>
            <a:ext cx="1828800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C00000"/>
                </a:solidFill>
              </a:rPr>
              <a:t>Link</a:t>
            </a:r>
            <a:endParaRPr lang="en-US" sz="1400" b="1" dirty="0">
              <a:solidFill>
                <a:srgbClr val="C00000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3092823" y="4121524"/>
            <a:ext cx="1828800" cy="457200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7030A0"/>
                </a:solidFill>
              </a:rPr>
              <a:t>Network</a:t>
            </a:r>
            <a:endParaRPr lang="en-US" sz="1400" b="1" dirty="0">
              <a:solidFill>
                <a:srgbClr val="7030A0"/>
              </a:solidFill>
            </a:endParaRPr>
          </a:p>
        </p:txBody>
      </p:sp>
      <p:sp>
        <p:nvSpPr>
          <p:cNvPr id="6" name="Left Arrow 5"/>
          <p:cNvSpPr/>
          <p:nvPr/>
        </p:nvSpPr>
        <p:spPr>
          <a:xfrm>
            <a:off x="5353086" y="4731124"/>
            <a:ext cx="1524000" cy="5334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err="1" smtClean="0">
                <a:solidFill>
                  <a:schemeClr val="tx1"/>
                </a:solidFill>
              </a:rPr>
              <a:t>802.1ag</a:t>
            </a:r>
            <a:r>
              <a:rPr lang="en-US" sz="1400" b="1" dirty="0" smtClean="0">
                <a:solidFill>
                  <a:schemeClr val="tx1"/>
                </a:solidFill>
              </a:rPr>
              <a:t> /</a:t>
            </a:r>
            <a:r>
              <a:rPr lang="en-US" sz="1400" b="1" dirty="0" err="1" smtClean="0">
                <a:solidFill>
                  <a:schemeClr val="tx1"/>
                </a:solidFill>
              </a:rPr>
              <a:t>802.3ah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7" name="Left Arrow 6"/>
          <p:cNvSpPr/>
          <p:nvPr/>
        </p:nvSpPr>
        <p:spPr>
          <a:xfrm>
            <a:off x="5366533" y="4083424"/>
            <a:ext cx="1524000" cy="533400"/>
          </a:xfrm>
          <a:prstGeom prst="lef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TRILL </a:t>
            </a:r>
            <a:r>
              <a:rPr lang="en-US" sz="1400" b="1" dirty="0" err="1" smtClean="0">
                <a:solidFill>
                  <a:schemeClr val="tx1"/>
                </a:solidFill>
              </a:rPr>
              <a:t>OAM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3115235" y="3435724"/>
            <a:ext cx="1828800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C00000"/>
                </a:solidFill>
              </a:rPr>
              <a:t>Transport</a:t>
            </a:r>
          </a:p>
          <a:p>
            <a:pPr algn="ctr"/>
            <a:r>
              <a:rPr lang="en-US" sz="1400" b="1" dirty="0" smtClean="0">
                <a:solidFill>
                  <a:srgbClr val="C00000"/>
                </a:solidFill>
              </a:rPr>
              <a:t>(end-end)</a:t>
            </a:r>
            <a:endParaRPr lang="en-US" sz="1400" b="1" dirty="0">
              <a:solidFill>
                <a:srgbClr val="C00000"/>
              </a:solidFill>
            </a:endParaRPr>
          </a:p>
        </p:txBody>
      </p:sp>
      <p:sp>
        <p:nvSpPr>
          <p:cNvPr id="9" name="Left Arrow 8"/>
          <p:cNvSpPr/>
          <p:nvPr/>
        </p:nvSpPr>
        <p:spPr>
          <a:xfrm>
            <a:off x="5366533" y="3424277"/>
            <a:ext cx="1524000" cy="5334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err="1" smtClean="0">
                <a:solidFill>
                  <a:schemeClr val="tx1"/>
                </a:solidFill>
              </a:rPr>
              <a:t>802.1ag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91974DF9-AD47-4691-BA21-BBFCE3637A9A}" type="slidenum">
              <a:rPr kumimoji="0" lang="en-US" smtClean="0"/>
              <a:pPr eaLnBrk="1" latinLnBrk="0" hangingPunct="1"/>
              <a:t>13</a:t>
            </a:fld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3115235" y="5407960"/>
            <a:ext cx="1828800" cy="5334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C00000"/>
                </a:solidFill>
              </a:rPr>
              <a:t>Physical</a:t>
            </a:r>
            <a:endParaRPr lang="en-US" sz="1400" b="1" dirty="0">
              <a:solidFill>
                <a:srgbClr val="C00000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3124200" y="2783541"/>
            <a:ext cx="1828800" cy="5334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C00000"/>
                </a:solidFill>
              </a:rPr>
              <a:t>Session</a:t>
            </a:r>
            <a:endParaRPr lang="en-US" sz="1400" b="1" dirty="0">
              <a:solidFill>
                <a:srgbClr val="C00000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3124200" y="2142565"/>
            <a:ext cx="1828800" cy="5334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C00000"/>
                </a:solidFill>
              </a:rPr>
              <a:t>Presentation</a:t>
            </a:r>
            <a:endParaRPr lang="en-US" sz="1400" b="1" dirty="0">
              <a:solidFill>
                <a:srgbClr val="C00000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3128682" y="1492624"/>
            <a:ext cx="1828800" cy="5334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C00000"/>
                </a:solidFill>
              </a:rPr>
              <a:t>Application</a:t>
            </a:r>
          </a:p>
        </p:txBody>
      </p:sp>
      <p:sp>
        <p:nvSpPr>
          <p:cNvPr id="15" name="Rounded Rectangle 14"/>
          <p:cNvSpPr/>
          <p:nvPr/>
        </p:nvSpPr>
        <p:spPr>
          <a:xfrm rot="5400000">
            <a:off x="1409700" y="4784913"/>
            <a:ext cx="1828800" cy="5334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Media Layers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 rot="5400000">
            <a:off x="1099297" y="2477621"/>
            <a:ext cx="2449605" cy="53340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8000"/>
                </a:solidFill>
              </a:rPr>
              <a:t>Host Layers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 rot="5400000">
            <a:off x="-1032062" y="3465981"/>
            <a:ext cx="4421841" cy="5289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err="1" smtClean="0"/>
              <a:t>OSI</a:t>
            </a:r>
            <a:r>
              <a:rPr lang="en-US" sz="1600" b="1" dirty="0" smtClean="0"/>
              <a:t> Model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1663056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33600"/>
            <a:ext cx="8183880" cy="676656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FFC000"/>
                </a:solidFill>
              </a:rPr>
              <a:t>Next steps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91974DF9-AD47-4691-BA21-BBFCE3637A9A}" type="slidenum">
              <a:rPr kumimoji="0" lang="en-US" smtClean="0"/>
              <a:pPr eaLnBrk="1" latinLnBrk="0" hangingPunct="1"/>
              <a:t>14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452946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183880" cy="85344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Proposed TRILL </a:t>
            </a:r>
            <a:r>
              <a:rPr lang="en-US" dirty="0" err="1" smtClean="0"/>
              <a:t>OAM</a:t>
            </a:r>
            <a:r>
              <a:rPr lang="en-US" dirty="0" smtClean="0"/>
              <a:t> document suite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183880" cy="4187952"/>
          </a:xfrm>
        </p:spPr>
        <p:txBody>
          <a:bodyPr/>
          <a:lstStyle/>
          <a:p>
            <a:r>
              <a:rPr lang="en-US" dirty="0" smtClean="0"/>
              <a:t>TRILL </a:t>
            </a:r>
            <a:r>
              <a:rPr lang="en-US" dirty="0" err="1" smtClean="0"/>
              <a:t>OAM</a:t>
            </a:r>
            <a:r>
              <a:rPr lang="en-US" dirty="0" smtClean="0"/>
              <a:t> Requirement </a:t>
            </a:r>
          </a:p>
          <a:p>
            <a:r>
              <a:rPr lang="en-US" dirty="0" smtClean="0"/>
              <a:t>TRILL </a:t>
            </a:r>
            <a:r>
              <a:rPr lang="en-US" dirty="0" err="1" smtClean="0"/>
              <a:t>OAM</a:t>
            </a:r>
            <a:r>
              <a:rPr lang="en-US" dirty="0" smtClean="0"/>
              <a:t> Framework</a:t>
            </a:r>
          </a:p>
          <a:p>
            <a:r>
              <a:rPr lang="en-US" dirty="0" smtClean="0"/>
              <a:t>TRILL </a:t>
            </a:r>
            <a:r>
              <a:rPr lang="en-US" dirty="0" err="1" smtClean="0"/>
              <a:t>OAM</a:t>
            </a:r>
            <a:r>
              <a:rPr lang="en-US" dirty="0" smtClean="0"/>
              <a:t> Solution</a:t>
            </a:r>
          </a:p>
          <a:p>
            <a:pPr lvl="1"/>
            <a:r>
              <a:rPr lang="en-US" dirty="0" smtClean="0"/>
              <a:t>Message Structure</a:t>
            </a:r>
          </a:p>
          <a:p>
            <a:pPr lvl="1"/>
            <a:r>
              <a:rPr lang="en-US" dirty="0" smtClean="0"/>
              <a:t>Applicable </a:t>
            </a:r>
            <a:r>
              <a:rPr lang="en-US" dirty="0" err="1" smtClean="0"/>
              <a:t>TLV</a:t>
            </a:r>
            <a:r>
              <a:rPr lang="en-US" dirty="0" smtClean="0"/>
              <a:t> and </a:t>
            </a:r>
            <a:r>
              <a:rPr lang="en-US" dirty="0" err="1" smtClean="0"/>
              <a:t>Opcodes</a:t>
            </a:r>
            <a:endParaRPr lang="en-US" dirty="0" smtClean="0"/>
          </a:p>
          <a:p>
            <a:pPr lvl="1"/>
            <a:r>
              <a:rPr lang="en-US" dirty="0" err="1" smtClean="0"/>
              <a:t>OAM</a:t>
            </a:r>
            <a:r>
              <a:rPr lang="en-US" dirty="0" smtClean="0"/>
              <a:t> Functions (Ping, </a:t>
            </a:r>
            <a:r>
              <a:rPr lang="en-US" dirty="0" err="1" smtClean="0"/>
              <a:t>Traceroutes</a:t>
            </a:r>
            <a:r>
              <a:rPr lang="en-US" dirty="0" smtClean="0"/>
              <a:t>, etc..)</a:t>
            </a:r>
          </a:p>
          <a:p>
            <a:pPr lvl="1"/>
            <a:r>
              <a:rPr lang="en-US" dirty="0" smtClean="0"/>
              <a:t>Notifications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91974DF9-AD47-4691-BA21-BBFCE3637A9A}" type="slidenum">
              <a:rPr kumimoji="0" lang="en-US" smtClean="0"/>
              <a:pPr eaLnBrk="1" latinLnBrk="0" hangingPunct="1"/>
              <a:t>15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341040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183880" cy="62484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Milestones for IEEE consultation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1198026"/>
              </p:ext>
            </p:extLst>
          </p:nvPr>
        </p:nvGraphicFramePr>
        <p:xfrm>
          <a:off x="533400" y="1417320"/>
          <a:ext cx="7086601" cy="384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48200"/>
                <a:gridCol w="2438401"/>
              </a:tblGrid>
              <a:tr h="3581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8140">
                <a:tc>
                  <a:txBody>
                    <a:bodyPr/>
                    <a:lstStyle/>
                    <a:p>
                      <a:r>
                        <a:rPr lang="en-US" dirty="0" smtClean="0"/>
                        <a:t>Review and Agree on a common Frame format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Done</a:t>
                      </a:r>
                      <a:endParaRPr lang="en-US" dirty="0"/>
                    </a:p>
                  </a:txBody>
                  <a:tcPr/>
                </a:tc>
              </a:tr>
              <a:tr h="358140">
                <a:tc>
                  <a:txBody>
                    <a:bodyPr/>
                    <a:lstStyle/>
                    <a:p>
                      <a:r>
                        <a:rPr lang="en-US" dirty="0" smtClean="0"/>
                        <a:t>Review and Agree on the </a:t>
                      </a:r>
                      <a:r>
                        <a:rPr lang="en-US" dirty="0" err="1" smtClean="0"/>
                        <a:t>MEP</a:t>
                      </a:r>
                      <a:r>
                        <a:rPr lang="en-US" dirty="0" smtClean="0"/>
                        <a:t> Model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8/17</a:t>
                      </a:r>
                      <a:endParaRPr lang="en-US" dirty="0"/>
                    </a:p>
                  </a:txBody>
                  <a:tcPr/>
                </a:tc>
              </a:tr>
              <a:tr h="358140">
                <a:tc>
                  <a:txBody>
                    <a:bodyPr/>
                    <a:lstStyle/>
                    <a:p>
                      <a:r>
                        <a:rPr lang="en-US" dirty="0" smtClean="0"/>
                        <a:t>Review and Agree on </a:t>
                      </a:r>
                      <a:r>
                        <a:rPr lang="en-US" dirty="0" err="1" smtClean="0"/>
                        <a:t>802.1ag</a:t>
                      </a:r>
                      <a:r>
                        <a:rPr lang="en-US" dirty="0" smtClean="0"/>
                        <a:t> Message re-use,</a:t>
                      </a:r>
                      <a:r>
                        <a:rPr lang="en-US" baseline="0" dirty="0" smtClean="0"/>
                        <a:t> separate </a:t>
                      </a:r>
                      <a:r>
                        <a:rPr lang="en-US" baseline="0" dirty="0" err="1" smtClean="0"/>
                        <a:t>Opcode</a:t>
                      </a:r>
                      <a:r>
                        <a:rPr lang="en-US" baseline="0" dirty="0" smtClean="0"/>
                        <a:t> space for TRILL specific functionality etc.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9/7</a:t>
                      </a:r>
                      <a:endParaRPr lang="en-US" dirty="0"/>
                    </a:p>
                  </a:txBody>
                  <a:tcPr/>
                </a:tc>
              </a:tr>
              <a:tr h="358140">
                <a:tc>
                  <a:txBody>
                    <a:bodyPr/>
                    <a:lstStyle/>
                    <a:p>
                      <a:r>
                        <a:rPr lang="en-US" dirty="0" smtClean="0"/>
                        <a:t>Presentation at IEEE 802.1 meeting Santa Cruz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9/10</a:t>
                      </a:r>
                      <a:endParaRPr lang="en-US" dirty="0"/>
                    </a:p>
                  </a:txBody>
                  <a:tcPr/>
                </a:tc>
              </a:tr>
              <a:tr h="358140">
                <a:tc>
                  <a:txBody>
                    <a:bodyPr/>
                    <a:lstStyle/>
                    <a:p>
                      <a:r>
                        <a:rPr lang="en-US" dirty="0" smtClean="0"/>
                        <a:t>Presentation at IEEE 802.1 meeting St Antonio,</a:t>
                      </a:r>
                      <a:r>
                        <a:rPr lang="en-US" baseline="0" dirty="0" smtClean="0"/>
                        <a:t> Texas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November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91974DF9-AD47-4691-BA21-BBFCE3637A9A}" type="slidenum">
              <a:rPr kumimoji="0" lang="en-US" smtClean="0"/>
              <a:pPr eaLnBrk="1" latinLnBrk="0" hangingPunct="1"/>
              <a:t>16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153326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183880" cy="70104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TRILL </a:t>
            </a:r>
            <a:r>
              <a:rPr lang="en-US" dirty="0" err="1" smtClean="0"/>
              <a:t>OAM</a:t>
            </a:r>
            <a:r>
              <a:rPr lang="en-US" dirty="0" smtClean="0"/>
              <a:t> Document Roadmap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0179616"/>
              </p:ext>
            </p:extLst>
          </p:nvPr>
        </p:nvGraphicFramePr>
        <p:xfrm>
          <a:off x="685800" y="1066800"/>
          <a:ext cx="7848600" cy="29150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1200"/>
                <a:gridCol w="3251200"/>
                <a:gridCol w="2616200"/>
              </a:tblGrid>
              <a:tr h="362607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Next Steps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Timelines</a:t>
                      </a:r>
                      <a:endParaRPr lang="en-US" dirty="0"/>
                    </a:p>
                  </a:txBody>
                  <a:tcPr/>
                </a:tc>
              </a:tr>
              <a:tr h="634562">
                <a:tc>
                  <a:txBody>
                    <a:bodyPr/>
                    <a:lstStyle/>
                    <a:p>
                      <a:r>
                        <a:rPr lang="en-US" dirty="0" smtClean="0"/>
                        <a:t>Requirement Document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Move</a:t>
                      </a:r>
                      <a:r>
                        <a:rPr lang="en-US" baseline="0" dirty="0" smtClean="0"/>
                        <a:t> to WG Last Call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End of August</a:t>
                      </a:r>
                      <a:endParaRPr lang="en-US" dirty="0"/>
                    </a:p>
                  </a:txBody>
                  <a:tcPr/>
                </a:tc>
              </a:tr>
              <a:tr h="634562">
                <a:tc>
                  <a:txBody>
                    <a:bodyPr/>
                    <a:lstStyle/>
                    <a:p>
                      <a:r>
                        <a:rPr lang="en-US" dirty="0" smtClean="0"/>
                        <a:t>Framework Document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Publish</a:t>
                      </a:r>
                      <a:r>
                        <a:rPr lang="en-US" baseline="0" dirty="0" smtClean="0"/>
                        <a:t> updated version and seek comments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Second</a:t>
                      </a:r>
                      <a:r>
                        <a:rPr lang="en-US" baseline="0" dirty="0" smtClean="0"/>
                        <a:t> week of August</a:t>
                      </a:r>
                      <a:endParaRPr lang="en-US" dirty="0"/>
                    </a:p>
                  </a:txBody>
                  <a:tcPr/>
                </a:tc>
              </a:tr>
              <a:tr h="634562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Move to WG status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Middle of September</a:t>
                      </a:r>
                      <a:endParaRPr lang="en-US" dirty="0"/>
                    </a:p>
                  </a:txBody>
                  <a:tcPr/>
                </a:tc>
              </a:tr>
              <a:tr h="634562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Move to WG Last</a:t>
                      </a:r>
                      <a:r>
                        <a:rPr lang="en-US" baseline="0" dirty="0" smtClean="0"/>
                        <a:t> Call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End of October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91974DF9-AD47-4691-BA21-BBFCE3637A9A}" type="slidenum">
              <a:rPr kumimoji="0" lang="en-US" smtClean="0"/>
              <a:pPr eaLnBrk="1" latinLnBrk="0" hangingPunct="1"/>
              <a:t>17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435440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183880" cy="70104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TRILL </a:t>
            </a:r>
            <a:r>
              <a:rPr lang="en-US" dirty="0" err="1" smtClean="0"/>
              <a:t>OAM</a:t>
            </a:r>
            <a:r>
              <a:rPr lang="en-US" dirty="0" smtClean="0"/>
              <a:t> Document Roadmap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1469375"/>
              </p:ext>
            </p:extLst>
          </p:nvPr>
        </p:nvGraphicFramePr>
        <p:xfrm>
          <a:off x="685800" y="1066800"/>
          <a:ext cx="7848600" cy="4937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1200"/>
                <a:gridCol w="3251200"/>
                <a:gridCol w="2616200"/>
              </a:tblGrid>
              <a:tr h="362607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Next Steps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Timelines</a:t>
                      </a:r>
                      <a:endParaRPr lang="en-US" dirty="0"/>
                    </a:p>
                  </a:txBody>
                  <a:tcPr/>
                </a:tc>
              </a:tr>
              <a:tr h="716280">
                <a:tc rowSpan="7">
                  <a:txBody>
                    <a:bodyPr/>
                    <a:lstStyle/>
                    <a:p>
                      <a:r>
                        <a:rPr lang="en-US" dirty="0" err="1" smtClean="0"/>
                        <a:t>OAM</a:t>
                      </a:r>
                      <a:r>
                        <a:rPr lang="en-US" dirty="0" smtClean="0"/>
                        <a:t> Solution document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Agree with IEEE volunteers on message format, </a:t>
                      </a:r>
                      <a:r>
                        <a:rPr lang="en-US" dirty="0" err="1" smtClean="0"/>
                        <a:t>Opcode</a:t>
                      </a:r>
                      <a:r>
                        <a:rPr lang="en-US" baseline="0" dirty="0" smtClean="0"/>
                        <a:t> space etc..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Middle September</a:t>
                      </a:r>
                      <a:endParaRPr lang="en-US" dirty="0"/>
                    </a:p>
                  </a:txBody>
                  <a:tcPr/>
                </a:tc>
              </a:tr>
              <a:tr h="4572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Publish updated version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Middle September</a:t>
                      </a:r>
                      <a:endParaRPr lang="en-US" dirty="0"/>
                    </a:p>
                  </a:txBody>
                  <a:tcPr/>
                </a:tc>
              </a:tr>
              <a:tr h="1178472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Publish Updated</a:t>
                      </a:r>
                      <a:r>
                        <a:rPr lang="en-US" baseline="0" dirty="0" smtClean="0"/>
                        <a:t> version with feedback from TRILL and IEEE 802.1 mailing list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Early October</a:t>
                      </a:r>
                      <a:endParaRPr lang="en-US" dirty="0"/>
                    </a:p>
                  </a:txBody>
                  <a:tcPr/>
                </a:tc>
              </a:tr>
              <a:tr h="634562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Presentation</a:t>
                      </a:r>
                      <a:r>
                        <a:rPr lang="en-US" baseline="0" dirty="0" smtClean="0"/>
                        <a:t> at the next IEEE 802.1 meeting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September</a:t>
                      </a:r>
                      <a:r>
                        <a:rPr lang="en-US" baseline="0" dirty="0" smtClean="0"/>
                        <a:t> 2012</a:t>
                      </a:r>
                    </a:p>
                    <a:p>
                      <a:r>
                        <a:rPr lang="en-US" baseline="0" dirty="0" smtClean="0"/>
                        <a:t>November  2012</a:t>
                      </a:r>
                      <a:endParaRPr lang="en-US" dirty="0"/>
                    </a:p>
                  </a:txBody>
                  <a:tcPr/>
                </a:tc>
              </a:tr>
              <a:tr h="362607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Presentation at 85</a:t>
                      </a:r>
                      <a:r>
                        <a:rPr lang="en-US" baseline="30000" dirty="0" smtClean="0"/>
                        <a:t>th</a:t>
                      </a:r>
                      <a:r>
                        <a:rPr lang="en-US" baseline="0" dirty="0" smtClean="0"/>
                        <a:t> IETF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November</a:t>
                      </a:r>
                      <a:endParaRPr lang="en-US" dirty="0"/>
                    </a:p>
                  </a:txBody>
                  <a:tcPr/>
                </a:tc>
              </a:tr>
              <a:tr h="362607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Move to WG  Status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November</a:t>
                      </a:r>
                      <a:endParaRPr lang="en-US" dirty="0"/>
                    </a:p>
                  </a:txBody>
                  <a:tcPr/>
                </a:tc>
              </a:tr>
              <a:tr h="362607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WG Last call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January 2013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91974DF9-AD47-4691-BA21-BBFCE3637A9A}" type="slidenum">
              <a:rPr kumimoji="0" lang="en-US" smtClean="0"/>
              <a:pPr eaLnBrk="1" latinLnBrk="0" hangingPunct="1"/>
              <a:t>18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338377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62200"/>
            <a:ext cx="8183880" cy="1051560"/>
          </a:xfrm>
        </p:spPr>
        <p:txBody>
          <a:bodyPr/>
          <a:lstStyle/>
          <a:p>
            <a:pPr algn="ctr"/>
            <a:r>
              <a:rPr lang="en-US" dirty="0" smtClean="0"/>
              <a:t>Q&amp;A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91974DF9-AD47-4691-BA21-BBFCE3637A9A}" type="slidenum">
              <a:rPr kumimoji="0" lang="en-US" smtClean="0"/>
              <a:pPr eaLnBrk="1" latinLnBrk="0" hangingPunct="1"/>
              <a:t>19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0490369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183880" cy="853440"/>
          </a:xfrm>
        </p:spPr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8183880" cy="4187952"/>
          </a:xfrm>
        </p:spPr>
        <p:txBody>
          <a:bodyPr/>
          <a:lstStyle/>
          <a:p>
            <a:r>
              <a:rPr lang="en-US" dirty="0" smtClean="0"/>
              <a:t>Updates – Paris to </a:t>
            </a:r>
            <a:r>
              <a:rPr lang="en-US" dirty="0"/>
              <a:t>V</a:t>
            </a:r>
            <a:r>
              <a:rPr lang="en-US" dirty="0" smtClean="0"/>
              <a:t>ancouver</a:t>
            </a:r>
          </a:p>
          <a:p>
            <a:r>
              <a:rPr lang="en-US" dirty="0" smtClean="0"/>
              <a:t>Updates from IEEE 802.1 Presentation </a:t>
            </a:r>
          </a:p>
          <a:p>
            <a:r>
              <a:rPr lang="en-US" dirty="0" smtClean="0"/>
              <a:t>Updated TRILL </a:t>
            </a:r>
            <a:r>
              <a:rPr lang="en-US" dirty="0" err="1" smtClean="0"/>
              <a:t>OAM</a:t>
            </a:r>
            <a:r>
              <a:rPr lang="en-US" dirty="0" smtClean="0"/>
              <a:t> frame format</a:t>
            </a:r>
          </a:p>
          <a:p>
            <a:r>
              <a:rPr lang="en-US" dirty="0" smtClean="0"/>
              <a:t>TRILL MP Model</a:t>
            </a:r>
          </a:p>
          <a:p>
            <a:r>
              <a:rPr lang="en-US" dirty="0" smtClean="0"/>
              <a:t>Interaction of </a:t>
            </a:r>
            <a:r>
              <a:rPr lang="en-US" dirty="0" err="1" smtClean="0"/>
              <a:t>802.1ag</a:t>
            </a:r>
            <a:r>
              <a:rPr lang="en-US" dirty="0" smtClean="0"/>
              <a:t> and TRILL </a:t>
            </a:r>
            <a:r>
              <a:rPr lang="en-US" dirty="0" err="1" smtClean="0"/>
              <a:t>OAM</a:t>
            </a:r>
            <a:endParaRPr lang="en-US" dirty="0" smtClean="0"/>
          </a:p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91974DF9-AD47-4691-BA21-BBFCE3637A9A}" type="slidenum">
              <a:rPr kumimoji="0" lang="en-US" smtClean="0"/>
              <a:pPr eaLnBrk="1" latinLnBrk="0" hangingPunct="1"/>
              <a:t>2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070072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62200"/>
            <a:ext cx="8183880" cy="1051560"/>
          </a:xfrm>
        </p:spPr>
        <p:txBody>
          <a:bodyPr/>
          <a:lstStyle/>
          <a:p>
            <a:pPr algn="ctr"/>
            <a:r>
              <a:rPr lang="en-US" dirty="0" smtClean="0"/>
              <a:t>Backup Slides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91974DF9-AD47-4691-BA21-BBFCE3637A9A}" type="slidenum">
              <a:rPr kumimoji="0" lang="en-US" smtClean="0"/>
              <a:pPr eaLnBrk="1" latinLnBrk="0" hangingPunct="1"/>
              <a:t>20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42303122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18388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TRILL Header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91974DF9-AD47-4691-BA21-BBFCE3637A9A}" type="slidenum">
              <a:rPr kumimoji="0" lang="en-US" smtClean="0"/>
              <a:pPr eaLnBrk="1" latinLnBrk="0" hangingPunct="1"/>
              <a:t>21</a:t>
            </a:fld>
            <a:endParaRPr kumimoji="0" lang="en-US"/>
          </a:p>
        </p:txBody>
      </p:sp>
      <p:sp>
        <p:nvSpPr>
          <p:cNvPr id="5" name="Rectangle 4"/>
          <p:cNvSpPr/>
          <p:nvPr/>
        </p:nvSpPr>
        <p:spPr>
          <a:xfrm>
            <a:off x="333777" y="1905000"/>
            <a:ext cx="8839200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                                                           +-+-+-+-+-+-+-+-+-+-+-+-+-+-+-+-+ </a:t>
            </a:r>
          </a:p>
          <a:p>
            <a:r>
              <a:rPr lang="en-US" sz="1400" dirty="0" smtClean="0"/>
              <a:t>                                                            | </a:t>
            </a:r>
            <a:r>
              <a:rPr lang="en-US" sz="1400" dirty="0"/>
              <a:t>V </a:t>
            </a:r>
            <a:r>
              <a:rPr lang="en-US" sz="1400" dirty="0" smtClean="0"/>
              <a:t>  | </a:t>
            </a:r>
            <a:r>
              <a:rPr lang="en-US" sz="1400" dirty="0"/>
              <a:t>R </a:t>
            </a:r>
            <a:r>
              <a:rPr lang="en-US" sz="1400" dirty="0" smtClean="0"/>
              <a:t>  |</a:t>
            </a:r>
            <a:r>
              <a:rPr lang="en-US" sz="1400" dirty="0"/>
              <a:t>M</a:t>
            </a:r>
            <a:r>
              <a:rPr lang="en-US" sz="1400" dirty="0" smtClean="0"/>
              <a:t>|     Op-Length</a:t>
            </a:r>
            <a:r>
              <a:rPr lang="en-US" sz="1400" dirty="0"/>
              <a:t>| Hop Count | </a:t>
            </a:r>
            <a:endParaRPr lang="en-US" sz="1400" dirty="0" smtClean="0"/>
          </a:p>
          <a:p>
            <a:r>
              <a:rPr lang="en-US" sz="1400" dirty="0" smtClean="0"/>
              <a:t>+-+-+-+-+-+-+-+-+-+-+-+-+-+-+-+-+-+-+-+-+-+-+-+-+-+-+-+-+-+-+-+-+ </a:t>
            </a:r>
          </a:p>
          <a:p>
            <a:r>
              <a:rPr lang="en-US" sz="1400" dirty="0" smtClean="0"/>
              <a:t>| </a:t>
            </a:r>
            <a:r>
              <a:rPr lang="en-US" sz="1400" dirty="0"/>
              <a:t>Egress </a:t>
            </a:r>
            <a:r>
              <a:rPr lang="en-US" sz="1400" dirty="0" err="1"/>
              <a:t>RBridge</a:t>
            </a:r>
            <a:r>
              <a:rPr lang="en-US" sz="1400" dirty="0"/>
              <a:t> Nickname </a:t>
            </a:r>
            <a:r>
              <a:rPr lang="en-US" sz="1400" dirty="0" smtClean="0"/>
              <a:t>                   |                  Ingress </a:t>
            </a:r>
            <a:r>
              <a:rPr lang="en-US" sz="1400" dirty="0" err="1"/>
              <a:t>RBridge</a:t>
            </a:r>
            <a:r>
              <a:rPr lang="en-US" sz="1400" dirty="0"/>
              <a:t> Nickname | </a:t>
            </a:r>
            <a:endParaRPr lang="en-US" sz="1400" dirty="0" smtClean="0"/>
          </a:p>
          <a:p>
            <a:r>
              <a:rPr lang="en-US" sz="1400" dirty="0" smtClean="0"/>
              <a:t>+-+-+-+-+-+-+-+-+-+-+-+-+-+-+-+-+-+-+-+-+-+-+-+-+-+-+-+-+-+-+-+-+ </a:t>
            </a:r>
          </a:p>
          <a:p>
            <a:r>
              <a:rPr lang="en-US" sz="1400" dirty="0" smtClean="0"/>
              <a:t>| </a:t>
            </a:r>
            <a:r>
              <a:rPr lang="en-US" sz="1400" dirty="0"/>
              <a:t>Options... </a:t>
            </a:r>
            <a:endParaRPr lang="en-US" sz="1400" dirty="0" smtClean="0"/>
          </a:p>
          <a:p>
            <a:r>
              <a:rPr lang="en-US" sz="1400" dirty="0" smtClean="0"/>
              <a:t>+-+-+-+-+-+-+-+-+-+-+-+- </a:t>
            </a:r>
            <a:endParaRPr lang="en-US" sz="1400" dirty="0"/>
          </a:p>
        </p:txBody>
      </p:sp>
      <p:sp>
        <p:nvSpPr>
          <p:cNvPr id="6" name="Rounded Rectangular Callout 5"/>
          <p:cNvSpPr/>
          <p:nvPr/>
        </p:nvSpPr>
        <p:spPr>
          <a:xfrm>
            <a:off x="5791200" y="3810000"/>
            <a:ext cx="2286000" cy="914400"/>
          </a:xfrm>
          <a:prstGeom prst="wedgeRoundRectCallout">
            <a:avLst>
              <a:gd name="adj1" fmla="val -95199"/>
              <a:gd name="adj2" fmla="val -193556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/>
              <a:t>Use one of Reserved bits to flag </a:t>
            </a:r>
            <a:r>
              <a:rPr lang="en-US" sz="1600" dirty="0" err="1" smtClean="0"/>
              <a:t>OAM</a:t>
            </a:r>
            <a:r>
              <a:rPr lang="en-US" sz="1600" dirty="0" smtClean="0"/>
              <a:t> frames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92279643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183880" cy="62695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TRILL </a:t>
            </a:r>
            <a:r>
              <a:rPr lang="en-US" dirty="0" err="1" smtClean="0"/>
              <a:t>OAM</a:t>
            </a:r>
            <a:r>
              <a:rPr lang="en-US" dirty="0" smtClean="0"/>
              <a:t> Frame identification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91974DF9-AD47-4691-BA21-BBFCE3637A9A}" type="slidenum">
              <a:rPr kumimoji="0" lang="en-US" smtClean="0"/>
              <a:pPr eaLnBrk="1" latinLnBrk="0" hangingPunct="1"/>
              <a:t>22</a:t>
            </a:fld>
            <a:endParaRPr kumimoji="0" lang="en-US"/>
          </a:p>
        </p:txBody>
      </p:sp>
      <p:sp>
        <p:nvSpPr>
          <p:cNvPr id="4" name="Rounded Rectangle 3"/>
          <p:cNvSpPr/>
          <p:nvPr/>
        </p:nvSpPr>
        <p:spPr>
          <a:xfrm>
            <a:off x="609600" y="1752600"/>
            <a:ext cx="5867400" cy="129540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400" dirty="0" smtClean="0">
                <a:solidFill>
                  <a:srgbClr val="002060"/>
                </a:solidFill>
              </a:rPr>
              <a:t>If M==1 and R(</a:t>
            </a:r>
            <a:r>
              <a:rPr lang="en-US" sz="1400" dirty="0" err="1" smtClean="0">
                <a:solidFill>
                  <a:srgbClr val="002060"/>
                </a:solidFill>
              </a:rPr>
              <a:t>OAM</a:t>
            </a:r>
            <a:r>
              <a:rPr lang="en-US" sz="1400" dirty="0" smtClean="0">
                <a:solidFill>
                  <a:srgbClr val="002060"/>
                </a:solidFill>
              </a:rPr>
              <a:t>) ==1 then</a:t>
            </a:r>
          </a:p>
          <a:p>
            <a:r>
              <a:rPr lang="en-US" sz="1400" dirty="0">
                <a:solidFill>
                  <a:srgbClr val="002060"/>
                </a:solidFill>
              </a:rPr>
              <a:t> </a:t>
            </a:r>
            <a:r>
              <a:rPr lang="en-US" sz="1400" dirty="0" smtClean="0">
                <a:solidFill>
                  <a:srgbClr val="002060"/>
                </a:solidFill>
              </a:rPr>
              <a:t>    Copy to CPU AND Forward normally</a:t>
            </a:r>
          </a:p>
          <a:p>
            <a:r>
              <a:rPr lang="en-US" sz="1400" dirty="0" smtClean="0">
                <a:solidFill>
                  <a:srgbClr val="002060"/>
                </a:solidFill>
              </a:rPr>
              <a:t>Else if R(</a:t>
            </a:r>
            <a:r>
              <a:rPr lang="en-US" sz="1400" dirty="0" err="1" smtClean="0">
                <a:solidFill>
                  <a:srgbClr val="002060"/>
                </a:solidFill>
              </a:rPr>
              <a:t>OAM</a:t>
            </a:r>
            <a:r>
              <a:rPr lang="en-US" sz="1400" dirty="0" smtClean="0">
                <a:solidFill>
                  <a:srgbClr val="002060"/>
                </a:solidFill>
              </a:rPr>
              <a:t>) ==1 and (</a:t>
            </a:r>
            <a:r>
              <a:rPr lang="en-US" sz="1400" dirty="0" err="1" smtClean="0">
                <a:solidFill>
                  <a:srgbClr val="002060"/>
                </a:solidFill>
              </a:rPr>
              <a:t>egree</a:t>
            </a:r>
            <a:r>
              <a:rPr lang="en-US" sz="1400" dirty="0" smtClean="0">
                <a:solidFill>
                  <a:srgbClr val="002060"/>
                </a:solidFill>
              </a:rPr>
              <a:t> nickname  is local) then</a:t>
            </a:r>
          </a:p>
          <a:p>
            <a:r>
              <a:rPr lang="en-US" sz="1400" dirty="0" smtClean="0">
                <a:solidFill>
                  <a:srgbClr val="002060"/>
                </a:solidFill>
              </a:rPr>
              <a:t>      It is an </a:t>
            </a:r>
            <a:r>
              <a:rPr lang="en-US" sz="1400" dirty="0" err="1" smtClean="0">
                <a:solidFill>
                  <a:srgbClr val="002060"/>
                </a:solidFill>
              </a:rPr>
              <a:t>OAM</a:t>
            </a:r>
            <a:r>
              <a:rPr lang="en-US" sz="1400" dirty="0" smtClean="0">
                <a:solidFill>
                  <a:srgbClr val="002060"/>
                </a:solidFill>
              </a:rPr>
              <a:t> frame; AND redirect to CPU, DO NOT FORWARD</a:t>
            </a:r>
          </a:p>
          <a:p>
            <a:endParaRPr lang="en-US" sz="1100" dirty="0"/>
          </a:p>
          <a:p>
            <a:r>
              <a:rPr lang="en-US" sz="1100" dirty="0"/>
              <a:t>	</a:t>
            </a:r>
            <a:endParaRPr lang="en-US" sz="1100" dirty="0" smtClean="0"/>
          </a:p>
        </p:txBody>
      </p:sp>
      <p:sp>
        <p:nvSpPr>
          <p:cNvPr id="5" name="Rounded Rectangle 4"/>
          <p:cNvSpPr/>
          <p:nvPr/>
        </p:nvSpPr>
        <p:spPr>
          <a:xfrm>
            <a:off x="609600" y="3733800"/>
            <a:ext cx="5835203" cy="129540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400" dirty="0" smtClean="0">
                <a:solidFill>
                  <a:schemeClr val="accent1">
                    <a:lumMod val="50000"/>
                  </a:schemeClr>
                </a:solidFill>
              </a:rPr>
              <a:t>If R(</a:t>
            </a:r>
            <a:r>
              <a:rPr lang="en-US" sz="1400" dirty="0" err="1" smtClean="0">
                <a:solidFill>
                  <a:schemeClr val="accent1">
                    <a:lumMod val="50000"/>
                  </a:schemeClr>
                </a:solidFill>
              </a:rPr>
              <a:t>OAM</a:t>
            </a:r>
            <a:r>
              <a:rPr lang="en-US" sz="1400" dirty="0" smtClean="0">
                <a:solidFill>
                  <a:schemeClr val="accent1">
                    <a:lumMod val="50000"/>
                  </a:schemeClr>
                </a:solidFill>
              </a:rPr>
              <a:t>) ==1 then</a:t>
            </a:r>
          </a:p>
          <a:p>
            <a:r>
              <a:rPr lang="en-US" sz="14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1400" dirty="0" smtClean="0">
                <a:solidFill>
                  <a:schemeClr val="accent1">
                    <a:lumMod val="50000"/>
                  </a:schemeClr>
                </a:solidFill>
              </a:rPr>
              <a:t>    Do NOT de-capsulate and forward as a native frame</a:t>
            </a:r>
            <a:endParaRPr lang="en-US" sz="1400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US" sz="1100" dirty="0"/>
              <a:t>	</a:t>
            </a:r>
            <a:endParaRPr lang="en-US" sz="1100" dirty="0" smtClean="0"/>
          </a:p>
        </p:txBody>
      </p:sp>
      <p:sp>
        <p:nvSpPr>
          <p:cNvPr id="6" name="Rounded Rectangle 5"/>
          <p:cNvSpPr/>
          <p:nvPr/>
        </p:nvSpPr>
        <p:spPr>
          <a:xfrm>
            <a:off x="609600" y="1295400"/>
            <a:ext cx="3733800" cy="3429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/>
              <a:t>Receive </a:t>
            </a:r>
            <a:r>
              <a:rPr lang="en-US" sz="1600" dirty="0" smtClean="0"/>
              <a:t>Processing</a:t>
            </a:r>
            <a:endParaRPr lang="en-US" sz="1600" dirty="0"/>
          </a:p>
        </p:txBody>
      </p:sp>
      <p:sp>
        <p:nvSpPr>
          <p:cNvPr id="7" name="Rounded Rectangle 6"/>
          <p:cNvSpPr/>
          <p:nvPr/>
        </p:nvSpPr>
        <p:spPr>
          <a:xfrm>
            <a:off x="609600" y="3240110"/>
            <a:ext cx="3733800" cy="3429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/>
              <a:t>Transmit</a:t>
            </a:r>
            <a:r>
              <a:rPr lang="en-US" sz="1600" dirty="0" smtClean="0"/>
              <a:t> Processing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2649900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183880" cy="853440"/>
          </a:xfrm>
        </p:spPr>
        <p:txBody>
          <a:bodyPr/>
          <a:lstStyle/>
          <a:p>
            <a:r>
              <a:rPr lang="en-US" dirty="0" smtClean="0"/>
              <a:t>Updates Paris to Vancouver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183880" cy="4419600"/>
          </a:xfrm>
        </p:spPr>
        <p:txBody>
          <a:bodyPr/>
          <a:lstStyle/>
          <a:p>
            <a:r>
              <a:rPr lang="en-US" dirty="0" smtClean="0"/>
              <a:t>Published Requirement Document</a:t>
            </a:r>
          </a:p>
          <a:p>
            <a:pPr lvl="1">
              <a:lnSpc>
                <a:spcPct val="80000"/>
              </a:lnSpc>
            </a:pPr>
            <a:r>
              <a:rPr lang="en-US" sz="2200" i="1" dirty="0" smtClean="0">
                <a:solidFill>
                  <a:schemeClr val="accent1">
                    <a:lumMod val="75000"/>
                  </a:schemeClr>
                </a:solidFill>
              </a:rPr>
              <a:t>draft-</a:t>
            </a:r>
            <a:r>
              <a:rPr lang="en-US" sz="2200" i="1" dirty="0" err="1" smtClean="0">
                <a:solidFill>
                  <a:schemeClr val="accent1">
                    <a:lumMod val="75000"/>
                  </a:schemeClr>
                </a:solidFill>
              </a:rPr>
              <a:t>ietf</a:t>
            </a:r>
            <a:r>
              <a:rPr lang="en-US" sz="2200" i="1" dirty="0" smtClean="0">
                <a:solidFill>
                  <a:schemeClr val="accent1">
                    <a:lumMod val="75000"/>
                  </a:schemeClr>
                </a:solidFill>
              </a:rPr>
              <a:t>-trill-</a:t>
            </a:r>
            <a:r>
              <a:rPr lang="en-US" sz="2200" i="1" dirty="0" err="1" smtClean="0">
                <a:solidFill>
                  <a:schemeClr val="accent1">
                    <a:lumMod val="75000"/>
                  </a:schemeClr>
                </a:solidFill>
              </a:rPr>
              <a:t>oam</a:t>
            </a:r>
            <a:r>
              <a:rPr lang="en-US" sz="2200" i="1" dirty="0" smtClean="0">
                <a:solidFill>
                  <a:schemeClr val="accent1">
                    <a:lumMod val="75000"/>
                  </a:schemeClr>
                </a:solidFill>
              </a:rPr>
              <a:t>-</a:t>
            </a:r>
            <a:r>
              <a:rPr lang="en-US" sz="2200" i="1" dirty="0" err="1" smtClean="0">
                <a:solidFill>
                  <a:schemeClr val="accent1">
                    <a:lumMod val="75000"/>
                  </a:schemeClr>
                </a:solidFill>
              </a:rPr>
              <a:t>req</a:t>
            </a:r>
            <a:r>
              <a:rPr lang="en-US" sz="2200" i="1" dirty="0" smtClean="0">
                <a:solidFill>
                  <a:schemeClr val="accent1">
                    <a:lumMod val="75000"/>
                  </a:schemeClr>
                </a:solidFill>
              </a:rPr>
              <a:t>-00</a:t>
            </a:r>
            <a:endParaRPr lang="en-US" sz="2200" i="1" dirty="0">
              <a:solidFill>
                <a:schemeClr val="accent1">
                  <a:lumMod val="75000"/>
                </a:schemeClr>
              </a:solidFill>
            </a:endParaRPr>
          </a:p>
          <a:p>
            <a:pPr lvl="1"/>
            <a:r>
              <a:rPr lang="en-US" dirty="0" smtClean="0"/>
              <a:t>Solicited feedback from TRILL mailing list</a:t>
            </a:r>
          </a:p>
          <a:p>
            <a:pPr lvl="1"/>
            <a:r>
              <a:rPr lang="en-US" dirty="0" smtClean="0"/>
              <a:t>Solicited feedback from IEEE 802.1 mailing list</a:t>
            </a:r>
          </a:p>
          <a:p>
            <a:pPr lvl="1"/>
            <a:r>
              <a:rPr lang="en-US" dirty="0" smtClean="0"/>
              <a:t>Updated the document with feedback and comment</a:t>
            </a:r>
          </a:p>
          <a:p>
            <a:pPr lvl="1"/>
            <a:r>
              <a:rPr lang="en-US" dirty="0" smtClean="0"/>
              <a:t>Accepted as WG document</a:t>
            </a:r>
          </a:p>
          <a:p>
            <a:pPr marL="347472" lvl="1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91974DF9-AD47-4691-BA21-BBFCE3637A9A}" type="slidenum">
              <a:rPr kumimoji="0" lang="en-US" smtClean="0"/>
              <a:pPr eaLnBrk="1" latinLnBrk="0" hangingPunct="1"/>
              <a:t>3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134676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183880" cy="85344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Updates Paris to Vancouver (contd..)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066800"/>
            <a:ext cx="8260080" cy="5105400"/>
          </a:xfrm>
        </p:spPr>
        <p:txBody>
          <a:bodyPr>
            <a:normAutofit fontScale="85000" lnSpcReduction="20000"/>
          </a:bodyPr>
          <a:lstStyle/>
          <a:p>
            <a:pPr>
              <a:spcAft>
                <a:spcPts val="250"/>
              </a:spcAft>
            </a:pPr>
            <a:r>
              <a:rPr lang="en-US" dirty="0" smtClean="0"/>
              <a:t>Published TRILL </a:t>
            </a:r>
            <a:r>
              <a:rPr lang="en-US" dirty="0" err="1" smtClean="0"/>
              <a:t>OAM</a:t>
            </a:r>
            <a:r>
              <a:rPr lang="en-US" dirty="0" smtClean="0"/>
              <a:t> Framework Document</a:t>
            </a:r>
          </a:p>
          <a:p>
            <a:pPr lvl="1">
              <a:spcAft>
                <a:spcPts val="250"/>
              </a:spcAft>
            </a:pPr>
            <a:r>
              <a:rPr lang="en-US" i="1" dirty="0" smtClean="0">
                <a:solidFill>
                  <a:schemeClr val="accent1">
                    <a:lumMod val="75000"/>
                  </a:schemeClr>
                </a:solidFill>
              </a:rPr>
              <a:t>draft-</a:t>
            </a:r>
            <a:r>
              <a:rPr lang="en-US" i="1" dirty="0" err="1" smtClean="0">
                <a:solidFill>
                  <a:schemeClr val="accent1">
                    <a:lumMod val="75000"/>
                  </a:schemeClr>
                </a:solidFill>
              </a:rPr>
              <a:t>salam</a:t>
            </a:r>
            <a:r>
              <a:rPr lang="en-US" i="1" dirty="0" smtClean="0">
                <a:solidFill>
                  <a:schemeClr val="accent1">
                    <a:lumMod val="75000"/>
                  </a:schemeClr>
                </a:solidFill>
              </a:rPr>
              <a:t>-trill-</a:t>
            </a:r>
            <a:r>
              <a:rPr lang="en-US" i="1" dirty="0" err="1" smtClean="0">
                <a:solidFill>
                  <a:schemeClr val="accent1">
                    <a:lumMod val="75000"/>
                  </a:schemeClr>
                </a:solidFill>
              </a:rPr>
              <a:t>oam</a:t>
            </a:r>
            <a:r>
              <a:rPr lang="en-US" i="1" dirty="0" smtClean="0">
                <a:solidFill>
                  <a:schemeClr val="accent1">
                    <a:lumMod val="75000"/>
                  </a:schemeClr>
                </a:solidFill>
              </a:rPr>
              <a:t>-framework-01</a:t>
            </a:r>
          </a:p>
          <a:p>
            <a:pPr lvl="1">
              <a:spcAft>
                <a:spcPts val="250"/>
              </a:spcAft>
            </a:pPr>
            <a:r>
              <a:rPr lang="en-US" dirty="0" smtClean="0"/>
              <a:t>Solicited feedback from TRILL mailing list</a:t>
            </a:r>
          </a:p>
          <a:p>
            <a:pPr lvl="1">
              <a:spcAft>
                <a:spcPts val="250"/>
              </a:spcAft>
            </a:pPr>
            <a:r>
              <a:rPr lang="en-US" dirty="0" smtClean="0"/>
              <a:t>Published -01 of the document incorporating feedback and comment</a:t>
            </a:r>
          </a:p>
          <a:p>
            <a:pPr marL="347472" lvl="1" indent="0">
              <a:spcAft>
                <a:spcPts val="250"/>
              </a:spcAft>
              <a:buNone/>
            </a:pPr>
            <a:endParaRPr lang="en-US" dirty="0" smtClean="0"/>
          </a:p>
          <a:p>
            <a:pPr>
              <a:spcAft>
                <a:spcPts val="250"/>
              </a:spcAft>
            </a:pPr>
            <a:r>
              <a:rPr lang="en-US" dirty="0" smtClean="0"/>
              <a:t>Published use of </a:t>
            </a:r>
            <a:r>
              <a:rPr lang="en-US" dirty="0" err="1" smtClean="0"/>
              <a:t>802.1ag</a:t>
            </a:r>
            <a:r>
              <a:rPr lang="en-US" dirty="0" smtClean="0"/>
              <a:t> messaging and </a:t>
            </a:r>
            <a:r>
              <a:rPr lang="en-US" dirty="0" err="1" smtClean="0"/>
              <a:t>OAM</a:t>
            </a:r>
            <a:r>
              <a:rPr lang="en-US" dirty="0" smtClean="0"/>
              <a:t> functions for TRILL</a:t>
            </a:r>
          </a:p>
          <a:p>
            <a:pPr lvl="1">
              <a:spcAft>
                <a:spcPts val="250"/>
              </a:spcAft>
            </a:pPr>
            <a:r>
              <a:rPr lang="en-US" i="1" dirty="0">
                <a:solidFill>
                  <a:schemeClr val="accent1">
                    <a:lumMod val="75000"/>
                  </a:schemeClr>
                </a:solidFill>
              </a:rPr>
              <a:t>drafts-</a:t>
            </a:r>
            <a:r>
              <a:rPr lang="en-US" i="1" dirty="0" err="1">
                <a:solidFill>
                  <a:schemeClr val="accent1">
                    <a:lumMod val="75000"/>
                  </a:schemeClr>
                </a:solidFill>
              </a:rPr>
              <a:t>tissa</a:t>
            </a:r>
            <a:r>
              <a:rPr lang="en-US" i="1" dirty="0">
                <a:solidFill>
                  <a:schemeClr val="accent1">
                    <a:lumMod val="75000"/>
                  </a:schemeClr>
                </a:solidFill>
              </a:rPr>
              <a:t>-trill-</a:t>
            </a:r>
            <a:r>
              <a:rPr lang="en-US" i="1" dirty="0" err="1">
                <a:solidFill>
                  <a:schemeClr val="accent1">
                    <a:lumMod val="75000"/>
                  </a:schemeClr>
                </a:solidFill>
              </a:rPr>
              <a:t>8021ag</a:t>
            </a:r>
            <a:r>
              <a:rPr lang="en-US" i="1" dirty="0">
                <a:solidFill>
                  <a:schemeClr val="accent1">
                    <a:lumMod val="75000"/>
                  </a:schemeClr>
                </a:solidFill>
              </a:rPr>
              <a:t>-00</a:t>
            </a:r>
          </a:p>
          <a:p>
            <a:pPr lvl="1">
              <a:spcAft>
                <a:spcPts val="250"/>
              </a:spcAft>
            </a:pPr>
            <a:r>
              <a:rPr lang="en-US" dirty="0" smtClean="0"/>
              <a:t>Goal is to create common </a:t>
            </a:r>
            <a:r>
              <a:rPr lang="en-US" dirty="0" err="1" smtClean="0"/>
              <a:t>OAM</a:t>
            </a:r>
            <a:r>
              <a:rPr lang="en-US" dirty="0" smtClean="0"/>
              <a:t> infrastructure for TRILL and IEEE 802.1</a:t>
            </a:r>
          </a:p>
          <a:p>
            <a:pPr lvl="1">
              <a:spcAft>
                <a:spcPts val="250"/>
              </a:spcAft>
            </a:pPr>
            <a:r>
              <a:rPr lang="en-US" dirty="0" smtClean="0"/>
              <a:t>Discuss the use </a:t>
            </a:r>
            <a:r>
              <a:rPr lang="en-US" dirty="0" err="1" smtClean="0"/>
              <a:t>802.1ag</a:t>
            </a:r>
            <a:r>
              <a:rPr lang="en-US" dirty="0" smtClean="0"/>
              <a:t> messaging for TRILL </a:t>
            </a:r>
            <a:r>
              <a:rPr lang="en-US" dirty="0" err="1" smtClean="0"/>
              <a:t>OAM</a:t>
            </a:r>
            <a:endParaRPr lang="en-US" dirty="0" smtClean="0"/>
          </a:p>
          <a:p>
            <a:pPr lvl="2">
              <a:spcAft>
                <a:spcPts val="250"/>
              </a:spcAft>
            </a:pPr>
            <a:r>
              <a:rPr lang="en-US" dirty="0" smtClean="0"/>
              <a:t>Re-Use of existing </a:t>
            </a:r>
            <a:r>
              <a:rPr lang="en-US" dirty="0" err="1" smtClean="0"/>
              <a:t>TLV</a:t>
            </a:r>
            <a:r>
              <a:rPr lang="en-US" dirty="0" smtClean="0"/>
              <a:t> space and </a:t>
            </a:r>
            <a:r>
              <a:rPr lang="en-US" dirty="0" err="1" smtClean="0"/>
              <a:t>Opcodes</a:t>
            </a:r>
            <a:r>
              <a:rPr lang="en-US" dirty="0" smtClean="0"/>
              <a:t> for common </a:t>
            </a:r>
            <a:r>
              <a:rPr lang="en-US" dirty="0" err="1" smtClean="0"/>
              <a:t>OAM</a:t>
            </a:r>
            <a:r>
              <a:rPr lang="en-US" dirty="0" smtClean="0"/>
              <a:t> functions</a:t>
            </a:r>
          </a:p>
          <a:p>
            <a:pPr lvl="2">
              <a:spcAft>
                <a:spcPts val="250"/>
              </a:spcAft>
            </a:pPr>
            <a:r>
              <a:rPr lang="en-US" dirty="0" smtClean="0"/>
              <a:t>Separate </a:t>
            </a:r>
            <a:r>
              <a:rPr lang="en-US" dirty="0" err="1" smtClean="0"/>
              <a:t>Opcode</a:t>
            </a:r>
            <a:r>
              <a:rPr lang="en-US" dirty="0" smtClean="0"/>
              <a:t> space for TRILL specific functionality</a:t>
            </a:r>
          </a:p>
          <a:p>
            <a:pPr lvl="2">
              <a:spcAft>
                <a:spcPts val="250"/>
              </a:spcAft>
            </a:pPr>
            <a:r>
              <a:rPr lang="en-US" dirty="0" smtClean="0"/>
              <a:t>Similar </a:t>
            </a:r>
            <a:r>
              <a:rPr lang="en-US" dirty="0" err="1" smtClean="0"/>
              <a:t>OAM</a:t>
            </a:r>
            <a:r>
              <a:rPr lang="en-US" dirty="0" smtClean="0"/>
              <a:t> model as </a:t>
            </a:r>
            <a:r>
              <a:rPr lang="en-US" dirty="0" err="1" smtClean="0"/>
              <a:t>802.1ag</a:t>
            </a:r>
            <a:endParaRPr lang="en-US" dirty="0" smtClean="0"/>
          </a:p>
          <a:p>
            <a:pPr marL="347472" lvl="1" indent="0">
              <a:buNone/>
            </a:pPr>
            <a:endParaRPr lang="en-US" dirty="0" smtClean="0"/>
          </a:p>
          <a:p>
            <a:pPr marL="347472" lvl="1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91974DF9-AD47-4691-BA21-BBFCE3637A9A}" type="slidenum">
              <a:rPr kumimoji="0" lang="en-US" smtClean="0"/>
              <a:pPr eaLnBrk="1" latinLnBrk="0" hangingPunct="1"/>
              <a:t>4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444138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183880" cy="85344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Updates Paris to Vancouver (contd..)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95400"/>
            <a:ext cx="8260080" cy="4724400"/>
          </a:xfrm>
        </p:spPr>
        <p:txBody>
          <a:bodyPr>
            <a:normAutofit/>
          </a:bodyPr>
          <a:lstStyle/>
          <a:p>
            <a:pPr>
              <a:spcAft>
                <a:spcPts val="250"/>
              </a:spcAft>
            </a:pPr>
            <a:r>
              <a:rPr lang="en-US" dirty="0" smtClean="0"/>
              <a:t>Made a presentation to IEEE 802.1 Internetworking Task Group</a:t>
            </a:r>
          </a:p>
          <a:p>
            <a:pPr lvl="1">
              <a:spcAft>
                <a:spcPts val="250"/>
              </a:spcAft>
            </a:pPr>
            <a:r>
              <a:rPr lang="en-US" dirty="0" smtClean="0"/>
              <a:t>How to create a common </a:t>
            </a:r>
            <a:r>
              <a:rPr lang="en-US" dirty="0" err="1" smtClean="0"/>
              <a:t>OAM</a:t>
            </a:r>
            <a:r>
              <a:rPr lang="en-US" dirty="0" smtClean="0"/>
              <a:t> framework between TRILL and IEEE 802.1</a:t>
            </a:r>
          </a:p>
          <a:p>
            <a:pPr lvl="1">
              <a:spcAft>
                <a:spcPts val="250"/>
              </a:spcAft>
            </a:pPr>
            <a:r>
              <a:rPr lang="en-US" dirty="0" smtClean="0"/>
              <a:t>The Presentation at</a:t>
            </a:r>
          </a:p>
          <a:p>
            <a:pPr lvl="2">
              <a:spcAft>
                <a:spcPts val="250"/>
              </a:spcAft>
            </a:pPr>
            <a:r>
              <a:rPr lang="en-US" u="sng" dirty="0" smtClean="0">
                <a:hlinkClick r:id="rId2"/>
              </a:rPr>
              <a:t>http://www.ieee802.org/1/files/public/docs2012/liaison-tissa-oam-ieee-trill-0712-v00.pptx</a:t>
            </a:r>
            <a:endParaRPr lang="en-US" dirty="0"/>
          </a:p>
          <a:p>
            <a:pPr lvl="1">
              <a:spcAft>
                <a:spcPts val="250"/>
              </a:spcAft>
            </a:pPr>
            <a:endParaRPr lang="en-US" dirty="0" smtClean="0"/>
          </a:p>
          <a:p>
            <a:pPr marL="347472" lvl="1" indent="0">
              <a:buNone/>
            </a:pPr>
            <a:endParaRPr lang="en-US" dirty="0" smtClean="0"/>
          </a:p>
          <a:p>
            <a:pPr marL="347472" lvl="1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91974DF9-AD47-4691-BA21-BBFCE3637A9A}" type="slidenum">
              <a:rPr kumimoji="0" lang="en-US" smtClean="0"/>
              <a:pPr eaLnBrk="1" latinLnBrk="0" hangingPunct="1"/>
              <a:t>5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963031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183880" cy="853440"/>
          </a:xfrm>
        </p:spPr>
        <p:txBody>
          <a:bodyPr>
            <a:normAutofit/>
          </a:bodyPr>
          <a:lstStyle/>
          <a:p>
            <a:r>
              <a:rPr lang="en-US" dirty="0" smtClean="0"/>
              <a:t>Updates IEEE Presentation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95400"/>
            <a:ext cx="8260080" cy="4724400"/>
          </a:xfrm>
        </p:spPr>
        <p:txBody>
          <a:bodyPr>
            <a:normAutofit lnSpcReduction="10000"/>
          </a:bodyPr>
          <a:lstStyle/>
          <a:p>
            <a:pPr>
              <a:spcAft>
                <a:spcPts val="250"/>
              </a:spcAft>
            </a:pPr>
            <a:r>
              <a:rPr lang="en-US" dirty="0" smtClean="0"/>
              <a:t>Presentation at Internetworking Task Group of IEEE 802.1</a:t>
            </a:r>
          </a:p>
          <a:p>
            <a:pPr lvl="1">
              <a:spcAft>
                <a:spcPts val="250"/>
              </a:spcAft>
            </a:pPr>
            <a:r>
              <a:rPr lang="en-US" dirty="0" smtClean="0"/>
              <a:t>Ralph </a:t>
            </a:r>
            <a:r>
              <a:rPr lang="en-US" dirty="0" err="1" smtClean="0"/>
              <a:t>Droms</a:t>
            </a:r>
            <a:r>
              <a:rPr lang="en-US" dirty="0" smtClean="0"/>
              <a:t>, Dan Romascanu, Donald Eastlake, Tissa Senevirathne, Anoop Ghanwani and Ali Sajassi from </a:t>
            </a:r>
            <a:r>
              <a:rPr lang="en-US" dirty="0" err="1" smtClean="0"/>
              <a:t>IETF</a:t>
            </a:r>
            <a:r>
              <a:rPr lang="en-US" dirty="0" smtClean="0"/>
              <a:t> officials/attendees  were present. </a:t>
            </a:r>
          </a:p>
          <a:p>
            <a:pPr>
              <a:spcAft>
                <a:spcPts val="250"/>
              </a:spcAft>
            </a:pPr>
            <a:r>
              <a:rPr lang="en-US" dirty="0" smtClean="0"/>
              <a:t>Objective was to create a Common Framework between TRILL and IEEE 802.1</a:t>
            </a:r>
          </a:p>
          <a:p>
            <a:pPr>
              <a:spcAft>
                <a:spcPts val="250"/>
              </a:spcAft>
            </a:pPr>
            <a:r>
              <a:rPr lang="en-US" dirty="0" smtClean="0"/>
              <a:t>Idea was well received</a:t>
            </a:r>
          </a:p>
          <a:p>
            <a:pPr lvl="1">
              <a:spcAft>
                <a:spcPts val="250"/>
              </a:spcAft>
            </a:pPr>
            <a:r>
              <a:rPr lang="en-US" dirty="0" smtClean="0"/>
              <a:t>There were complaints though this should have been done earlier</a:t>
            </a:r>
          </a:p>
          <a:p>
            <a:pPr marL="347472" lvl="1" indent="0">
              <a:buNone/>
            </a:pPr>
            <a:endParaRPr lang="en-US" dirty="0" smtClean="0"/>
          </a:p>
          <a:p>
            <a:pPr marL="347472" lvl="1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91974DF9-AD47-4691-BA21-BBFCE3637A9A}" type="slidenum">
              <a:rPr kumimoji="0" lang="en-US" smtClean="0"/>
              <a:pPr eaLnBrk="1" latinLnBrk="0" hangingPunct="1"/>
              <a:t>6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579440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183880" cy="85344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Updates IEEE Presentation (contd..)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95400"/>
            <a:ext cx="8260080" cy="4724400"/>
          </a:xfrm>
        </p:spPr>
        <p:txBody>
          <a:bodyPr>
            <a:normAutofit/>
          </a:bodyPr>
          <a:lstStyle/>
          <a:p>
            <a:pPr>
              <a:spcAft>
                <a:spcPts val="250"/>
              </a:spcAft>
            </a:pPr>
            <a:r>
              <a:rPr lang="en-US" dirty="0" smtClean="0"/>
              <a:t>Team of IEEE volunteers to review and work with us to develop a common </a:t>
            </a:r>
            <a:r>
              <a:rPr lang="en-US" dirty="0" err="1" smtClean="0"/>
              <a:t>OAM</a:t>
            </a:r>
            <a:r>
              <a:rPr lang="en-US" dirty="0" smtClean="0"/>
              <a:t> framework</a:t>
            </a:r>
          </a:p>
          <a:p>
            <a:pPr>
              <a:spcAft>
                <a:spcPts val="250"/>
              </a:spcAft>
            </a:pPr>
            <a:r>
              <a:rPr lang="en-US" dirty="0" smtClean="0"/>
              <a:t>IEEE Volunteers</a:t>
            </a:r>
          </a:p>
          <a:p>
            <a:pPr lvl="1">
              <a:spcAft>
                <a:spcPts val="250"/>
              </a:spcAft>
            </a:pPr>
            <a:r>
              <a:rPr lang="en-US" dirty="0"/>
              <a:t>Norman Finn </a:t>
            </a:r>
            <a:r>
              <a:rPr lang="en-US" sz="1600" dirty="0"/>
              <a:t>(Editor of </a:t>
            </a:r>
            <a:r>
              <a:rPr lang="en-US" sz="1600" dirty="0" err="1"/>
              <a:t>802.1ag</a:t>
            </a:r>
            <a:r>
              <a:rPr lang="en-US" sz="1600" dirty="0"/>
              <a:t>, </a:t>
            </a:r>
            <a:r>
              <a:rPr lang="en-US" sz="1600" dirty="0" err="1"/>
              <a:t>802.1be</a:t>
            </a:r>
            <a:r>
              <a:rPr lang="en-US" sz="1600" dirty="0"/>
              <a:t>, </a:t>
            </a:r>
            <a:r>
              <a:rPr lang="en-US" sz="1600" dirty="0" err="1"/>
              <a:t>802.1AX</a:t>
            </a:r>
            <a:r>
              <a:rPr lang="en-US" sz="1600" dirty="0"/>
              <a:t>-Rev etc.)</a:t>
            </a:r>
          </a:p>
          <a:p>
            <a:pPr lvl="1">
              <a:spcAft>
                <a:spcPts val="250"/>
              </a:spcAft>
            </a:pPr>
            <a:r>
              <a:rPr lang="en-US" dirty="0" smtClean="0"/>
              <a:t>Stephen Haddock </a:t>
            </a:r>
            <a:r>
              <a:rPr lang="en-US" sz="1600" dirty="0" smtClean="0"/>
              <a:t>(Chair of IEEE 802.1 Internetworking WG)</a:t>
            </a:r>
          </a:p>
          <a:p>
            <a:pPr lvl="1">
              <a:spcAft>
                <a:spcPts val="250"/>
              </a:spcAft>
            </a:pPr>
            <a:r>
              <a:rPr lang="en-US" dirty="0" smtClean="0"/>
              <a:t>Ben </a:t>
            </a:r>
            <a:r>
              <a:rPr lang="en-US" dirty="0" err="1" smtClean="0"/>
              <a:t>MackCraine</a:t>
            </a:r>
            <a:r>
              <a:rPr lang="en-US" dirty="0" smtClean="0"/>
              <a:t> </a:t>
            </a:r>
            <a:r>
              <a:rPr lang="en-US" sz="1600" dirty="0"/>
              <a:t>(Editor </a:t>
            </a:r>
            <a:r>
              <a:rPr lang="en-US" sz="1600" dirty="0" err="1"/>
              <a:t>802.1Qbp</a:t>
            </a:r>
            <a:r>
              <a:rPr lang="en-US" sz="1600" dirty="0"/>
              <a:t>)</a:t>
            </a:r>
          </a:p>
          <a:p>
            <a:pPr lvl="1">
              <a:spcAft>
                <a:spcPts val="250"/>
              </a:spcAft>
            </a:pPr>
            <a:r>
              <a:rPr lang="en-US" dirty="0" smtClean="0"/>
              <a:t>Ali Sajassi </a:t>
            </a:r>
            <a:r>
              <a:rPr lang="en-US" sz="1600" dirty="0"/>
              <a:t>(Co-editor </a:t>
            </a:r>
            <a:r>
              <a:rPr lang="en-US" sz="1600" dirty="0" smtClean="0"/>
              <a:t>of </a:t>
            </a:r>
            <a:r>
              <a:rPr lang="en-US" sz="1600" dirty="0" err="1" smtClean="0"/>
              <a:t>802.1ah</a:t>
            </a:r>
            <a:r>
              <a:rPr lang="en-US" sz="1600" dirty="0" smtClean="0"/>
              <a:t>)</a:t>
            </a:r>
            <a:endParaRPr lang="en-US" sz="1600" dirty="0"/>
          </a:p>
          <a:p>
            <a:pPr lvl="1">
              <a:spcAft>
                <a:spcPts val="250"/>
              </a:spcAft>
            </a:pPr>
            <a:r>
              <a:rPr lang="en-US" dirty="0" smtClean="0"/>
              <a:t>Sue Hares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91974DF9-AD47-4691-BA21-BBFCE3637A9A}" type="slidenum">
              <a:rPr kumimoji="0" lang="en-US" smtClean="0"/>
              <a:pPr eaLnBrk="1" latinLnBrk="0" hangingPunct="1"/>
              <a:t>7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542382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183880" cy="85344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Updates IEEE Presentation (contd..)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95400"/>
            <a:ext cx="8260080" cy="4724400"/>
          </a:xfrm>
        </p:spPr>
        <p:txBody>
          <a:bodyPr>
            <a:normAutofit/>
          </a:bodyPr>
          <a:lstStyle/>
          <a:p>
            <a:pPr>
              <a:spcAft>
                <a:spcPts val="250"/>
              </a:spcAft>
            </a:pPr>
            <a:r>
              <a:rPr lang="en-US" dirty="0" smtClean="0"/>
              <a:t>Reviewed the </a:t>
            </a:r>
            <a:r>
              <a:rPr lang="en-US" dirty="0" err="1" smtClean="0"/>
              <a:t>OAM</a:t>
            </a:r>
            <a:r>
              <a:rPr lang="en-US" dirty="0" smtClean="0"/>
              <a:t> Frame structure</a:t>
            </a:r>
          </a:p>
          <a:p>
            <a:pPr lvl="1">
              <a:spcAft>
                <a:spcPts val="250"/>
              </a:spcAft>
            </a:pPr>
            <a:r>
              <a:rPr lang="en-US" dirty="0" smtClean="0"/>
              <a:t>Agreed as an appropriate high-level format. </a:t>
            </a:r>
            <a:endParaRPr lang="en-US" dirty="0"/>
          </a:p>
          <a:p>
            <a:pPr lvl="1">
              <a:spcAft>
                <a:spcPts val="250"/>
              </a:spcAft>
            </a:pPr>
            <a:r>
              <a:rPr lang="en-US" dirty="0" smtClean="0"/>
              <a:t>Following enhancements were suggested</a:t>
            </a:r>
          </a:p>
          <a:p>
            <a:pPr lvl="2">
              <a:spcAft>
                <a:spcPts val="250"/>
              </a:spcAft>
            </a:pPr>
            <a:r>
              <a:rPr lang="en-US" dirty="0" smtClean="0"/>
              <a:t>Add </a:t>
            </a:r>
            <a:r>
              <a:rPr lang="en-US" dirty="0" err="1" smtClean="0"/>
              <a:t>OAM</a:t>
            </a:r>
            <a:r>
              <a:rPr lang="en-US" dirty="0" smtClean="0"/>
              <a:t> </a:t>
            </a:r>
            <a:r>
              <a:rPr lang="en-US" dirty="0" err="1" smtClean="0"/>
              <a:t>EtherType</a:t>
            </a:r>
            <a:r>
              <a:rPr lang="en-US" dirty="0" smtClean="0"/>
              <a:t> before the </a:t>
            </a:r>
            <a:r>
              <a:rPr lang="en-US" dirty="0" err="1" smtClean="0"/>
              <a:t>OAM</a:t>
            </a:r>
            <a:r>
              <a:rPr lang="en-US" dirty="0" smtClean="0"/>
              <a:t> message channel</a:t>
            </a:r>
          </a:p>
          <a:p>
            <a:pPr lvl="2">
              <a:spcAft>
                <a:spcPts val="250"/>
              </a:spcAft>
            </a:pPr>
            <a:r>
              <a:rPr lang="en-US" dirty="0" smtClean="0"/>
              <a:t>Use One of the Reserve bits </a:t>
            </a:r>
            <a:r>
              <a:rPr lang="en-US" dirty="0"/>
              <a:t>i</a:t>
            </a:r>
            <a:r>
              <a:rPr lang="en-US" dirty="0" smtClean="0"/>
              <a:t>n the TRILL header to identify TRILL </a:t>
            </a:r>
            <a:r>
              <a:rPr lang="en-US" dirty="0" err="1" smtClean="0"/>
              <a:t>OAM</a:t>
            </a:r>
            <a:r>
              <a:rPr lang="en-US" dirty="0" smtClean="0"/>
              <a:t> frames</a:t>
            </a:r>
          </a:p>
          <a:p>
            <a:pPr marL="347472" lvl="1" indent="0">
              <a:spcAft>
                <a:spcPts val="250"/>
              </a:spcAft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91974DF9-AD47-4691-BA21-BBFCE3637A9A}" type="slidenum">
              <a:rPr kumimoji="0" lang="en-US" smtClean="0"/>
              <a:pPr eaLnBrk="1" latinLnBrk="0" hangingPunct="1"/>
              <a:t>8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517646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ular Callout 7"/>
          <p:cNvSpPr/>
          <p:nvPr/>
        </p:nvSpPr>
        <p:spPr>
          <a:xfrm>
            <a:off x="5867400" y="4895622"/>
            <a:ext cx="2013857" cy="1243753"/>
          </a:xfrm>
          <a:prstGeom prst="wedgeRectCallout">
            <a:avLst>
              <a:gd name="adj1" fmla="val -70429"/>
              <a:gd name="adj2" fmla="val -136093"/>
            </a:avLst>
          </a:prstGeom>
          <a:noFill/>
          <a:ln w="17145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 anchorCtr="0"/>
          <a:lstStyle/>
          <a:p>
            <a:r>
              <a:rPr lang="en-US" sz="1200" b="1" i="1" dirty="0" err="1" smtClean="0">
                <a:solidFill>
                  <a:srgbClr val="C00000"/>
                </a:solidFill>
              </a:rPr>
              <a:t>OAM</a:t>
            </a:r>
            <a:r>
              <a:rPr lang="en-US" sz="1200" b="1" i="1" dirty="0" smtClean="0">
                <a:solidFill>
                  <a:srgbClr val="C00000"/>
                </a:solidFill>
              </a:rPr>
              <a:t> Ether Type.</a:t>
            </a:r>
          </a:p>
          <a:p>
            <a:r>
              <a:rPr lang="en-US" sz="1200" i="1" dirty="0" smtClean="0">
                <a:solidFill>
                  <a:srgbClr val="C00000"/>
                </a:solidFill>
              </a:rPr>
              <a:t>- Clearly Identify the </a:t>
            </a:r>
            <a:r>
              <a:rPr lang="en-US" sz="1200" i="1" dirty="0" err="1" smtClean="0">
                <a:solidFill>
                  <a:srgbClr val="C00000"/>
                </a:solidFill>
              </a:rPr>
              <a:t>OAM</a:t>
            </a:r>
            <a:r>
              <a:rPr lang="en-US" sz="1200" i="1" dirty="0" smtClean="0">
                <a:solidFill>
                  <a:srgbClr val="C00000"/>
                </a:solidFill>
              </a:rPr>
              <a:t> channel</a:t>
            </a:r>
          </a:p>
          <a:p>
            <a:pPr>
              <a:spcBef>
                <a:spcPts val="150"/>
              </a:spcBef>
            </a:pPr>
            <a:r>
              <a:rPr lang="en-US" sz="1200" i="1" dirty="0" smtClean="0">
                <a:solidFill>
                  <a:srgbClr val="C00000"/>
                </a:solidFill>
              </a:rPr>
              <a:t>- </a:t>
            </a:r>
            <a:r>
              <a:rPr lang="en-US" sz="1200" i="1" dirty="0">
                <a:solidFill>
                  <a:srgbClr val="C00000"/>
                </a:solidFill>
              </a:rPr>
              <a:t>A</a:t>
            </a:r>
            <a:r>
              <a:rPr lang="en-US" sz="1200" i="1" dirty="0" smtClean="0">
                <a:solidFill>
                  <a:srgbClr val="C00000"/>
                </a:solidFill>
              </a:rPr>
              <a:t>llows different technologies </a:t>
            </a:r>
            <a:r>
              <a:rPr lang="en-US" sz="1200" b="1" i="1" dirty="0">
                <a:solidFill>
                  <a:schemeClr val="accent1">
                    <a:lumMod val="75000"/>
                  </a:schemeClr>
                </a:solidFill>
              </a:rPr>
              <a:t>to</a:t>
            </a:r>
            <a:r>
              <a:rPr lang="en-US" sz="1200" i="1" dirty="0" smtClean="0">
                <a:solidFill>
                  <a:srgbClr val="C00000"/>
                </a:solidFill>
              </a:rPr>
              <a:t> easily integrate </a:t>
            </a:r>
            <a:r>
              <a:rPr lang="en-US" sz="1200" i="1" dirty="0" err="1" smtClean="0">
                <a:solidFill>
                  <a:srgbClr val="C00000"/>
                </a:solidFill>
              </a:rPr>
              <a:t>OAM</a:t>
            </a:r>
            <a:r>
              <a:rPr lang="en-US" sz="1200" i="1" dirty="0" smtClean="0">
                <a:solidFill>
                  <a:srgbClr val="C00000"/>
                </a:solidFill>
              </a:rPr>
              <a:t> channel</a:t>
            </a:r>
            <a:endParaRPr lang="en-US" sz="1200" i="1" dirty="0">
              <a:solidFill>
                <a:srgbClr val="C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183880" cy="853440"/>
          </a:xfrm>
        </p:spPr>
        <p:txBody>
          <a:bodyPr/>
          <a:lstStyle/>
          <a:p>
            <a:r>
              <a:rPr lang="en-US" dirty="0" smtClean="0"/>
              <a:t>Common </a:t>
            </a:r>
            <a:r>
              <a:rPr lang="en-US" dirty="0" err="1" smtClean="0"/>
              <a:t>OAM</a:t>
            </a:r>
            <a:r>
              <a:rPr lang="en-US" dirty="0" smtClean="0"/>
              <a:t> Frame Structure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947057" y="3227614"/>
            <a:ext cx="2057400" cy="53340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C00000"/>
                </a:solidFill>
              </a:rPr>
              <a:t>Encapsulation Header</a:t>
            </a:r>
            <a:endParaRPr lang="en-US" sz="1400" b="1" dirty="0">
              <a:solidFill>
                <a:srgbClr val="C00000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3080657" y="3227614"/>
            <a:ext cx="2057400" cy="53340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C00000"/>
                </a:solidFill>
              </a:rPr>
              <a:t>Flow Entropy</a:t>
            </a:r>
            <a:endParaRPr lang="en-US" sz="1400" b="1" dirty="0">
              <a:solidFill>
                <a:srgbClr val="C00000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6019800" y="3227614"/>
            <a:ext cx="2743200" cy="5334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C00000"/>
                </a:solidFill>
              </a:rPr>
              <a:t>Message Channel</a:t>
            </a:r>
            <a:endParaRPr lang="en-US" sz="1400" b="1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18457" y="4038600"/>
            <a:ext cx="2133600" cy="1225977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  <a:prstDash val="dash"/>
          </a:ln>
        </p:spPr>
        <p:txBody>
          <a:bodyPr wrap="square" rtlCol="0">
            <a:spAutoFit/>
          </a:bodyPr>
          <a:lstStyle/>
          <a:p>
            <a:pPr marL="228600" indent="-228600">
              <a:spcBef>
                <a:spcPts val="50"/>
              </a:spcBef>
              <a:buFont typeface="+mj-lt"/>
              <a:buAutoNum type="arabicPeriod"/>
            </a:pPr>
            <a:r>
              <a:rPr lang="en-US" sz="1200" b="1" i="1" dirty="0" smtClean="0">
                <a:solidFill>
                  <a:schemeClr val="accent1">
                    <a:lumMod val="75000"/>
                  </a:schemeClr>
                </a:solidFill>
              </a:rPr>
              <a:t>Technology Dependent</a:t>
            </a:r>
          </a:p>
          <a:p>
            <a:pPr marL="228600" indent="-228600">
              <a:spcBef>
                <a:spcPts val="50"/>
              </a:spcBef>
              <a:buFont typeface="+mj-lt"/>
              <a:buAutoNum type="arabicPeriod"/>
            </a:pPr>
            <a:r>
              <a:rPr lang="en-US" sz="1200" b="1" i="1" dirty="0" smtClean="0">
                <a:solidFill>
                  <a:schemeClr val="accent1">
                    <a:lumMod val="75000"/>
                  </a:schemeClr>
                </a:solidFill>
              </a:rPr>
              <a:t>Addresses </a:t>
            </a:r>
            <a:r>
              <a:rPr lang="en-US" sz="1200" b="1" i="1" dirty="0" err="1" smtClean="0">
                <a:solidFill>
                  <a:schemeClr val="accent1">
                    <a:lumMod val="75000"/>
                  </a:schemeClr>
                </a:solidFill>
              </a:rPr>
              <a:t>MEP</a:t>
            </a:r>
            <a:r>
              <a:rPr lang="en-US" sz="1200" b="1" i="1" dirty="0" smtClean="0">
                <a:solidFill>
                  <a:schemeClr val="accent1">
                    <a:lumMod val="75000"/>
                  </a:schemeClr>
                </a:solidFill>
              </a:rPr>
              <a:t> (end Points)</a:t>
            </a:r>
          </a:p>
          <a:p>
            <a:pPr marL="228600" indent="-228600">
              <a:spcBef>
                <a:spcPts val="50"/>
              </a:spcBef>
              <a:buFont typeface="+mj-lt"/>
              <a:buAutoNum type="arabicPeriod"/>
            </a:pPr>
            <a:r>
              <a:rPr lang="en-US" sz="1200" b="1" i="1" dirty="0" smtClean="0">
                <a:solidFill>
                  <a:schemeClr val="accent1">
                    <a:lumMod val="75000"/>
                  </a:schemeClr>
                </a:solidFill>
              </a:rPr>
              <a:t>Drives Forwarding decisions</a:t>
            </a:r>
            <a:endParaRPr lang="en-US" sz="12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04457" y="4054593"/>
            <a:ext cx="2133600" cy="1595309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  <a:prstDash val="dash"/>
          </a:ln>
        </p:spPr>
        <p:txBody>
          <a:bodyPr wrap="square" rtlCol="0">
            <a:spAutoFit/>
          </a:bodyPr>
          <a:lstStyle/>
          <a:p>
            <a:pPr marL="228600" indent="-228600">
              <a:spcBef>
                <a:spcPts val="50"/>
              </a:spcBef>
              <a:buFont typeface="+mj-lt"/>
              <a:buAutoNum type="arabicPeriod"/>
            </a:pPr>
            <a:r>
              <a:rPr lang="en-US" sz="1200" b="1" i="1" dirty="0" smtClean="0">
                <a:solidFill>
                  <a:schemeClr val="accent1">
                    <a:lumMod val="75000"/>
                  </a:schemeClr>
                </a:solidFill>
              </a:rPr>
              <a:t>Technology Dependent</a:t>
            </a:r>
          </a:p>
          <a:p>
            <a:pPr marL="228600" indent="-228600">
              <a:spcBef>
                <a:spcPts val="50"/>
              </a:spcBef>
              <a:buFont typeface="+mj-lt"/>
              <a:buAutoNum type="arabicPeriod"/>
            </a:pPr>
            <a:r>
              <a:rPr lang="en-US" sz="1200" b="1" i="1" dirty="0" smtClean="0">
                <a:solidFill>
                  <a:schemeClr val="accent1">
                    <a:lumMod val="75000"/>
                  </a:schemeClr>
                </a:solidFill>
              </a:rPr>
              <a:t>Influence Forwarding decisions</a:t>
            </a:r>
          </a:p>
          <a:p>
            <a:pPr marL="228600" indent="-228600">
              <a:spcBef>
                <a:spcPts val="50"/>
              </a:spcBef>
              <a:buFont typeface="+mj-lt"/>
              <a:buAutoNum type="arabicPeriod"/>
            </a:pPr>
            <a:r>
              <a:rPr lang="en-US" sz="1200" b="1" i="1" dirty="0" smtClean="0">
                <a:solidFill>
                  <a:schemeClr val="accent1">
                    <a:lumMod val="75000"/>
                  </a:schemeClr>
                </a:solidFill>
              </a:rPr>
              <a:t>Can be Zero or more bytes based on the technology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172200" y="3962400"/>
            <a:ext cx="2133600" cy="461665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  <a:prstDash val="dash"/>
          </a:ln>
        </p:spPr>
        <p:txBody>
          <a:bodyPr wrap="square" rtlCol="0">
            <a:spAutoFit/>
          </a:bodyPr>
          <a:lstStyle/>
          <a:p>
            <a:pPr marL="228600" indent="-228600">
              <a:spcBef>
                <a:spcPts val="50"/>
              </a:spcBef>
              <a:buFont typeface="+mj-lt"/>
              <a:buAutoNum type="arabicPeriod"/>
            </a:pPr>
            <a:r>
              <a:rPr lang="en-US" sz="1200" b="1" i="1" dirty="0" smtClean="0">
                <a:solidFill>
                  <a:schemeClr val="accent1">
                    <a:lumMod val="75000"/>
                  </a:schemeClr>
                </a:solidFill>
              </a:rPr>
              <a:t>Drives </a:t>
            </a:r>
            <a:r>
              <a:rPr lang="en-US" sz="1200" b="1" i="1" dirty="0" err="1" smtClean="0">
                <a:solidFill>
                  <a:schemeClr val="accent1">
                    <a:lumMod val="75000"/>
                  </a:schemeClr>
                </a:solidFill>
              </a:rPr>
              <a:t>OAM</a:t>
            </a:r>
            <a:r>
              <a:rPr lang="en-US" sz="1200" b="1" i="1" dirty="0" smtClean="0">
                <a:solidFill>
                  <a:schemeClr val="accent1">
                    <a:lumMod val="75000"/>
                  </a:schemeClr>
                </a:solidFill>
              </a:rPr>
              <a:t> Functions</a:t>
            </a:r>
          </a:p>
        </p:txBody>
      </p:sp>
      <p:sp>
        <p:nvSpPr>
          <p:cNvPr id="13" name="Right Brace 12"/>
          <p:cNvSpPr/>
          <p:nvPr/>
        </p:nvSpPr>
        <p:spPr>
          <a:xfrm rot="16200000">
            <a:off x="4474027" y="-1061358"/>
            <a:ext cx="609601" cy="7663543"/>
          </a:xfrm>
          <a:prstGeom prst="rightBrace">
            <a:avLst>
              <a:gd name="adj1" fmla="val 8333"/>
              <a:gd name="adj2" fmla="val 50314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38199" y="1016088"/>
            <a:ext cx="7043057" cy="1754326"/>
          </a:xfrm>
          <a:prstGeom prst="rect">
            <a:avLst/>
          </a:prstGeom>
          <a:noFill/>
          <a:ln>
            <a:solidFill>
              <a:srgbClr val="7030A0"/>
            </a:solidFill>
            <a:prstDash val="lgDashDot"/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Goal is to agree on a high-level structure for </a:t>
            </a:r>
            <a:r>
              <a:rPr lang="en-US" dirty="0" err="1" smtClean="0"/>
              <a:t>OAM</a:t>
            </a:r>
            <a:r>
              <a:rPr lang="en-US" dirty="0" smtClean="0"/>
              <a:t> messages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Surprisingly, </a:t>
            </a:r>
            <a:r>
              <a:rPr lang="en-US" dirty="0" err="1" smtClean="0"/>
              <a:t>OAM</a:t>
            </a:r>
            <a:r>
              <a:rPr lang="en-US" dirty="0" smtClean="0"/>
              <a:t> messages of many technologies align with the structure below.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Following proposal Reviewed and agreed with IEEE Volunteers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91974DF9-AD47-4691-BA21-BBFCE3637A9A}" type="slidenum">
              <a:rPr kumimoji="0" lang="en-US" smtClean="0"/>
              <a:pPr eaLnBrk="1" latinLnBrk="0" hangingPunct="1"/>
              <a:t>9</a:t>
            </a:fld>
            <a:endParaRPr kumimoji="0" lang="en-US"/>
          </a:p>
        </p:txBody>
      </p:sp>
      <p:sp>
        <p:nvSpPr>
          <p:cNvPr id="4" name="Rounded Rectangle 3"/>
          <p:cNvSpPr/>
          <p:nvPr/>
        </p:nvSpPr>
        <p:spPr>
          <a:xfrm>
            <a:off x="5257800" y="3227614"/>
            <a:ext cx="609600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ET-</a:t>
            </a:r>
            <a:r>
              <a:rPr lang="en-US" sz="1200" dirty="0" err="1" smtClean="0"/>
              <a:t>OAM</a:t>
            </a:r>
            <a:endParaRPr lang="en-US" sz="1200" dirty="0" smtClean="0"/>
          </a:p>
        </p:txBody>
      </p:sp>
    </p:spTree>
    <p:extLst>
      <p:ext uri="{BB962C8B-B14F-4D97-AF65-F5344CB8AC3E}">
        <p14:creationId xmlns:p14="http://schemas.microsoft.com/office/powerpoint/2010/main" val="3197656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666</TotalTime>
  <Words>936</Words>
  <Application>Microsoft Office PowerPoint</Application>
  <PresentationFormat>On-screen Show (4:3)</PresentationFormat>
  <Paragraphs>212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Aspect</vt:lpstr>
      <vt:lpstr>TRILL OAM - Update, Status and Next Steps </vt:lpstr>
      <vt:lpstr>Agenda</vt:lpstr>
      <vt:lpstr>Updates Paris to Vancouver</vt:lpstr>
      <vt:lpstr>Updates Paris to Vancouver (contd..)</vt:lpstr>
      <vt:lpstr>Updates Paris to Vancouver (contd..)</vt:lpstr>
      <vt:lpstr>Updates IEEE Presentation</vt:lpstr>
      <vt:lpstr>Updates IEEE Presentation (contd..)</vt:lpstr>
      <vt:lpstr>Updates IEEE Presentation (contd..)</vt:lpstr>
      <vt:lpstr>Common OAM Frame Structure</vt:lpstr>
      <vt:lpstr>Updates IEEE Presentation (contd..)</vt:lpstr>
      <vt:lpstr>TRILL MP (Maintenance Point) Model</vt:lpstr>
      <vt:lpstr>Scope of TRILL OAM vs 802.1ag (CFM)</vt:lpstr>
      <vt:lpstr>Scope TRILL OAM vs 802.1ag (CFM)</vt:lpstr>
      <vt:lpstr>Next steps</vt:lpstr>
      <vt:lpstr>Proposed TRILL OAM document suite</vt:lpstr>
      <vt:lpstr>Milestones for IEEE consultation</vt:lpstr>
      <vt:lpstr>TRILL OAM Document Roadmap</vt:lpstr>
      <vt:lpstr>TRILL OAM Document Roadmap</vt:lpstr>
      <vt:lpstr>Q&amp;A</vt:lpstr>
      <vt:lpstr>Backup Slides</vt:lpstr>
      <vt:lpstr>TRILL Header</vt:lpstr>
      <vt:lpstr>TRILL OAM Frame identification</vt:lpstr>
    </vt:vector>
  </TitlesOfParts>
  <Company>Cisco Systems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TRILL OAM</dc:title>
  <dc:creator>tsenevir</dc:creator>
  <cp:lastModifiedBy>tsenevir</cp:lastModifiedBy>
  <cp:revision>36</cp:revision>
  <dcterms:created xsi:type="dcterms:W3CDTF">2012-07-31T14:51:41Z</dcterms:created>
  <dcterms:modified xsi:type="dcterms:W3CDTF">2012-08-02T06:09:32Z</dcterms:modified>
</cp:coreProperties>
</file>