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60" r:id="rId4"/>
    <p:sldId id="259" r:id="rId5"/>
    <p:sldId id="261" r:id="rId6"/>
    <p:sldId id="262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DFA4B-6342-FC4F-9836-33D3E7CB27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9312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204D9-1941-B14E-884E-B4C12888E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0007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204D9-1941-B14E-884E-B4C12888E1D5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22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02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387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02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778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21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825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0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62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8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4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2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97685-BE17-1549-A401-3EDD07D2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6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Fine Grained Labeling</a:t>
            </a:r>
            <a:br>
              <a:rPr lang="en-US" sz="4800" b="1" dirty="0" smtClean="0"/>
            </a:br>
            <a:r>
              <a:rPr lang="en-US" sz="2400" dirty="0" smtClean="0"/>
              <a:t>draft-</a:t>
            </a:r>
            <a:r>
              <a:rPr lang="en-US" sz="2400" dirty="0" err="1" smtClean="0"/>
              <a:t>ietf</a:t>
            </a:r>
            <a:r>
              <a:rPr lang="en-US" sz="2400" dirty="0" smtClean="0"/>
              <a:t>-trill-fine labeling-01.txt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Donald E. Eastlake 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r>
              <a:rPr lang="en-US" sz="2400" dirty="0" smtClean="0"/>
              <a:t>Huawei Technologies</a:t>
            </a:r>
          </a:p>
          <a:p>
            <a:r>
              <a:rPr lang="en-US" sz="2400" dirty="0" smtClean="0"/>
              <a:t>d3e3e3@gmail.com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71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00FF"/>
                </a:solidFill>
              </a:rPr>
              <a:t>Fine Grained Labeling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10005"/>
          </a:xfrm>
        </p:spPr>
        <p:txBody>
          <a:bodyPr/>
          <a:lstStyle/>
          <a:p>
            <a:r>
              <a:rPr lang="en-US" dirty="0" smtClean="0"/>
              <a:t>Current protocol data frame: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29565" y="2982620"/>
            <a:ext cx="905279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Link Header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34844" y="2982620"/>
            <a:ext cx="91879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TRILL Header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51302" y="2982620"/>
            <a:ext cx="107497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VLAN Label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53636" y="2982620"/>
            <a:ext cx="698833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Dest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Addr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52469" y="2982620"/>
            <a:ext cx="698833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Src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Addr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465" y="2982620"/>
            <a:ext cx="878206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Link Trailer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33038" y="2982620"/>
            <a:ext cx="131738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Payload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03995" y="3050494"/>
            <a:ext cx="287088" cy="48269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E T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26803" y="3054284"/>
            <a:ext cx="287088" cy="48269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E T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6" name="Left Brace 15"/>
          <p:cNvSpPr/>
          <p:nvPr/>
        </p:nvSpPr>
        <p:spPr>
          <a:xfrm rot="5400000">
            <a:off x="4757071" y="2527103"/>
            <a:ext cx="484537" cy="2864466"/>
          </a:xfrm>
          <a:prstGeom prst="leftBrace">
            <a:avLst>
              <a:gd name="adj1" fmla="val 50424"/>
              <a:gd name="adj2" fmla="val 51238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580619" y="4350917"/>
            <a:ext cx="972838" cy="70315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C-VLAN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8100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23930" y="4350917"/>
            <a:ext cx="1321156" cy="7076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12-bit 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VLAN ID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53456" y="4349871"/>
            <a:ext cx="570473" cy="70420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</a:rPr>
              <a:t>Pr</a:t>
            </a:r>
            <a:r>
              <a:rPr lang="en-US" sz="1600" b="1" dirty="0" err="1">
                <a:solidFill>
                  <a:schemeClr val="tx1"/>
                </a:solidFill>
              </a:rPr>
              <a:t>i</a:t>
            </a:r>
            <a:r>
              <a:rPr lang="en-US" sz="1600" b="1" dirty="0" smtClean="0">
                <a:solidFill>
                  <a:schemeClr val="tx1"/>
                </a:solidFill>
              </a:rPr>
              <a:t> DEI</a:t>
            </a:r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98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Fine Grained Labeling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Multi-tenant applications require substantially more than the 2**12 – 2 isolatable data labels provided by VLANs</a:t>
            </a:r>
          </a:p>
          <a:p>
            <a:r>
              <a:rPr lang="en-US" dirty="0" smtClean="0"/>
              <a:t>Current fine grained labeling draft can provide approaching 2**24 labels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48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00FF"/>
                </a:solidFill>
              </a:rPr>
              <a:t>Fine Grained Labeling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10005"/>
          </a:xfrm>
        </p:spPr>
        <p:txBody>
          <a:bodyPr/>
          <a:lstStyle/>
          <a:p>
            <a:r>
              <a:rPr lang="en-US" dirty="0" smtClean="0"/>
              <a:t>Current fine grained label draft: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7181" y="2388180"/>
            <a:ext cx="905279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Link Header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02460" y="2388180"/>
            <a:ext cx="91879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TRILL Header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18918" y="2388180"/>
            <a:ext cx="107497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Initial Tag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21252" y="2388180"/>
            <a:ext cx="698833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Dest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Addr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20085" y="2388180"/>
            <a:ext cx="698833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Src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Addr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82533" y="2388180"/>
            <a:ext cx="878206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Link Trailer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65106" y="2388180"/>
            <a:ext cx="131738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Payload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36063" y="2456054"/>
            <a:ext cx="287088" cy="48269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E T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94419" y="2459844"/>
            <a:ext cx="287088" cy="48269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E T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6" name="Left Brace 15"/>
          <p:cNvSpPr/>
          <p:nvPr/>
        </p:nvSpPr>
        <p:spPr>
          <a:xfrm rot="5400000">
            <a:off x="3437085" y="1905643"/>
            <a:ext cx="484537" cy="2864466"/>
          </a:xfrm>
          <a:prstGeom prst="leftBrace">
            <a:avLst>
              <a:gd name="adj1" fmla="val 50424"/>
              <a:gd name="adj2" fmla="val 16332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9423" y="3703142"/>
            <a:ext cx="972838" cy="70315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8100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772734" y="3703142"/>
            <a:ext cx="1321156" cy="7076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FGL Upper Part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202260" y="3702096"/>
            <a:ext cx="570473" cy="70420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</a:rPr>
              <a:t>Pr</a:t>
            </a:r>
            <a:r>
              <a:rPr lang="en-US" sz="1600" b="1" dirty="0" err="1">
                <a:solidFill>
                  <a:schemeClr val="tx1"/>
                </a:solidFill>
              </a:rPr>
              <a:t>i</a:t>
            </a:r>
            <a:r>
              <a:rPr lang="en-US" sz="1600" b="1" dirty="0" smtClean="0">
                <a:solidFill>
                  <a:schemeClr val="tx1"/>
                </a:solidFill>
              </a:rPr>
              <a:t> DEI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090134" y="2391970"/>
            <a:ext cx="107497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Ext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Tag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65635" y="2463634"/>
            <a:ext cx="287088" cy="48269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E T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57200" y="5458029"/>
            <a:ext cx="8229600" cy="851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Backwards compatible for transit TRILL switches</a:t>
            </a:r>
          </a:p>
        </p:txBody>
      </p:sp>
      <p:sp>
        <p:nvSpPr>
          <p:cNvPr id="23" name="Left Brace 22"/>
          <p:cNvSpPr/>
          <p:nvPr/>
        </p:nvSpPr>
        <p:spPr>
          <a:xfrm rot="5400000">
            <a:off x="6511732" y="1905644"/>
            <a:ext cx="484537" cy="2864466"/>
          </a:xfrm>
          <a:prstGeom prst="leftBrace">
            <a:avLst>
              <a:gd name="adj1" fmla="val 50424"/>
              <a:gd name="adj2" fmla="val 83785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321767" y="3703142"/>
            <a:ext cx="972838" cy="70315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893B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865078" y="3703142"/>
            <a:ext cx="1321156" cy="7076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FGL Lower Part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294604" y="3702096"/>
            <a:ext cx="570473" cy="70420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</a:rPr>
              <a:t>Pr</a:t>
            </a:r>
            <a:r>
              <a:rPr lang="en-US" sz="1600" b="1" dirty="0" err="1">
                <a:solidFill>
                  <a:schemeClr val="tx1"/>
                </a:solidFill>
              </a:rPr>
              <a:t>i</a:t>
            </a:r>
            <a:r>
              <a:rPr lang="en-US" sz="1600" b="1" dirty="0" smtClean="0">
                <a:solidFill>
                  <a:schemeClr val="tx1"/>
                </a:solidFill>
              </a:rPr>
              <a:t> DEI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4836" y="4541918"/>
            <a:ext cx="3978039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Priority/DEI in TRILL campus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Ingress priority/DEI, restored on egress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484286" y="4429447"/>
            <a:ext cx="0" cy="33957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051876" y="4769020"/>
            <a:ext cx="432410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26" idx="2"/>
          </p:cNvCxnSpPr>
          <p:nvPr/>
        </p:nvCxnSpPr>
        <p:spPr>
          <a:xfrm flipH="1" flipV="1">
            <a:off x="6579841" y="4406301"/>
            <a:ext cx="15950" cy="69074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4165302" y="5097050"/>
            <a:ext cx="2430489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834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Fine Grained Labeling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 fine grained labeling frame format was brought up at the IETF and IEEE 802 Leadership meeting last week with the objection that it uses 0x8100 with a different semantic than the 0x8100 </a:t>
            </a:r>
            <a:r>
              <a:rPr lang="en-US" dirty="0" err="1" smtClean="0"/>
              <a:t>Ethertype</a:t>
            </a:r>
            <a:r>
              <a:rPr lang="en-US" dirty="0" smtClean="0"/>
              <a:t>.</a:t>
            </a:r>
          </a:p>
          <a:p>
            <a:r>
              <a:rPr lang="en-US" dirty="0" smtClean="0"/>
              <a:t>People seemed to be indicating that the use of a 16-bit quantity other than 0x8100 would solve this problem.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294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00FF"/>
                </a:solidFill>
              </a:rPr>
              <a:t>Fine Grained Labeling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10005"/>
          </a:xfrm>
        </p:spPr>
        <p:txBody>
          <a:bodyPr/>
          <a:lstStyle/>
          <a:p>
            <a:r>
              <a:rPr lang="en-US" dirty="0" smtClean="0"/>
              <a:t>Example solution 1: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78253" y="2455104"/>
            <a:ext cx="905279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Link Header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83532" y="2455104"/>
            <a:ext cx="91879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TRILL Header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99990" y="2455104"/>
            <a:ext cx="107497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Initial Tag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2324" y="2455104"/>
            <a:ext cx="698833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Dest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Addr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01157" y="2455104"/>
            <a:ext cx="698833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Src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Addr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63605" y="2455104"/>
            <a:ext cx="878206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Link Trailer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46178" y="2455104"/>
            <a:ext cx="131738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Payload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17135" y="2522978"/>
            <a:ext cx="287088" cy="48269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E T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75491" y="2526768"/>
            <a:ext cx="287088" cy="48269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E T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6" name="Left Brace 15"/>
          <p:cNvSpPr/>
          <p:nvPr/>
        </p:nvSpPr>
        <p:spPr>
          <a:xfrm rot="5400000">
            <a:off x="3518157" y="1972567"/>
            <a:ext cx="484537" cy="2864466"/>
          </a:xfrm>
          <a:prstGeom prst="leftBrace">
            <a:avLst>
              <a:gd name="adj1" fmla="val 50424"/>
              <a:gd name="adj2" fmla="val 16332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310495" y="3770066"/>
            <a:ext cx="972838" cy="70315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893B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53806" y="3770066"/>
            <a:ext cx="1321156" cy="7076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FGL Upper Part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283332" y="3769020"/>
            <a:ext cx="570473" cy="70420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</a:rPr>
              <a:t>Pr</a:t>
            </a:r>
            <a:r>
              <a:rPr lang="en-US" sz="1600" b="1" dirty="0" err="1">
                <a:solidFill>
                  <a:schemeClr val="tx1"/>
                </a:solidFill>
              </a:rPr>
              <a:t>i</a:t>
            </a:r>
            <a:r>
              <a:rPr lang="en-US" sz="1600" b="1" dirty="0" smtClean="0">
                <a:solidFill>
                  <a:schemeClr val="tx1"/>
                </a:solidFill>
              </a:rPr>
              <a:t> DEI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171206" y="2458894"/>
            <a:ext cx="107497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Ext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Tag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246707" y="2530558"/>
            <a:ext cx="287088" cy="48269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E T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3" name="Left Brace 22"/>
          <p:cNvSpPr/>
          <p:nvPr/>
        </p:nvSpPr>
        <p:spPr>
          <a:xfrm rot="5400000">
            <a:off x="6592804" y="1972568"/>
            <a:ext cx="484537" cy="2864466"/>
          </a:xfrm>
          <a:prstGeom prst="leftBrace">
            <a:avLst>
              <a:gd name="adj1" fmla="val 50424"/>
              <a:gd name="adj2" fmla="val 83785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02839" y="3770066"/>
            <a:ext cx="972838" cy="70315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893B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946150" y="3770066"/>
            <a:ext cx="1321156" cy="7076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FGL Lower Part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375676" y="3769020"/>
            <a:ext cx="570473" cy="70420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</a:rPr>
              <a:t>Pr</a:t>
            </a:r>
            <a:r>
              <a:rPr lang="en-US" sz="1600" b="1" dirty="0" err="1">
                <a:solidFill>
                  <a:schemeClr val="tx1"/>
                </a:solidFill>
              </a:rPr>
              <a:t>i</a:t>
            </a:r>
            <a:r>
              <a:rPr lang="en-US" sz="1600" b="1" dirty="0" smtClean="0">
                <a:solidFill>
                  <a:schemeClr val="tx1"/>
                </a:solidFill>
              </a:rPr>
              <a:t> DEI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5908" y="4608842"/>
            <a:ext cx="3978039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Priority/DEI in TRILL campus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Ingress priority/DEI, restored on egress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565358" y="4496371"/>
            <a:ext cx="0" cy="33957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132948" y="4835944"/>
            <a:ext cx="432410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26" idx="2"/>
          </p:cNvCxnSpPr>
          <p:nvPr/>
        </p:nvCxnSpPr>
        <p:spPr>
          <a:xfrm flipH="1" flipV="1">
            <a:off x="6660913" y="4473225"/>
            <a:ext cx="15950" cy="69074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4246374" y="5163974"/>
            <a:ext cx="2430489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2"/>
          <p:cNvSpPr txBox="1">
            <a:spLocks/>
          </p:cNvSpPr>
          <p:nvPr/>
        </p:nvSpPr>
        <p:spPr>
          <a:xfrm>
            <a:off x="347779" y="5417731"/>
            <a:ext cx="8229600" cy="710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More compatible with existing hardware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292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00FF"/>
                </a:solidFill>
              </a:rPr>
              <a:t>Fine Grained Labeling</a:t>
            </a:r>
            <a:endParaRPr lang="en-US" sz="48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88415"/>
          </a:xfrm>
        </p:spPr>
        <p:txBody>
          <a:bodyPr/>
          <a:lstStyle/>
          <a:p>
            <a:r>
              <a:rPr lang="en-US" dirty="0" smtClean="0"/>
              <a:t>Example solution 2: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 FGL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7685-BE17-1549-A401-3EDD07D26934}" type="slidenum">
              <a:rPr lang="en-US" smtClean="0"/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6109" y="2424763"/>
            <a:ext cx="905279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Link Header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21388" y="2424763"/>
            <a:ext cx="91879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TRILL Header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37846" y="2424763"/>
            <a:ext cx="107497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TRILL Label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40180" y="2424763"/>
            <a:ext cx="698833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Dest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Addr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39013" y="2424763"/>
            <a:ext cx="698833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Src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Addr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37009" y="2424763"/>
            <a:ext cx="878206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Link Trailer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19582" y="2424763"/>
            <a:ext cx="1317382" cy="6144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Payload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90539" y="2492637"/>
            <a:ext cx="287088" cy="48269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E T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13347" y="2496427"/>
            <a:ext cx="287088" cy="48269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E T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61747" y="3806570"/>
            <a:ext cx="972838" cy="70315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893B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705058" y="3806570"/>
            <a:ext cx="1321156" cy="7076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24-bit Label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134585" y="3805524"/>
            <a:ext cx="287088" cy="70420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P r </a:t>
            </a:r>
            <a:r>
              <a:rPr lang="en-US" sz="1600" b="1" dirty="0" err="1" smtClean="0">
                <a:solidFill>
                  <a:schemeClr val="tx1"/>
                </a:solidFill>
              </a:rPr>
              <a:t>i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421673" y="3810020"/>
            <a:ext cx="287088" cy="70420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P r </a:t>
            </a:r>
            <a:r>
              <a:rPr lang="en-US" sz="1600" b="1" dirty="0" err="1" smtClean="0">
                <a:solidFill>
                  <a:schemeClr val="tx1"/>
                </a:solidFill>
              </a:rPr>
              <a:t>i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2" name="Left Brace 21"/>
          <p:cNvSpPr/>
          <p:nvPr/>
        </p:nvSpPr>
        <p:spPr>
          <a:xfrm rot="5400000">
            <a:off x="4351711" y="1982756"/>
            <a:ext cx="484537" cy="2864466"/>
          </a:xfrm>
          <a:prstGeom prst="leftBrace">
            <a:avLst>
              <a:gd name="adj1" fmla="val 50424"/>
              <a:gd name="adj2" fmla="val 51238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708761" y="4724543"/>
            <a:ext cx="3978039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Ingress priority/DEI, restored on egress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Priority/DEI in TRILL campus</a:t>
            </a:r>
            <a:endParaRPr lang="en-US" dirty="0"/>
          </a:p>
        </p:txBody>
      </p:sp>
      <p:cxnSp>
        <p:nvCxnSpPr>
          <p:cNvPr id="26" name="Straight Arrow Connector 25"/>
          <p:cNvCxnSpPr>
            <a:endCxn id="21" idx="2"/>
          </p:cNvCxnSpPr>
          <p:nvPr/>
        </p:nvCxnSpPr>
        <p:spPr>
          <a:xfrm flipV="1">
            <a:off x="4565217" y="4514225"/>
            <a:ext cx="0" cy="41296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580445" y="4927192"/>
            <a:ext cx="152400" cy="1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300435" y="4518060"/>
            <a:ext cx="0" cy="74688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4300435" y="5264942"/>
            <a:ext cx="432410" cy="0"/>
          </a:xfrm>
          <a:prstGeom prst="straightConnector1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2"/>
          <p:cNvSpPr txBox="1">
            <a:spLocks/>
          </p:cNvSpPr>
          <p:nvPr/>
        </p:nvSpPr>
        <p:spPr>
          <a:xfrm>
            <a:off x="450417" y="5417731"/>
            <a:ext cx="8229600" cy="710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More compact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16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354</Words>
  <Application>Microsoft Macintosh PowerPoint</Application>
  <PresentationFormat>On-screen Show (4:3)</PresentationFormat>
  <Paragraphs>110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Fine Grained Labeling draft-ietf-trill-fine labeling-01.txt</vt:lpstr>
      <vt:lpstr>Fine Grained Labeling</vt:lpstr>
      <vt:lpstr>Fine Grained Labeling</vt:lpstr>
      <vt:lpstr>Fine Grained Labeling</vt:lpstr>
      <vt:lpstr>Fine Grained Labeling</vt:lpstr>
      <vt:lpstr>Fine Grained Labeling</vt:lpstr>
      <vt:lpstr>Fine Grained Labeling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 Grained Labeling</dc:title>
  <dc:creator>Donald Eastlake III</dc:creator>
  <cp:lastModifiedBy>Donald Eastlake III</cp:lastModifiedBy>
  <cp:revision>17</cp:revision>
  <dcterms:created xsi:type="dcterms:W3CDTF">2012-07-31T17:42:21Z</dcterms:created>
  <dcterms:modified xsi:type="dcterms:W3CDTF">2012-08-01T21:06:05Z</dcterms:modified>
</cp:coreProperties>
</file>