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6" r:id="rId2"/>
    <p:sldId id="271" r:id="rId3"/>
    <p:sldId id="259" r:id="rId4"/>
    <p:sldId id="277" r:id="rId5"/>
    <p:sldId id="264" r:id="rId6"/>
    <p:sldId id="265" r:id="rId7"/>
    <p:sldId id="267" r:id="rId8"/>
    <p:sldId id="274" r:id="rId9"/>
    <p:sldId id="278" r:id="rId1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0000"/>
    <a:srgbClr val="1D12F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111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27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4151BDDC-C588-447A-8D97-0186095B9AE0}" type="datetime1">
              <a:rPr lang="en-US"/>
              <a:pPr/>
              <a:t>8/1/2012</a:t>
            </a:fld>
            <a:endParaRPr lang="en-US"/>
          </a:p>
        </p:txBody>
      </p:sp>
      <p:sp>
        <p:nvSpPr>
          <p:cNvPr id="327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27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E9A9850-59B5-4E8E-B2A8-E41EEDD98FA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43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5529AD8D-09F5-4665-9C94-87E93A550EE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32881F1D-BEBC-4ED5-8200-4CCCC3F088C9}" type="slidenum">
              <a:rPr lang="en-US"/>
              <a:pPr/>
              <a:t>2</a:t>
            </a:fld>
            <a:endParaRPr lang="en-US" dirty="0"/>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xfrm>
            <a:off x="503238" y="4316413"/>
            <a:ext cx="5856287" cy="4059237"/>
          </a:xfrm>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7AC1C92-650F-4965-B3EB-AA533CDF4104}" type="slidenum">
              <a:rPr lang="en-US"/>
              <a:pPr/>
              <a:t>3</a:t>
            </a:fld>
            <a:endParaRPr lang="en-US"/>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xfrm>
            <a:off x="503238" y="4316413"/>
            <a:ext cx="5856287" cy="4059237"/>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ln/>
        </p:spPr>
      </p:sp>
      <p:sp>
        <p:nvSpPr>
          <p:cNvPr id="22531" name="Notes Placeholder 2"/>
          <p:cNvSpPr>
            <a:spLocks noGrp="1"/>
          </p:cNvSpPr>
          <p:nvPr>
            <p:ph type="body" idx="1"/>
          </p:nvPr>
        </p:nvSpPr>
        <p:spPr>
          <a:noFill/>
          <a:ln/>
        </p:spPr>
        <p:txBody>
          <a:bodyPr/>
          <a:lstStyle/>
          <a:p>
            <a:endParaRPr lang="en-US" smtClean="0"/>
          </a:p>
        </p:txBody>
      </p:sp>
      <p:sp>
        <p:nvSpPr>
          <p:cNvPr id="22532" name="Slide Number Placeholder 3"/>
          <p:cNvSpPr>
            <a:spLocks noGrp="1"/>
          </p:cNvSpPr>
          <p:nvPr>
            <p:ph type="sldNum" sz="quarter" idx="5"/>
          </p:nvPr>
        </p:nvSpPr>
        <p:spPr>
          <a:noFill/>
        </p:spPr>
        <p:txBody>
          <a:bodyPr/>
          <a:lstStyle/>
          <a:p>
            <a:fld id="{E1B7E103-AA5E-47A9-B716-DE35304E4BC1}" type="slidenum">
              <a:rPr lang="en-US"/>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24579" name="Notes Placeholder 2"/>
          <p:cNvSpPr>
            <a:spLocks noGrp="1"/>
          </p:cNvSpPr>
          <p:nvPr>
            <p:ph type="body" idx="1"/>
          </p:nvPr>
        </p:nvSpPr>
        <p:spPr>
          <a:noFill/>
          <a:ln/>
        </p:spPr>
        <p:txBody>
          <a:bodyPr/>
          <a:lstStyle/>
          <a:p>
            <a:r>
              <a:rPr lang="en-US" smtClean="0"/>
              <a:t>RSVP Sec Group Key – SecDir: It has a LOT of problems – need to work with the reviewer to resolve these – James is Shepherd</a:t>
            </a:r>
          </a:p>
        </p:txBody>
      </p:sp>
      <p:sp>
        <p:nvSpPr>
          <p:cNvPr id="24580" name="Slide Number Placeholder 3"/>
          <p:cNvSpPr>
            <a:spLocks noGrp="1"/>
          </p:cNvSpPr>
          <p:nvPr>
            <p:ph type="sldNum" sz="quarter" idx="5"/>
          </p:nvPr>
        </p:nvSpPr>
        <p:spPr>
          <a:noFill/>
        </p:spPr>
        <p:txBody>
          <a:bodyPr/>
          <a:lstStyle/>
          <a:p>
            <a:fld id="{9196F4E6-D95A-4685-BABC-71901F7CF0D1}" type="slidenum">
              <a:rPr lang="en-US"/>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ln/>
        </p:spPr>
        <p:txBody>
          <a:bodyPr/>
          <a:lstStyle/>
          <a:p>
            <a:endParaRPr lang="en-US" smtClean="0"/>
          </a:p>
        </p:txBody>
      </p:sp>
      <p:sp>
        <p:nvSpPr>
          <p:cNvPr id="26628" name="Slide Number Placeholder 3"/>
          <p:cNvSpPr>
            <a:spLocks noGrp="1"/>
          </p:cNvSpPr>
          <p:nvPr>
            <p:ph type="sldNum" sz="quarter" idx="5"/>
          </p:nvPr>
        </p:nvSpPr>
        <p:spPr>
          <a:noFill/>
        </p:spPr>
        <p:txBody>
          <a:bodyPr/>
          <a:lstStyle/>
          <a:p>
            <a:fld id="{2F6E65FA-70E0-4E0E-A3D3-F96E580516F4}" type="slidenum">
              <a:rPr lang="en-US"/>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35B7AFB-C3CD-4EBB-BF35-CC5A3CDB688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06A5F15A-435B-4BB8-A1B8-B5CE39F8C3B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C353637-284A-4887-AF45-BDD5A57A842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E666670E-E3AC-4D59-A758-15147DB2D08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111B524-7DAB-4803-A210-D00DB6D40B4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327B1970-C6D7-4575-B8F8-8739C700509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5E106E59-F464-4A84-A7EF-A29C253B98F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88470B1B-368D-4CC6-AF28-711E61888E3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5F8F4B34-8E7A-4138-B214-985C8970F67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600D0484-9BA4-49D0-A7DF-0B82637F327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F36862BF-8B7F-429B-B9F4-6238C6ECF9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8E4B1373-87DC-4F5A-9950-6A2179B131B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US" dirty="0" smtClean="0"/>
              <a:t>TSVWG</a:t>
            </a:r>
            <a:br>
              <a:rPr lang="en-US" dirty="0" smtClean="0"/>
            </a:br>
            <a:r>
              <a:rPr lang="en-US" sz="3200" dirty="0" smtClean="0"/>
              <a:t>IETF-84 (Vancouver)</a:t>
            </a:r>
            <a:endParaRPr lang="en-US" sz="3200" dirty="0" smtClean="0"/>
          </a:p>
        </p:txBody>
      </p:sp>
      <p:sp>
        <p:nvSpPr>
          <p:cNvPr id="15363" name="Rectangle 3"/>
          <p:cNvSpPr>
            <a:spLocks noGrp="1" noChangeArrowheads="1"/>
          </p:cNvSpPr>
          <p:nvPr>
            <p:ph type="subTitle" idx="1"/>
          </p:nvPr>
        </p:nvSpPr>
        <p:spPr>
          <a:xfrm>
            <a:off x="1371600" y="3886200"/>
            <a:ext cx="6400800" cy="2438400"/>
          </a:xfrm>
        </p:spPr>
        <p:txBody>
          <a:bodyPr/>
          <a:lstStyle/>
          <a:p>
            <a:pPr eaLnBrk="1" hangingPunct="1"/>
            <a:r>
              <a:rPr lang="en-US" sz="2800" dirty="0" smtClean="0"/>
              <a:t>1 August 2012</a:t>
            </a:r>
            <a:endParaRPr lang="en-US" sz="2800" dirty="0" smtClean="0"/>
          </a:p>
          <a:p>
            <a:pPr eaLnBrk="1" hangingPunct="1"/>
            <a:endParaRPr lang="en-US" sz="2000" dirty="0" smtClean="0"/>
          </a:p>
          <a:p>
            <a:pPr eaLnBrk="1" hangingPunct="1"/>
            <a:r>
              <a:rPr lang="en-US" sz="2000" dirty="0" smtClean="0"/>
              <a:t>James Polk</a:t>
            </a:r>
          </a:p>
          <a:p>
            <a:pPr eaLnBrk="1" hangingPunct="1"/>
            <a:r>
              <a:rPr lang="en-US" sz="2000" dirty="0" smtClean="0"/>
              <a:t>Gorry </a:t>
            </a:r>
            <a:r>
              <a:rPr lang="en-US" sz="2000" dirty="0" smtClean="0"/>
              <a:t>Fairhurst</a:t>
            </a:r>
          </a:p>
          <a:p>
            <a:pPr eaLnBrk="1" hangingPunct="1"/>
            <a:r>
              <a:rPr lang="en-US" sz="2000" dirty="0" smtClean="0"/>
              <a:t>Rolf Winter (**the new guy**)</a:t>
            </a:r>
            <a:endParaRPr lang="en-US" sz="2000" dirty="0" smtClean="0"/>
          </a:p>
          <a:p>
            <a:pPr eaLnBrk="1" hangingPunct="1"/>
            <a:r>
              <a:rPr lang="en-US" sz="2000" dirty="0" smtClean="0"/>
              <a:t>WG chairs</a:t>
            </a:r>
            <a:endParaRPr lang="en-US" sz="20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eaLnBrk="1" hangingPunct="1"/>
            <a:r>
              <a:rPr lang="en-US" sz="4400" dirty="0">
                <a:solidFill>
                  <a:schemeClr val="tx2"/>
                </a:solidFill>
              </a:rPr>
              <a:t>Note Well</a:t>
            </a:r>
          </a:p>
        </p:txBody>
      </p:sp>
      <p:sp>
        <p:nvSpPr>
          <p:cNvPr id="16387" name="Rectangle 7"/>
          <p:cNvSpPr>
            <a:spLocks noChangeArrowheads="1"/>
          </p:cNvSpPr>
          <p:nvPr/>
        </p:nvSpPr>
        <p:spPr bwMode="auto">
          <a:xfrm>
            <a:off x="152400" y="1219200"/>
            <a:ext cx="8839200" cy="5334000"/>
          </a:xfrm>
          <a:prstGeom prst="rect">
            <a:avLst/>
          </a:prstGeom>
          <a:noFill/>
          <a:ln w="12700">
            <a:noFill/>
            <a:miter lim="800000"/>
            <a:headEnd/>
            <a:tailEnd/>
          </a:ln>
        </p:spPr>
        <p:txBody>
          <a:bodyPr lIns="90488" tIns="44450" rIns="90488" bIns="44450"/>
          <a:lstStyle/>
          <a:p>
            <a:pPr eaLnBrk="1" hangingPunct="1">
              <a:lnSpc>
                <a:spcPct val="85000"/>
              </a:lnSpc>
              <a:spcBef>
                <a:spcPct val="5000"/>
              </a:spcBef>
              <a:spcAft>
                <a:spcPct val="5000"/>
              </a:spcAft>
              <a:buFontTx/>
              <a:buChar char="•"/>
            </a:pPr>
            <a:r>
              <a:rPr lang="en-US" sz="1400" dirty="0"/>
              <a:t> 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eaLnBrk="1" hangingPunct="1">
              <a:lnSpc>
                <a:spcPct val="85000"/>
              </a:lnSpc>
              <a:spcBef>
                <a:spcPct val="5000"/>
              </a:spcBef>
              <a:spcAft>
                <a:spcPct val="5000"/>
              </a:spcAft>
              <a:buFontTx/>
              <a:buChar char="•"/>
            </a:pPr>
            <a:endParaRPr lang="en-US" sz="1400" dirty="0"/>
          </a:p>
          <a:p>
            <a:pPr eaLnBrk="1" hangingPunct="1">
              <a:lnSpc>
                <a:spcPct val="85000"/>
              </a:lnSpc>
              <a:spcBef>
                <a:spcPct val="5000"/>
              </a:spcBef>
              <a:spcAft>
                <a:spcPct val="5000"/>
              </a:spcAft>
            </a:pPr>
            <a:r>
              <a:rPr lang="en-US" sz="1400" dirty="0"/>
              <a:t>  - the IETF plenary session,</a:t>
            </a:r>
            <a:br>
              <a:rPr lang="en-US" sz="1400" dirty="0"/>
            </a:br>
            <a:r>
              <a:rPr lang="en-US" sz="1400" dirty="0"/>
              <a:t>  - any IETF working group or portion thereof,</a:t>
            </a:r>
            <a:br>
              <a:rPr lang="en-US" sz="1400" dirty="0"/>
            </a:br>
            <a:r>
              <a:rPr lang="en-US" sz="1400" dirty="0"/>
              <a:t>  - the IESG or any member thereof on behalf of the IESG,</a:t>
            </a:r>
            <a:br>
              <a:rPr lang="en-US" sz="1400" dirty="0"/>
            </a:br>
            <a:r>
              <a:rPr lang="en-US" sz="1400" dirty="0"/>
              <a:t>  - the IAB or any member thereof on behalf of the IAB,</a:t>
            </a:r>
            <a:br>
              <a:rPr lang="en-US" sz="1400" dirty="0"/>
            </a:br>
            <a:r>
              <a:rPr lang="en-US" sz="1400" dirty="0"/>
              <a:t>  - any IETF mailing list, including the IETF list itself, </a:t>
            </a:r>
          </a:p>
          <a:p>
            <a:pPr eaLnBrk="1" hangingPunct="1">
              <a:lnSpc>
                <a:spcPct val="85000"/>
              </a:lnSpc>
              <a:spcBef>
                <a:spcPct val="5000"/>
              </a:spcBef>
              <a:spcAft>
                <a:spcPct val="5000"/>
              </a:spcAft>
            </a:pPr>
            <a:r>
              <a:rPr lang="en-US" sz="1400" dirty="0"/>
              <a:t>    - any working group or design team list, or any other </a:t>
            </a:r>
          </a:p>
          <a:p>
            <a:pPr eaLnBrk="1" hangingPunct="1">
              <a:lnSpc>
                <a:spcPct val="85000"/>
              </a:lnSpc>
              <a:spcBef>
                <a:spcPct val="5000"/>
              </a:spcBef>
              <a:spcAft>
                <a:spcPct val="5000"/>
              </a:spcAft>
            </a:pPr>
            <a:r>
              <a:rPr lang="en-US" sz="1400" dirty="0"/>
              <a:t>    - list functioning under IETF auspices,</a:t>
            </a:r>
            <a:br>
              <a:rPr lang="en-US" sz="1400" dirty="0"/>
            </a:br>
            <a:r>
              <a:rPr lang="en-US" sz="1400" dirty="0"/>
              <a:t>  - the RFC Editor or the Internet-Drafts function </a:t>
            </a:r>
          </a:p>
          <a:p>
            <a:pPr eaLnBrk="1" hangingPunct="1">
              <a:lnSpc>
                <a:spcPct val="85000"/>
              </a:lnSpc>
              <a:spcBef>
                <a:spcPct val="5000"/>
              </a:spcBef>
              <a:spcAft>
                <a:spcPct val="5000"/>
              </a:spcAft>
            </a:pPr>
            <a:r>
              <a:rPr lang="en-US" sz="1400" dirty="0">
                <a:solidFill>
                  <a:srgbClr val="000000"/>
                </a:solidFill>
                <a:cs typeface="Times New Roman" pitchFamily="18" charset="0"/>
              </a:rPr>
              <a:t/>
            </a:r>
            <a:br>
              <a:rPr lang="en-US" sz="1400" dirty="0">
                <a:solidFill>
                  <a:srgbClr val="000000"/>
                </a:solidFill>
                <a:cs typeface="Times New Roman" pitchFamily="18" charset="0"/>
              </a:rPr>
            </a:br>
            <a:r>
              <a:rPr lang="en-US" sz="1400" dirty="0"/>
              <a:t>All IETF Contributions are subject to the rules of RFC 5378 and RFC 3979 (updated by RFC 4879). </a:t>
            </a:r>
          </a:p>
          <a:p>
            <a:pPr eaLnBrk="1" hangingPunct="1">
              <a:lnSpc>
                <a:spcPct val="85000"/>
              </a:lnSpc>
              <a:spcBef>
                <a:spcPct val="5000"/>
              </a:spcBef>
              <a:spcAft>
                <a:spcPct val="5000"/>
              </a:spcAft>
              <a:buFontTx/>
              <a:buChar char="•"/>
            </a:pPr>
            <a:endParaRPr lang="en-US" sz="1400" dirty="0"/>
          </a:p>
          <a:p>
            <a:pPr eaLnBrk="1" hangingPunct="1">
              <a:lnSpc>
                <a:spcPct val="85000"/>
              </a:lnSpc>
              <a:spcBef>
                <a:spcPct val="5000"/>
              </a:spcBef>
              <a:spcAft>
                <a:spcPct val="5000"/>
              </a:spcAft>
              <a:buFontTx/>
              <a:buChar char="•"/>
            </a:pPr>
            <a:r>
              <a:rPr lang="en-US" sz="1400" dirty="0"/>
              <a:t> Statements made outside of an IETF session, mailing list or other function, that are clearly not intended to be input to an IETF activity, group or function, are not IETF Contributions in the context of this notice.  Please consult RFC 5378 and RFC 3979 for details. </a:t>
            </a:r>
          </a:p>
          <a:p>
            <a:pPr eaLnBrk="1" hangingPunct="1">
              <a:lnSpc>
                <a:spcPct val="85000"/>
              </a:lnSpc>
              <a:spcBef>
                <a:spcPct val="5000"/>
              </a:spcBef>
              <a:spcAft>
                <a:spcPct val="5000"/>
              </a:spcAft>
              <a:buFontTx/>
              <a:buChar char="•"/>
            </a:pPr>
            <a:endParaRPr lang="en-US" sz="1400" dirty="0"/>
          </a:p>
          <a:p>
            <a:pPr eaLnBrk="1" hangingPunct="1">
              <a:lnSpc>
                <a:spcPct val="85000"/>
              </a:lnSpc>
              <a:spcBef>
                <a:spcPct val="5000"/>
              </a:spcBef>
              <a:spcAft>
                <a:spcPct val="5000"/>
              </a:spcAft>
              <a:buFontTx/>
              <a:buChar char="•"/>
            </a:pPr>
            <a:r>
              <a:rPr lang="en-US" sz="1400" dirty="0"/>
              <a:t> A participant in any IETF activity is deemed to accept all IETF rules of process, as documented in Best Current Practices RFCs and IESG Statements. </a:t>
            </a:r>
          </a:p>
          <a:p>
            <a:pPr eaLnBrk="1" hangingPunct="1">
              <a:lnSpc>
                <a:spcPct val="85000"/>
              </a:lnSpc>
              <a:spcBef>
                <a:spcPct val="5000"/>
              </a:spcBef>
              <a:spcAft>
                <a:spcPct val="5000"/>
              </a:spcAft>
              <a:buFontTx/>
              <a:buChar char="•"/>
            </a:pPr>
            <a:endParaRPr lang="en-US" sz="1400" dirty="0"/>
          </a:p>
          <a:p>
            <a:pPr eaLnBrk="1" hangingPunct="1">
              <a:lnSpc>
                <a:spcPct val="85000"/>
              </a:lnSpc>
              <a:spcBef>
                <a:spcPct val="5000"/>
              </a:spcBef>
              <a:spcAft>
                <a:spcPct val="5000"/>
              </a:spcAft>
              <a:buFontTx/>
              <a:buChar char="•"/>
            </a:pPr>
            <a:r>
              <a:rPr lang="en-US" sz="1400" dirty="0"/>
              <a:t> A participant in any IETF activity acknowledges that written, audio and video records of meetings may be made and may be available to the public.</a:t>
            </a:r>
            <a:br>
              <a:rPr lang="en-US" sz="1400" dirty="0"/>
            </a:br>
            <a:endParaRPr lang="en-US"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smtClean="0"/>
              <a:t>Other Notes</a:t>
            </a:r>
          </a:p>
        </p:txBody>
      </p:sp>
      <p:sp>
        <p:nvSpPr>
          <p:cNvPr id="18435" name="Rectangle 3"/>
          <p:cNvSpPr>
            <a:spLocks noGrp="1" noChangeArrowheads="1"/>
          </p:cNvSpPr>
          <p:nvPr>
            <p:ph type="body" idx="1"/>
          </p:nvPr>
        </p:nvSpPr>
        <p:spPr/>
        <p:txBody>
          <a:bodyPr/>
          <a:lstStyle/>
          <a:p>
            <a:pPr eaLnBrk="1" hangingPunct="1">
              <a:lnSpc>
                <a:spcPct val="90000"/>
              </a:lnSpc>
            </a:pPr>
            <a:r>
              <a:rPr lang="en-US" sz="2800" dirty="0" smtClean="0"/>
              <a:t>Need another Note Taker</a:t>
            </a:r>
          </a:p>
          <a:p>
            <a:pPr eaLnBrk="1" hangingPunct="1">
              <a:lnSpc>
                <a:spcPct val="90000"/>
              </a:lnSpc>
            </a:pPr>
            <a:r>
              <a:rPr lang="en-US" sz="2800" dirty="0" smtClean="0"/>
              <a:t>Need a scribe for Jabber session</a:t>
            </a:r>
          </a:p>
          <a:p>
            <a:pPr eaLnBrk="1" hangingPunct="1">
              <a:lnSpc>
                <a:spcPct val="90000"/>
              </a:lnSpc>
            </a:pPr>
            <a:endParaRPr lang="en-US" sz="2800" dirty="0" smtClean="0"/>
          </a:p>
          <a:p>
            <a:pPr eaLnBrk="1" hangingPunct="1">
              <a:lnSpc>
                <a:spcPct val="90000"/>
              </a:lnSpc>
            </a:pPr>
            <a:r>
              <a:rPr lang="en-US" sz="2800" dirty="0" smtClean="0"/>
              <a:t>Future TSVWG Authors:</a:t>
            </a:r>
          </a:p>
          <a:p>
            <a:pPr eaLnBrk="1" hangingPunct="1">
              <a:lnSpc>
                <a:spcPct val="90000"/>
              </a:lnSpc>
              <a:buFontTx/>
              <a:buNone/>
            </a:pPr>
            <a:r>
              <a:rPr lang="en-US" sz="2800" dirty="0" smtClean="0"/>
              <a:t>	PLEASE add “-</a:t>
            </a:r>
            <a:r>
              <a:rPr lang="en-US" sz="2800" dirty="0" err="1" smtClean="0"/>
              <a:t>tsvwg</a:t>
            </a:r>
            <a:r>
              <a:rPr lang="en-US" sz="2800" smtClean="0"/>
              <a:t>-” to any ID submitted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TSVWG Agenda</a:t>
            </a:r>
          </a:p>
        </p:txBody>
      </p:sp>
      <p:sp>
        <p:nvSpPr>
          <p:cNvPr id="20483" name="Rectangle 3"/>
          <p:cNvSpPr>
            <a:spLocks noGrp="1" noChangeArrowheads="1"/>
          </p:cNvSpPr>
          <p:nvPr>
            <p:ph type="body" idx="1"/>
          </p:nvPr>
        </p:nvSpPr>
        <p:spPr/>
        <p:txBody>
          <a:bodyPr/>
          <a:lstStyle/>
          <a:p>
            <a:pPr eaLnBrk="1" hangingPunct="1">
              <a:lnSpc>
                <a:spcPct val="90000"/>
              </a:lnSpc>
              <a:buFontTx/>
              <a:buNone/>
            </a:pPr>
            <a:r>
              <a:rPr lang="en-US" sz="2800" b="1" smtClean="0"/>
              <a:t>Chairs Agenda Bashing</a:t>
            </a:r>
          </a:p>
          <a:p>
            <a:pPr eaLnBrk="1" hangingPunct="1">
              <a:lnSpc>
                <a:spcPct val="90000"/>
              </a:lnSpc>
              <a:buFontTx/>
              <a:buNone/>
            </a:pPr>
            <a:r>
              <a:rPr lang="en-US" sz="2800" smtClean="0"/>
              <a:t>       NOTE WELL                                              </a:t>
            </a:r>
          </a:p>
          <a:p>
            <a:pPr eaLnBrk="1" hangingPunct="1">
              <a:lnSpc>
                <a:spcPct val="90000"/>
              </a:lnSpc>
              <a:buFontTx/>
              <a:buNone/>
            </a:pPr>
            <a:r>
              <a:rPr lang="en-US" sz="2800" smtClean="0"/>
              <a:t>       Document Status and Accomplishments</a:t>
            </a:r>
          </a:p>
          <a:p>
            <a:pPr eaLnBrk="1" hangingPunct="1">
              <a:lnSpc>
                <a:spcPct val="90000"/>
              </a:lnSpc>
              <a:buFontTx/>
              <a:buNone/>
            </a:pPr>
            <a:r>
              <a:rPr lang="en-US" sz="2800" smtClean="0"/>
              <a:t>       Milestones Review</a:t>
            </a:r>
          </a:p>
          <a:p>
            <a:pPr eaLnBrk="1" hangingPunct="1">
              <a:lnSpc>
                <a:spcPct val="90000"/>
              </a:lnSpc>
              <a:buFontTx/>
              <a:buNone/>
            </a:pPr>
            <a:endParaRPr lang="en-US" sz="2800" smtClean="0"/>
          </a:p>
          <a:p>
            <a:pPr eaLnBrk="1" hangingPunct="1">
              <a:lnSpc>
                <a:spcPct val="90000"/>
              </a:lnSpc>
              <a:buFontTx/>
              <a:buNone/>
            </a:pPr>
            <a:r>
              <a:rPr lang="en-US" sz="2800" smtClean="0"/>
              <a:t>	There is an RSVP Directorate now</a:t>
            </a:r>
          </a:p>
          <a:p>
            <a:pPr eaLnBrk="1" hangingPunct="1">
              <a:lnSpc>
                <a:spcPct val="90000"/>
              </a:lnSpc>
              <a:buFontTx/>
              <a:buNone/>
            </a:pPr>
            <a:endParaRPr lang="en-US" sz="2800" smtClean="0"/>
          </a:p>
          <a:p>
            <a:pPr eaLnBrk="1" hangingPunct="1">
              <a:lnSpc>
                <a:spcPct val="90000"/>
              </a:lnSpc>
            </a:pPr>
            <a:r>
              <a:rPr lang="en-US" sz="2800" smtClean="0"/>
              <a:t>Document Status</a:t>
            </a:r>
          </a:p>
          <a:p>
            <a:pPr eaLnBrk="1" hangingPunct="1">
              <a:lnSpc>
                <a:spcPct val="90000"/>
              </a:lnSpc>
            </a:pPr>
            <a:r>
              <a:rPr lang="en-US" sz="2800" smtClean="0"/>
              <a:t>Today’s Agenda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274638"/>
            <a:ext cx="9144000" cy="1141412"/>
          </a:xfrm>
        </p:spPr>
        <p:txBody>
          <a:bodyPr/>
          <a:lstStyle/>
          <a:p>
            <a:pPr eaLnBrk="1" hangingPunct="1"/>
            <a:r>
              <a:rPr lang="en-US" sz="4000" smtClean="0"/>
              <a:t>TSVWG Accomplishments and Status</a:t>
            </a:r>
          </a:p>
        </p:txBody>
      </p:sp>
      <p:sp>
        <p:nvSpPr>
          <p:cNvPr id="21507" name="Rectangle 3"/>
          <p:cNvSpPr>
            <a:spLocks noGrp="1" noChangeArrowheads="1"/>
          </p:cNvSpPr>
          <p:nvPr>
            <p:ph type="body" idx="1"/>
          </p:nvPr>
        </p:nvSpPr>
        <p:spPr>
          <a:xfrm>
            <a:off x="228600" y="1495425"/>
            <a:ext cx="8763000" cy="5210175"/>
          </a:xfrm>
        </p:spPr>
        <p:txBody>
          <a:bodyPr/>
          <a:lstStyle/>
          <a:p>
            <a:pPr eaLnBrk="1" hangingPunct="1">
              <a:lnSpc>
                <a:spcPct val="90000"/>
              </a:lnSpc>
            </a:pPr>
            <a:r>
              <a:rPr lang="en-US" dirty="0" smtClean="0"/>
              <a:t>0 </a:t>
            </a:r>
            <a:r>
              <a:rPr lang="en-US" dirty="0" smtClean="0"/>
              <a:t>RFCs published since IETF </a:t>
            </a:r>
            <a:r>
              <a:rPr lang="en-US" dirty="0" smtClean="0"/>
              <a:t>83:</a:t>
            </a:r>
            <a:endParaRPr lang="en-US" dirty="0" smtClean="0"/>
          </a:p>
          <a:p>
            <a:pPr lvl="1" eaLnBrk="1" hangingPunct="1">
              <a:lnSpc>
                <a:spcPct val="90000"/>
              </a:lnSpc>
            </a:pPr>
            <a:endParaRPr lang="en-US" sz="1400" dirty="0" smtClean="0"/>
          </a:p>
          <a:p>
            <a:pPr lvl="1" eaLnBrk="1" hangingPunct="1">
              <a:lnSpc>
                <a:spcPct val="90000"/>
              </a:lnSpc>
            </a:pPr>
            <a:endParaRPr lang="en-US" sz="3600" dirty="0" smtClean="0"/>
          </a:p>
          <a:p>
            <a:pPr eaLnBrk="1" hangingPunct="1">
              <a:lnSpc>
                <a:spcPct val="90000"/>
              </a:lnSpc>
            </a:pPr>
            <a:r>
              <a:rPr lang="en-US" dirty="0" smtClean="0"/>
              <a:t>1 IDs in RFC Editor Queue now:</a:t>
            </a:r>
          </a:p>
          <a:p>
            <a:pPr lvl="1" eaLnBrk="1" hangingPunct="1">
              <a:lnSpc>
                <a:spcPct val="90000"/>
              </a:lnSpc>
            </a:pPr>
            <a:endParaRPr lang="en-US" sz="1400" dirty="0" smtClean="0"/>
          </a:p>
          <a:p>
            <a:pPr lvl="1" eaLnBrk="1" hangingPunct="1">
              <a:lnSpc>
                <a:spcPct val="90000"/>
              </a:lnSpc>
            </a:pPr>
            <a:r>
              <a:rPr lang="en-US" sz="2400" dirty="0" smtClean="0"/>
              <a:t>Source </a:t>
            </a:r>
            <a:r>
              <a:rPr lang="en-US" sz="2400" dirty="0" smtClean="0"/>
              <a:t>Quench</a:t>
            </a:r>
            <a:endParaRPr lang="en-US" sz="2400" dirty="0" smtClean="0"/>
          </a:p>
          <a:p>
            <a:pPr lvl="1" eaLnBrk="1" hangingPunct="1">
              <a:lnSpc>
                <a:spcPct val="90000"/>
              </a:lnSpc>
            </a:pPr>
            <a:endParaRPr lang="en-US" sz="2400" dirty="0" smtClean="0"/>
          </a:p>
          <a:p>
            <a:pPr eaLnBrk="1" hangingPunct="1">
              <a:lnSpc>
                <a:spcPct val="90000"/>
              </a:lnSpc>
            </a:pPr>
            <a:r>
              <a:rPr lang="en-US" dirty="0" smtClean="0"/>
              <a:t>0 IDs in IESG processing</a:t>
            </a:r>
          </a:p>
          <a:p>
            <a:pPr lvl="1">
              <a:lnSpc>
                <a:spcPct val="90000"/>
              </a:lnSpc>
              <a:spcBef>
                <a:spcPct val="0"/>
              </a:spcBef>
            </a:pPr>
            <a:endParaRPr lang="en-US"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274638"/>
            <a:ext cx="9144000" cy="1141412"/>
          </a:xfrm>
        </p:spPr>
        <p:txBody>
          <a:bodyPr/>
          <a:lstStyle/>
          <a:p>
            <a:pPr eaLnBrk="1" hangingPunct="1"/>
            <a:r>
              <a:rPr lang="en-US" sz="4000" smtClean="0"/>
              <a:t>TSVWG Accomplishments and Status</a:t>
            </a:r>
          </a:p>
        </p:txBody>
      </p:sp>
      <p:sp>
        <p:nvSpPr>
          <p:cNvPr id="23555" name="Rectangle 3"/>
          <p:cNvSpPr>
            <a:spLocks noGrp="1" noChangeArrowheads="1"/>
          </p:cNvSpPr>
          <p:nvPr>
            <p:ph type="body" idx="1"/>
          </p:nvPr>
        </p:nvSpPr>
        <p:spPr>
          <a:xfrm>
            <a:off x="228600" y="1495425"/>
            <a:ext cx="8763000" cy="5057775"/>
          </a:xfrm>
        </p:spPr>
        <p:txBody>
          <a:bodyPr/>
          <a:lstStyle/>
          <a:p>
            <a:pPr eaLnBrk="1" hangingPunct="1"/>
            <a:r>
              <a:rPr lang="en-US" sz="2400" dirty="0" smtClean="0"/>
              <a:t>2 </a:t>
            </a:r>
            <a:r>
              <a:rPr lang="en-US" sz="2400" dirty="0" smtClean="0"/>
              <a:t>ID past </a:t>
            </a:r>
            <a:r>
              <a:rPr lang="en-US" sz="2400" dirty="0" err="1" smtClean="0"/>
              <a:t>WGLC</a:t>
            </a:r>
            <a:r>
              <a:rPr lang="en-US" sz="2400" dirty="0" smtClean="0"/>
              <a:t> </a:t>
            </a:r>
          </a:p>
          <a:p>
            <a:pPr lvl="1">
              <a:spcBef>
                <a:spcPct val="0"/>
              </a:spcBef>
            </a:pPr>
            <a:r>
              <a:rPr lang="en-US" sz="2000" dirty="0" smtClean="0"/>
              <a:t>Byte and Packet Congestion Notification</a:t>
            </a:r>
            <a:endParaRPr lang="en-US" sz="2000" dirty="0" smtClean="0"/>
          </a:p>
          <a:p>
            <a:pPr lvl="1">
              <a:spcBef>
                <a:spcPct val="0"/>
              </a:spcBef>
            </a:pPr>
            <a:r>
              <a:rPr lang="en-US" sz="2000" dirty="0" smtClean="0"/>
              <a:t>SCTP Encapsulation in </a:t>
            </a:r>
            <a:r>
              <a:rPr lang="en-US" sz="2000" dirty="0" smtClean="0"/>
              <a:t>UDP </a:t>
            </a:r>
            <a:endParaRPr lang="en-US" sz="2000" dirty="0" smtClean="0"/>
          </a:p>
          <a:p>
            <a:pPr lvl="1">
              <a:spcBef>
                <a:spcPct val="0"/>
              </a:spcBef>
            </a:pPr>
            <a:endParaRPr lang="en-US" sz="2000" dirty="0" smtClean="0"/>
          </a:p>
          <a:p>
            <a:pPr eaLnBrk="1" hangingPunct="1"/>
            <a:r>
              <a:rPr lang="en-US" sz="2400" dirty="0" smtClean="0"/>
              <a:t>0 ID in </a:t>
            </a:r>
            <a:r>
              <a:rPr lang="en-US" sz="2400" dirty="0" err="1" smtClean="0"/>
              <a:t>WGLC</a:t>
            </a:r>
            <a:endParaRPr lang="en-US" sz="2400" dirty="0" smtClean="0"/>
          </a:p>
          <a:p>
            <a:pPr lvl="1" eaLnBrk="1" hangingPunct="1"/>
            <a:endParaRPr lang="en-US" sz="2000" dirty="0" smtClean="0"/>
          </a:p>
          <a:p>
            <a:pPr lvl="1" eaLnBrk="1" hangingPunct="1"/>
            <a:endParaRPr lang="en-US" sz="1800" dirty="0" smtClean="0"/>
          </a:p>
          <a:p>
            <a:pPr eaLnBrk="1" hangingPunct="1"/>
            <a:r>
              <a:rPr lang="en-US" sz="2400" dirty="0" smtClean="0"/>
              <a:t>1 IDs almost ready for </a:t>
            </a:r>
            <a:r>
              <a:rPr lang="en-US" sz="2400" dirty="0" err="1" smtClean="0"/>
              <a:t>WGLC</a:t>
            </a:r>
            <a:endParaRPr lang="en-US" sz="2400" dirty="0" smtClean="0"/>
          </a:p>
          <a:p>
            <a:pPr lvl="1" eaLnBrk="1" hangingPunct="1"/>
            <a:endParaRPr lang="en-US" sz="2000" dirty="0" smtClean="0"/>
          </a:p>
          <a:p>
            <a:pPr lvl="1" eaLnBrk="1" hangingPunct="1"/>
            <a:endParaRPr lang="en-US"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228600" y="1600200"/>
            <a:ext cx="8229600" cy="4525963"/>
          </a:xfrm>
        </p:spPr>
        <p:txBody>
          <a:bodyPr/>
          <a:lstStyle/>
          <a:p>
            <a:pPr eaLnBrk="1" hangingPunct="1">
              <a:lnSpc>
                <a:spcPct val="80000"/>
              </a:lnSpc>
            </a:pPr>
            <a:r>
              <a:rPr lang="en-US" sz="2400" dirty="0" smtClean="0"/>
              <a:t>5 </a:t>
            </a:r>
            <a:r>
              <a:rPr lang="en-US" sz="2400" dirty="0" smtClean="0"/>
              <a:t>WG IDs</a:t>
            </a:r>
            <a:endParaRPr lang="en-US" sz="1800" dirty="0" smtClean="0"/>
          </a:p>
          <a:p>
            <a:pPr lvl="1" eaLnBrk="1" hangingPunct="1">
              <a:lnSpc>
                <a:spcPct val="80000"/>
              </a:lnSpc>
            </a:pPr>
            <a:r>
              <a:rPr lang="en-US" sz="2000" dirty="0" smtClean="0"/>
              <a:t>SCTP NAT Support </a:t>
            </a:r>
          </a:p>
          <a:p>
            <a:pPr lvl="1" eaLnBrk="1" hangingPunct="1">
              <a:lnSpc>
                <a:spcPct val="80000"/>
              </a:lnSpc>
            </a:pPr>
            <a:r>
              <a:rPr lang="en-US" sz="2000" dirty="0" smtClean="0"/>
              <a:t>IntServ MULTI_TSPEC</a:t>
            </a:r>
          </a:p>
          <a:p>
            <a:pPr lvl="1" eaLnBrk="1" hangingPunct="1">
              <a:lnSpc>
                <a:spcPct val="80000"/>
              </a:lnSpc>
            </a:pPr>
            <a:r>
              <a:rPr lang="en-US" sz="2000" dirty="0" smtClean="0"/>
              <a:t>SCTP Encapsulation in UDP</a:t>
            </a:r>
          </a:p>
          <a:p>
            <a:pPr lvl="1" eaLnBrk="1" hangingPunct="1">
              <a:lnSpc>
                <a:spcPct val="80000"/>
              </a:lnSpc>
            </a:pPr>
            <a:r>
              <a:rPr lang="fr-FR" sz="2000" dirty="0" smtClean="0"/>
              <a:t>Recommandations for Transport Port </a:t>
            </a:r>
            <a:r>
              <a:rPr lang="fr-FR" sz="2000" dirty="0" smtClean="0"/>
              <a:t>Uses</a:t>
            </a:r>
          </a:p>
          <a:p>
            <a:pPr lvl="1" eaLnBrk="1" hangingPunct="1">
              <a:lnSpc>
                <a:spcPct val="80000"/>
              </a:lnSpc>
            </a:pPr>
            <a:r>
              <a:rPr lang="en-US" sz="2000" dirty="0" smtClean="0"/>
              <a:t>Generic Aggregation of RSVP Reservations over PCN domains</a:t>
            </a:r>
            <a:endParaRPr lang="en-US" sz="2000" dirty="0" smtClean="0"/>
          </a:p>
          <a:p>
            <a:pPr lvl="1" eaLnBrk="1" hangingPunct="1">
              <a:lnSpc>
                <a:spcPct val="80000"/>
              </a:lnSpc>
            </a:pPr>
            <a:endParaRPr lang="en-US" sz="2000" dirty="0" smtClean="0"/>
          </a:p>
          <a:p>
            <a:pPr eaLnBrk="1" hangingPunct="1">
              <a:lnSpc>
                <a:spcPct val="80000"/>
              </a:lnSpc>
            </a:pPr>
            <a:r>
              <a:rPr lang="en-US" sz="2400" dirty="0" smtClean="0"/>
              <a:t>0 ID called for WG adoption</a:t>
            </a:r>
          </a:p>
          <a:p>
            <a:pPr lvl="1" eaLnBrk="1" hangingPunct="1">
              <a:lnSpc>
                <a:spcPct val="80000"/>
              </a:lnSpc>
            </a:pPr>
            <a:endParaRPr lang="en-US" sz="2000" dirty="0" smtClean="0"/>
          </a:p>
          <a:p>
            <a:pPr lvl="1" eaLnBrk="1" hangingPunct="1">
              <a:lnSpc>
                <a:spcPct val="80000"/>
              </a:lnSpc>
            </a:pPr>
            <a:endParaRPr lang="en-US" sz="2000" dirty="0" smtClean="0"/>
          </a:p>
          <a:p>
            <a:pPr lvl="1" eaLnBrk="1" hangingPunct="1">
              <a:lnSpc>
                <a:spcPct val="80000"/>
              </a:lnSpc>
            </a:pPr>
            <a:endParaRPr lang="en-US" sz="2000" dirty="0" smtClean="0"/>
          </a:p>
          <a:p>
            <a:pPr eaLnBrk="1" hangingPunct="1">
              <a:lnSpc>
                <a:spcPct val="80000"/>
              </a:lnSpc>
            </a:pPr>
            <a:endParaRPr lang="en-US" sz="2200" dirty="0" smtClean="0"/>
          </a:p>
          <a:p>
            <a:pPr lvl="1" eaLnBrk="1" hangingPunct="1">
              <a:lnSpc>
                <a:spcPct val="80000"/>
              </a:lnSpc>
            </a:pPr>
            <a:endParaRPr lang="en-US" sz="1800" dirty="0" smtClean="0"/>
          </a:p>
        </p:txBody>
      </p:sp>
      <p:sp>
        <p:nvSpPr>
          <p:cNvPr id="25603" name="Rectangle 5"/>
          <p:cNvSpPr>
            <a:spLocks noGrp="1" noChangeArrowheads="1"/>
          </p:cNvSpPr>
          <p:nvPr>
            <p:ph type="title"/>
          </p:nvPr>
        </p:nvSpPr>
        <p:spPr>
          <a:xfrm>
            <a:off x="0" y="274638"/>
            <a:ext cx="9144000" cy="1141412"/>
          </a:xfrm>
          <a:noFill/>
        </p:spPr>
        <p:txBody>
          <a:bodyPr/>
          <a:lstStyle/>
          <a:p>
            <a:pPr eaLnBrk="1" hangingPunct="1"/>
            <a:r>
              <a:rPr lang="en-US" sz="4000" smtClean="0"/>
              <a:t>TSVWG Accomplishments and Status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457200" y="1600200"/>
            <a:ext cx="8534400" cy="5029200"/>
          </a:xfrm>
        </p:spPr>
        <p:txBody>
          <a:bodyPr/>
          <a:lstStyle/>
          <a:p>
            <a:pPr eaLnBrk="1" hangingPunct="1">
              <a:lnSpc>
                <a:spcPct val="80000"/>
              </a:lnSpc>
              <a:buFontTx/>
              <a:buNone/>
            </a:pPr>
            <a:r>
              <a:rPr lang="en-US" sz="1600" b="1" dirty="0" smtClean="0"/>
              <a:t>Chairs Agenda Bashing</a:t>
            </a:r>
          </a:p>
          <a:p>
            <a:pPr eaLnBrk="1" hangingPunct="1">
              <a:lnSpc>
                <a:spcPct val="80000"/>
              </a:lnSpc>
              <a:buFontTx/>
              <a:buNone/>
            </a:pPr>
            <a:r>
              <a:rPr lang="en-US" sz="1600" dirty="0" smtClean="0"/>
              <a:t>      NOTE WELL                                                                           (15 min)                 </a:t>
            </a:r>
          </a:p>
          <a:p>
            <a:pPr eaLnBrk="1" hangingPunct="1">
              <a:lnSpc>
                <a:spcPct val="80000"/>
              </a:lnSpc>
              <a:buFontTx/>
              <a:buNone/>
            </a:pPr>
            <a:r>
              <a:rPr lang="en-US" sz="1600" dirty="0" smtClean="0"/>
              <a:t>      Document Status and Accomplishments</a:t>
            </a:r>
          </a:p>
          <a:p>
            <a:pPr eaLnBrk="1" hangingPunct="1">
              <a:lnSpc>
                <a:spcPct val="80000"/>
              </a:lnSpc>
              <a:buFontTx/>
              <a:buNone/>
            </a:pPr>
            <a:r>
              <a:rPr lang="en-US" sz="1600" dirty="0" smtClean="0"/>
              <a:t>      Milestones Review</a:t>
            </a:r>
          </a:p>
          <a:p>
            <a:pPr eaLnBrk="1" hangingPunct="1">
              <a:lnSpc>
                <a:spcPct val="80000"/>
              </a:lnSpc>
              <a:buFontTx/>
              <a:buNone/>
            </a:pPr>
            <a:endParaRPr lang="en-US" sz="1600" dirty="0" smtClean="0"/>
          </a:p>
          <a:p>
            <a:pPr eaLnBrk="1" hangingPunct="1">
              <a:lnSpc>
                <a:spcPct val="80000"/>
              </a:lnSpc>
              <a:buFontTx/>
              <a:buNone/>
            </a:pPr>
            <a:r>
              <a:rPr lang="en-US" sz="1600" b="1" dirty="0" smtClean="0"/>
              <a:t>IESG Feedback</a:t>
            </a:r>
          </a:p>
          <a:p>
            <a:pPr eaLnBrk="1" hangingPunct="1">
              <a:lnSpc>
                <a:spcPct val="80000"/>
              </a:lnSpc>
              <a:buFontTx/>
              <a:buNone/>
            </a:pPr>
            <a:r>
              <a:rPr lang="en-US" sz="1600" dirty="0" smtClean="0"/>
              <a:t>	</a:t>
            </a:r>
            <a:r>
              <a:rPr lang="en-US" altLang="ko-KR" sz="1600" dirty="0" smtClean="0"/>
              <a:t>none </a:t>
            </a:r>
            <a:endParaRPr lang="en-US" sz="1600" dirty="0" smtClean="0"/>
          </a:p>
          <a:p>
            <a:pPr eaLnBrk="1" hangingPunct="1">
              <a:lnSpc>
                <a:spcPct val="80000"/>
              </a:lnSpc>
              <a:buFontTx/>
              <a:buNone/>
            </a:pPr>
            <a:endParaRPr lang="en-US" sz="1600" dirty="0" smtClean="0"/>
          </a:p>
          <a:p>
            <a:pPr eaLnBrk="1" hangingPunct="1">
              <a:lnSpc>
                <a:spcPct val="80000"/>
              </a:lnSpc>
              <a:buFontTx/>
              <a:buNone/>
            </a:pPr>
            <a:r>
              <a:rPr lang="en-US" sz="1600" b="1" dirty="0" err="1" smtClean="0"/>
              <a:t>WGLC</a:t>
            </a:r>
            <a:r>
              <a:rPr lang="en-US" sz="1600" b="1" dirty="0" smtClean="0"/>
              <a:t> Feedback</a:t>
            </a:r>
          </a:p>
          <a:p>
            <a:pPr eaLnBrk="1" hangingPunct="1">
              <a:lnSpc>
                <a:spcPct val="80000"/>
              </a:lnSpc>
              <a:buFontTx/>
              <a:buNone/>
            </a:pPr>
            <a:r>
              <a:rPr lang="en-US" sz="1600" dirty="0" smtClean="0"/>
              <a:t>      none</a:t>
            </a:r>
          </a:p>
          <a:p>
            <a:pPr eaLnBrk="1" hangingPunct="1">
              <a:lnSpc>
                <a:spcPct val="80000"/>
              </a:lnSpc>
              <a:buFontTx/>
              <a:buNone/>
            </a:pPr>
            <a:endParaRPr lang="en-US" sz="1600" dirty="0" smtClean="0"/>
          </a:p>
          <a:p>
            <a:pPr eaLnBrk="1" hangingPunct="1">
              <a:lnSpc>
                <a:spcPct val="80000"/>
              </a:lnSpc>
              <a:buFontTx/>
              <a:buNone/>
            </a:pPr>
            <a:r>
              <a:rPr lang="en-US" sz="1600" b="1" dirty="0" smtClean="0"/>
              <a:t>WG Drafts</a:t>
            </a:r>
          </a:p>
          <a:p>
            <a:pPr eaLnBrk="1" hangingPunct="1">
              <a:lnSpc>
                <a:spcPct val="80000"/>
              </a:lnSpc>
              <a:buFontTx/>
              <a:buNone/>
            </a:pPr>
            <a:r>
              <a:rPr lang="en-US" sz="1600" dirty="0" smtClean="0"/>
              <a:t>	</a:t>
            </a:r>
            <a:r>
              <a:rPr lang="en-US" sz="1600" dirty="0" smtClean="0"/>
              <a:t>RSVP </a:t>
            </a:r>
            <a:r>
              <a:rPr lang="en-US" sz="1600" dirty="0" smtClean="0"/>
              <a:t>support for PCN                                                            (10 min</a:t>
            </a:r>
            <a:r>
              <a:rPr lang="en-US" sz="1600" dirty="0" smtClean="0"/>
              <a:t>)</a:t>
            </a:r>
          </a:p>
          <a:p>
            <a:pPr eaLnBrk="1" hangingPunct="1">
              <a:lnSpc>
                <a:spcPct val="80000"/>
              </a:lnSpc>
              <a:buFontTx/>
              <a:buNone/>
            </a:pPr>
            <a:endParaRPr lang="en-US" sz="1600" b="1" dirty="0" smtClean="0"/>
          </a:p>
          <a:p>
            <a:pPr eaLnBrk="1" hangingPunct="1">
              <a:lnSpc>
                <a:spcPct val="80000"/>
              </a:lnSpc>
              <a:buFontTx/>
              <a:buNone/>
            </a:pPr>
            <a:r>
              <a:rPr lang="en-US" sz="1600" b="1" dirty="0" smtClean="0"/>
              <a:t>Non-WG Drafts</a:t>
            </a:r>
          </a:p>
          <a:p>
            <a:pPr eaLnBrk="1" hangingPunct="1">
              <a:lnSpc>
                <a:spcPct val="80000"/>
              </a:lnSpc>
              <a:buFontTx/>
              <a:buNone/>
            </a:pPr>
            <a:r>
              <a:rPr lang="en-US" sz="1600" dirty="0" smtClean="0"/>
              <a:t>      RSVP App-ID Profiles                                                              (10 min)</a:t>
            </a:r>
          </a:p>
          <a:p>
            <a:pPr eaLnBrk="1" hangingPunct="1">
              <a:lnSpc>
                <a:spcPct val="80000"/>
              </a:lnSpc>
              <a:buFontTx/>
              <a:buNone/>
            </a:pPr>
            <a:r>
              <a:rPr lang="fr-FR" sz="1600" dirty="0" smtClean="0"/>
              <a:t>      DiffServ Standards </a:t>
            </a:r>
            <a:r>
              <a:rPr lang="fr-FR" sz="1600" dirty="0" err="1" smtClean="0"/>
              <a:t>Problem</a:t>
            </a:r>
            <a:r>
              <a:rPr lang="fr-FR" sz="1600" dirty="0" smtClean="0"/>
              <a:t> </a:t>
            </a:r>
            <a:r>
              <a:rPr lang="fr-FR" sz="1600" dirty="0" err="1" smtClean="0"/>
              <a:t>Statement</a:t>
            </a:r>
            <a:r>
              <a:rPr lang="fr-FR" sz="1600" dirty="0" smtClean="0"/>
              <a:t>                                   (30 min)</a:t>
            </a:r>
          </a:p>
          <a:p>
            <a:pPr eaLnBrk="1" hangingPunct="1">
              <a:lnSpc>
                <a:spcPct val="80000"/>
              </a:lnSpc>
              <a:buFontTx/>
              <a:buNone/>
            </a:pPr>
            <a:r>
              <a:rPr lang="fr-FR" sz="1600" dirty="0" smtClean="0"/>
              <a:t>      Update to RFC 4594 (DiffServ Guidelines)                               </a:t>
            </a:r>
          </a:p>
          <a:p>
            <a:pPr eaLnBrk="1" hangingPunct="1">
              <a:lnSpc>
                <a:spcPct val="80000"/>
              </a:lnSpc>
              <a:buFontTx/>
              <a:buNone/>
            </a:pPr>
            <a:r>
              <a:rPr lang="fr-FR" sz="1600" dirty="0" smtClean="0"/>
              <a:t>      </a:t>
            </a:r>
            <a:r>
              <a:rPr lang="en-US" sz="1600" dirty="0" smtClean="0"/>
              <a:t>Assigning Additional DSCPs                                                         </a:t>
            </a:r>
          </a:p>
          <a:p>
            <a:pPr eaLnBrk="1" hangingPunct="1">
              <a:lnSpc>
                <a:spcPct val="80000"/>
              </a:lnSpc>
              <a:buFontTx/>
              <a:buNone/>
            </a:pPr>
            <a:r>
              <a:rPr lang="en-US" sz="1600" dirty="0" smtClean="0"/>
              <a:t> </a:t>
            </a:r>
            <a:r>
              <a:rPr lang="en-US" sz="1600" dirty="0" smtClean="0"/>
              <a:t>     </a:t>
            </a:r>
            <a:r>
              <a:rPr lang="en-US" sz="1600" dirty="0" smtClean="0"/>
              <a:t>Reactions from ECN Support for RTP/RTCP                           (10 min)</a:t>
            </a:r>
          </a:p>
          <a:p>
            <a:pPr eaLnBrk="1" hangingPunct="1">
              <a:lnSpc>
                <a:spcPct val="80000"/>
              </a:lnSpc>
              <a:buFontTx/>
              <a:buNone/>
            </a:pPr>
            <a:endParaRPr lang="en-US" sz="1600" dirty="0" smtClean="0"/>
          </a:p>
          <a:p>
            <a:pPr eaLnBrk="1" hangingPunct="1">
              <a:lnSpc>
                <a:spcPct val="80000"/>
              </a:lnSpc>
              <a:buFontTx/>
              <a:buNone/>
            </a:pPr>
            <a:r>
              <a:rPr lang="en-US" sz="1600" dirty="0" smtClean="0"/>
              <a:t>  </a:t>
            </a:r>
            <a:endParaRPr lang="en-US" sz="1600" dirty="0" smtClean="0"/>
          </a:p>
        </p:txBody>
      </p:sp>
      <p:sp>
        <p:nvSpPr>
          <p:cNvPr id="27651" name="Rectangle 5"/>
          <p:cNvSpPr>
            <a:spLocks noGrp="1" noChangeArrowheads="1"/>
          </p:cNvSpPr>
          <p:nvPr>
            <p:ph type="title"/>
          </p:nvPr>
        </p:nvSpPr>
        <p:spPr>
          <a:noFill/>
        </p:spPr>
        <p:txBody>
          <a:bodyPr/>
          <a:lstStyle/>
          <a:p>
            <a:pPr eaLnBrk="1" hangingPunct="1"/>
            <a:r>
              <a:rPr lang="en-US" smtClean="0"/>
              <a:t>TSVWG Agenda (1/2)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4294967295"/>
          </p:nvPr>
        </p:nvSpPr>
        <p:spPr>
          <a:xfrm>
            <a:off x="457200" y="1600200"/>
            <a:ext cx="8534400" cy="4876800"/>
          </a:xfrm>
        </p:spPr>
        <p:txBody>
          <a:bodyPr/>
          <a:lstStyle/>
          <a:p>
            <a:pPr eaLnBrk="1" hangingPunct="1">
              <a:lnSpc>
                <a:spcPct val="80000"/>
              </a:lnSpc>
              <a:buFontTx/>
              <a:buNone/>
            </a:pPr>
            <a:r>
              <a:rPr lang="en-US" sz="1600" b="1" dirty="0" smtClean="0"/>
              <a:t>Non-WG Drafts</a:t>
            </a:r>
          </a:p>
          <a:p>
            <a:pPr eaLnBrk="1" hangingPunct="1">
              <a:lnSpc>
                <a:spcPct val="80000"/>
              </a:lnSpc>
              <a:buFontTx/>
              <a:buNone/>
            </a:pPr>
            <a:r>
              <a:rPr lang="en-US" sz="1600" dirty="0" smtClean="0"/>
              <a:t>	 ITU-T Study Group 12 Liaison on QoS Classes &amp;                 (10 min)</a:t>
            </a:r>
          </a:p>
          <a:p>
            <a:pPr eaLnBrk="1" hangingPunct="1">
              <a:lnSpc>
                <a:spcPct val="80000"/>
              </a:lnSpc>
              <a:buFontTx/>
              <a:buNone/>
            </a:pPr>
            <a:r>
              <a:rPr lang="en-US" sz="1600" dirty="0" smtClean="0"/>
              <a:t>                                     markings for interconnection</a:t>
            </a:r>
          </a:p>
          <a:p>
            <a:pPr eaLnBrk="1" hangingPunct="1">
              <a:lnSpc>
                <a:spcPct val="80000"/>
              </a:lnSpc>
              <a:buFontTx/>
              <a:buNone/>
            </a:pPr>
            <a:r>
              <a:rPr lang="en-US" sz="1600" dirty="0" smtClean="0"/>
              <a:t>       Reactions from </a:t>
            </a:r>
            <a:r>
              <a:rPr lang="en-US" sz="1600" dirty="0" smtClean="0"/>
              <a:t>ECN Support for RTP/RTCP         </a:t>
            </a:r>
            <a:r>
              <a:rPr lang="en-US" sz="1600" dirty="0" smtClean="0"/>
              <a:t>                </a:t>
            </a:r>
            <a:r>
              <a:rPr lang="en-US" sz="1600" dirty="0" smtClean="0"/>
              <a:t>(10 min</a:t>
            </a:r>
            <a:r>
              <a:rPr lang="en-US" sz="1600" dirty="0" smtClean="0"/>
              <a:t>)</a:t>
            </a:r>
          </a:p>
          <a:p>
            <a:pPr eaLnBrk="1" hangingPunct="1">
              <a:lnSpc>
                <a:spcPct val="80000"/>
              </a:lnSpc>
              <a:buFontTx/>
              <a:buNone/>
            </a:pPr>
            <a:r>
              <a:rPr lang="en-US" sz="1600" dirty="0" smtClean="0"/>
              <a:t>       Congestion control algorithm for lower latency and lower      (10 min)</a:t>
            </a:r>
          </a:p>
          <a:p>
            <a:pPr eaLnBrk="1" hangingPunct="1">
              <a:lnSpc>
                <a:spcPct val="80000"/>
              </a:lnSpc>
              <a:buFontTx/>
              <a:buNone/>
            </a:pPr>
            <a:r>
              <a:rPr lang="en-US" sz="1600" dirty="0" smtClean="0"/>
              <a:t>                                                               loss media transport</a:t>
            </a:r>
          </a:p>
          <a:p>
            <a:pPr eaLnBrk="1" hangingPunct="1">
              <a:lnSpc>
                <a:spcPct val="80000"/>
              </a:lnSpc>
              <a:buFontTx/>
              <a:buNone/>
            </a:pPr>
            <a:r>
              <a:rPr lang="en-US" sz="1600" dirty="0" smtClean="0"/>
              <a:t> </a:t>
            </a:r>
            <a:r>
              <a:rPr lang="en-US" sz="1600" dirty="0" smtClean="0"/>
              <a:t>      Flow-based Performance Measurement                                (10 min)</a:t>
            </a:r>
            <a:endParaRPr lang="en-US" sz="1600" dirty="0" smtClean="0"/>
          </a:p>
        </p:txBody>
      </p:sp>
      <p:sp>
        <p:nvSpPr>
          <p:cNvPr id="34819" name="Rectangle 5"/>
          <p:cNvSpPr>
            <a:spLocks noGrp="1" noChangeArrowheads="1"/>
          </p:cNvSpPr>
          <p:nvPr>
            <p:ph type="title" idx="4294967295"/>
          </p:nvPr>
        </p:nvSpPr>
        <p:spPr>
          <a:noFill/>
        </p:spPr>
        <p:txBody>
          <a:bodyPr/>
          <a:lstStyle/>
          <a:p>
            <a:pPr eaLnBrk="1" hangingPunct="1"/>
            <a:r>
              <a:rPr lang="en-US" smtClean="0"/>
              <a:t>TSVWG Agenda (2/2)</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5098</TotalTime>
  <Words>271</Words>
  <Application>Microsoft Office PowerPoint</Application>
  <PresentationFormat>On-screen Show (4:3)</PresentationFormat>
  <Paragraphs>103</Paragraphs>
  <Slides>9</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ＭＳ Ｐゴシック</vt:lpstr>
      <vt:lpstr>Times New Roman</vt:lpstr>
      <vt:lpstr>Default Design</vt:lpstr>
      <vt:lpstr>TSVWG IETF-84 (Vancouver)</vt:lpstr>
      <vt:lpstr>Slide 2</vt:lpstr>
      <vt:lpstr>Other Notes</vt:lpstr>
      <vt:lpstr>TSVWG Agenda</vt:lpstr>
      <vt:lpstr>TSVWG Accomplishments and Status</vt:lpstr>
      <vt:lpstr>TSVWG Accomplishments and Status</vt:lpstr>
      <vt:lpstr>TSVWG Accomplishments and Status</vt:lpstr>
      <vt:lpstr>TSVWG Agenda (1/2)</vt:lpstr>
      <vt:lpstr>TSVWG Agenda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Polk (jmpolk)</dc:creator>
  <cp:lastModifiedBy>jmpolk</cp:lastModifiedBy>
  <cp:revision>161</cp:revision>
  <cp:lastPrinted>2010-03-22T14:31:47Z</cp:lastPrinted>
  <dcterms:created xsi:type="dcterms:W3CDTF">2010-03-20T12:47:32Z</dcterms:created>
  <dcterms:modified xsi:type="dcterms:W3CDTF">2012-08-01T08:45:26Z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