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3" r:id="rId6"/>
    <p:sldId id="262" r:id="rId7"/>
    <p:sldId id="265" r:id="rId8"/>
    <p:sldId id="266" r:id="rId9"/>
    <p:sldId id="267" r:id="rId10"/>
    <p:sldId id="269" r:id="rId11"/>
    <p:sldId id="268" r:id="rId12"/>
    <p:sldId id="271" r:id="rId13"/>
    <p:sldId id="270" r:id="rId14"/>
    <p:sldId id="272" r:id="rId15"/>
    <p:sldId id="264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D3988-D84C-4844-986E-16251BD236B7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63103-6FA4-46DD-B4FF-F7C339482B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63536-ECC9-428D-ADBF-01A15431B7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CD17E-8A94-4B2D-B5E3-700157B547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26643-DB21-40FC-84E6-8286D27D6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59F9D-B0CB-4517-8098-66F35606AB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BCC6B-6CAC-4C96-B68C-5419E727C9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67A3B-59A5-4D0D-89FD-723BCBF40C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A7E8B-3AFE-4913-AFD1-FA29E67E67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38008-3580-4895-9F56-430508F0A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CC49E-1758-4A48-ACC0-3E4431E56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24E47-D043-43B0-A0F3-DAC331E0C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406E9-DFA9-4313-A426-C0B79C6F6B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4B97DCB-5C4A-47E7-85C5-6916327A26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333399"/>
                </a:solidFill>
              </a:rPr>
              <a:t>Standard Configuration of DiffServ Service Classes</a:t>
            </a:r>
            <a:br>
              <a:rPr lang="en-US" sz="4000" dirty="0">
                <a:solidFill>
                  <a:srgbClr val="333399"/>
                </a:solidFill>
              </a:rPr>
            </a:br>
            <a:r>
              <a:rPr lang="en-US" sz="3200" dirty="0">
                <a:solidFill>
                  <a:srgbClr val="333399"/>
                </a:solidFill>
              </a:rPr>
              <a:t>at </a:t>
            </a:r>
            <a:r>
              <a:rPr lang="en-US" sz="3200" dirty="0" err="1" smtClean="0">
                <a:solidFill>
                  <a:srgbClr val="333399"/>
                </a:solidFill>
              </a:rPr>
              <a:t>IETF84</a:t>
            </a:r>
            <a:endParaRPr lang="en-US" sz="3200" dirty="0">
              <a:solidFill>
                <a:srgbClr val="333399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draft-polk-tsvwg-rfc4594-update-01.txt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draft-polk-tsvwg-new-dscp-assignments-00.txt</a:t>
            </a: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 smtClean="0"/>
              <a:t>1 August 2012</a:t>
            </a: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800" dirty="0"/>
              <a:t>James Polk (editor)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New Figure 3. DSCP to Service Class Mapping (1/2)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+------------------------------------------------------------------+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Service     |  DSCP   |    DSCP     |       Application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Class Name   |  Name   |    Value    |        Examples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|===============+=========+=============+==========================|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|Network Control| </a:t>
            </a:r>
            <a:r>
              <a:rPr lang="en-US" sz="1200" dirty="0" err="1">
                <a:latin typeface="Courier New" pitchFamily="49" charset="0"/>
              </a:rPr>
              <a:t>CS6&amp;CS7</a:t>
            </a:r>
            <a:r>
              <a:rPr lang="en-US" sz="1200" dirty="0">
                <a:latin typeface="Courier New" pitchFamily="49" charset="0"/>
              </a:rPr>
              <a:t> |   11xxxx    | Network routing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Real-Time    | CS5,    |   101000,   | Remote/Virtual Desktop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Interactive  |CS5-Admit|   </a:t>
            </a:r>
            <a:r>
              <a:rPr lang="en-US" sz="1200" dirty="0">
                <a:solidFill>
                  <a:srgbClr val="FF0000"/>
                </a:solidFill>
                <a:latin typeface="Courier New" pitchFamily="49" charset="0"/>
              </a:rPr>
              <a:t>101001</a:t>
            </a:r>
            <a:r>
              <a:rPr lang="en-US" sz="1200" dirty="0">
                <a:latin typeface="Courier New" pitchFamily="49" charset="0"/>
              </a:rPr>
              <a:t>    | and Interactive gaming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Audio        |  EF     |   101110    | Voice bearer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            |Voice-Admit| 101100    |             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Hi-Res A/V   | CS4,    |   100000,   | Conversational Hi-Res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            |CS4-Admit|   </a:t>
            </a:r>
            <a:r>
              <a:rPr lang="en-US" sz="1200" dirty="0">
                <a:solidFill>
                  <a:srgbClr val="FF0000"/>
                </a:solidFill>
                <a:latin typeface="Courier New" pitchFamily="49" charset="0"/>
              </a:rPr>
              <a:t>100001</a:t>
            </a:r>
            <a:r>
              <a:rPr lang="en-US" sz="1200" dirty="0">
                <a:latin typeface="Courier New" pitchFamily="49" charset="0"/>
              </a:rPr>
              <a:t>    | Audio/Video bearer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Video        |</a:t>
            </a:r>
            <a:r>
              <a:rPr lang="en-US" sz="1200" dirty="0" err="1">
                <a:latin typeface="Courier New" pitchFamily="49" charset="0"/>
              </a:rPr>
              <a:t>AF41,AF42|100010,100100</a:t>
            </a:r>
            <a:r>
              <a:rPr lang="en-US" sz="1200" dirty="0">
                <a:latin typeface="Courier New" pitchFamily="49" charset="0"/>
              </a:rPr>
              <a:t>| Audio/Video conferencing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            |  AF43   |   100110    | bearer      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Multimedia   |  MC,    |   </a:t>
            </a:r>
            <a:r>
              <a:rPr lang="en-US" sz="1200" dirty="0">
                <a:solidFill>
                  <a:srgbClr val="FF0000"/>
                </a:solidFill>
                <a:latin typeface="Courier New" pitchFamily="49" charset="0"/>
              </a:rPr>
              <a:t>011101</a:t>
            </a:r>
            <a:r>
              <a:rPr lang="en-US" sz="1200" dirty="0">
                <a:latin typeface="Courier New" pitchFamily="49" charset="0"/>
              </a:rPr>
              <a:t>,   | Presentation Data and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Conferencing | MC-Admit|   </a:t>
            </a:r>
            <a:r>
              <a:rPr lang="en-US" sz="1200" dirty="0">
                <a:solidFill>
                  <a:srgbClr val="FF0000"/>
                </a:solidFill>
                <a:latin typeface="Courier New" pitchFamily="49" charset="0"/>
              </a:rPr>
              <a:t>100101</a:t>
            </a:r>
            <a:r>
              <a:rPr lang="en-US" sz="1200" dirty="0">
                <a:latin typeface="Courier New" pitchFamily="49" charset="0"/>
              </a:rPr>
              <a:t>    | App Sharing/Whiteboarding|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200" dirty="0">
              <a:latin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+------------------------------------------------------------------+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Service     |  DSCP   |    DSCP     |       Application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Class Name   |  Name   |    Value    |        Examples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|===============+=========+=============+==========================|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Multimedia   |</a:t>
            </a:r>
            <a:r>
              <a:rPr lang="en-US" sz="1200" dirty="0" err="1">
                <a:latin typeface="Courier New" pitchFamily="49" charset="0"/>
              </a:rPr>
              <a:t>AF31,AF32|011010,011100</a:t>
            </a:r>
            <a:r>
              <a:rPr lang="en-US" sz="1200" dirty="0">
                <a:latin typeface="Courier New" pitchFamily="49" charset="0"/>
              </a:rPr>
              <a:t>| Streaming video and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Streaming    |  AF33   |   011110    | audio on demand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Broadcast    | CS3,    |   011000,   | Broadcast TV, live events|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            |CS3-Admit|   </a:t>
            </a:r>
            <a:r>
              <a:rPr lang="en-US" sz="1200" dirty="0">
                <a:solidFill>
                  <a:srgbClr val="FF0000"/>
                </a:solidFill>
                <a:latin typeface="Courier New" pitchFamily="49" charset="0"/>
              </a:rPr>
              <a:t>011001</a:t>
            </a:r>
            <a:r>
              <a:rPr lang="en-US" sz="1200" dirty="0">
                <a:latin typeface="Courier New" pitchFamily="49" charset="0"/>
              </a:rPr>
              <a:t>    | &amp; video surveillance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Low-Latency  |</a:t>
            </a:r>
            <a:r>
              <a:rPr lang="en-US" sz="1200" dirty="0" err="1">
                <a:latin typeface="Courier New" pitchFamily="49" charset="0"/>
              </a:rPr>
              <a:t>AF21,AF22|010010,010100|Client</a:t>
            </a:r>
            <a:r>
              <a:rPr lang="en-US" sz="1200" dirty="0">
                <a:latin typeface="Courier New" pitchFamily="49" charset="0"/>
              </a:rPr>
              <a:t>/server trans., Web-|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Data         |  AF23   |   010110    |based ordering, IM/Pres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|Conversational | A/V-Sig |   </a:t>
            </a:r>
            <a:r>
              <a:rPr lang="en-US" sz="1200" dirty="0">
                <a:solidFill>
                  <a:srgbClr val="FF0000"/>
                </a:solidFill>
                <a:latin typeface="Courier New" pitchFamily="49" charset="0"/>
              </a:rPr>
              <a:t>010001</a:t>
            </a:r>
            <a:r>
              <a:rPr lang="en-US" sz="1200" dirty="0">
                <a:latin typeface="Courier New" pitchFamily="49" charset="0"/>
              </a:rPr>
              <a:t>    | Conversational signaling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Signaling    |         |             |             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OAM          |  CS2    |   010000    | OAM&amp;P       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|High-</a:t>
            </a:r>
            <a:r>
              <a:rPr lang="en-US" sz="1200" dirty="0" err="1">
                <a:latin typeface="Courier New" pitchFamily="49" charset="0"/>
              </a:rPr>
              <a:t>Throughput|AF11,AF12|001010,001100</a:t>
            </a:r>
            <a:r>
              <a:rPr lang="en-US" sz="1200" dirty="0">
                <a:latin typeface="Courier New" pitchFamily="49" charset="0"/>
              </a:rPr>
              <a:t>| Store and forward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Data         |  AF13   |   001110    | applications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|---------------+---------+-------------+--------------------------|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Low-Priority |  CS1    |   001000    | Any flow that has no BW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Data         |         |             | assurance   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|------------------------------------------------------------------|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Best Effort  |  CS0    |   000000    | Undifferentiated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|               |         |             | applications 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dirty="0">
                <a:latin typeface="Courier New" pitchFamily="49" charset="0"/>
              </a:rPr>
              <a:t>   +---------------+---------+-------------+--------------------------+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New Figure 3. DSCP to Service Class Mapping (2/2)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New Figure 4. Summary of CoS Mechanisms Used for Each Service Class (1/2)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+-----------------------------------------------------------------+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Service      |  DSCP | Conditioning at   |  PHB  | Queuing| AQM|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Class       |       |    DS Edge        | Used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|===============+=======+===================+=======+========+====|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|Network </a:t>
            </a:r>
            <a:r>
              <a:rPr lang="en-US" sz="1050" dirty="0" err="1">
                <a:latin typeface="Courier New" pitchFamily="49" charset="0"/>
              </a:rPr>
              <a:t>Control|CS6</a:t>
            </a:r>
            <a:r>
              <a:rPr lang="en-US" sz="1050" dirty="0">
                <a:latin typeface="Courier New" pitchFamily="49" charset="0"/>
              </a:rPr>
              <a:t>/CS7| See Section 3.1   |RFC2474|  Rate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Real-Time    | CS5,  |Police using sr+bs |RFC2474|  Rate  | No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Interactive  | CS5- 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Admit*|                  |[ID-DSCP]|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 EF,  |Police using sr+bs |</a:t>
            </a:r>
            <a:r>
              <a:rPr lang="en-US" sz="1050" dirty="0" err="1">
                <a:latin typeface="Courier New" pitchFamily="49" charset="0"/>
              </a:rPr>
              <a:t>RFC3246|Priority</a:t>
            </a:r>
            <a:r>
              <a:rPr lang="en-US" sz="1050" dirty="0">
                <a:latin typeface="Courier New" pitchFamily="49" charset="0"/>
              </a:rPr>
              <a:t>| No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Audio       |Voice-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Admit*|                   |</a:t>
            </a:r>
            <a:r>
              <a:rPr lang="en-US" sz="1050" dirty="0" err="1">
                <a:latin typeface="Courier New" pitchFamily="49" charset="0"/>
              </a:rPr>
              <a:t>RFC5865</a:t>
            </a:r>
            <a:r>
              <a:rPr lang="en-US" sz="1050" dirty="0">
                <a:latin typeface="Courier New" pitchFamily="49" charset="0"/>
              </a:rPr>
              <a:t>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CS4,  |Police using sr+bs |</a:t>
            </a:r>
            <a:r>
              <a:rPr lang="en-US" sz="1050" dirty="0" err="1">
                <a:latin typeface="Courier New" pitchFamily="49" charset="0"/>
              </a:rPr>
              <a:t>RFC2474|Priority</a:t>
            </a:r>
            <a:r>
              <a:rPr lang="en-US" sz="1050" dirty="0">
                <a:latin typeface="Courier New" pitchFamily="49" charset="0"/>
              </a:rPr>
              <a:t>| No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Hi-Res A/V   | CS4- 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Admit*|                  |[ID-DSCP]|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AF41*,|  Using two-rate,  |       |      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Video       |  AF42 |three-color marker |</a:t>
            </a:r>
            <a:r>
              <a:rPr lang="en-US" sz="1050" dirty="0" err="1">
                <a:latin typeface="Courier New" pitchFamily="49" charset="0"/>
              </a:rPr>
              <a:t>RFC2597</a:t>
            </a:r>
            <a:r>
              <a:rPr lang="en-US" sz="1050" dirty="0">
                <a:latin typeface="Courier New" pitchFamily="49" charset="0"/>
              </a:rPr>
              <a:t>|  Rate  | per|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 AF43 | (such as RFC 2698)|       |        |DSCP|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Multimedia   | MC,   |Police using sr+bs|[ID-DSCP]| Rate  | No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Conferencing  | MC-  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               | Admit*|                  |[ID-DSCP]|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 dirty="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050" dirty="0">
              <a:latin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+-----------------------------------------------------------------+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Service      |  DSCP | Conditioning at   |  PHB  | Queuing| AQM|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Class       |       |    DS Edge        | Used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|===============+=======+===================+=======+========+====|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Multimedia   | AF31*,|  Using two-rate,  |       |      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Streaming    |  AF32 |three-color marker |RFC2597|  Rate  | per|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           |  AF33 | (such as RFC 2698)|       |        |DSCP|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Broadcast    | CS3,  |Police using sr+bs |RFC2474|  Rate  | No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           | CS3- 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           | Admit*|                  |[ID-DSCP]|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Low-       | AF21  | Using single-rate,|       |      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Latency    | AF22  |three-color marker |RFC2597|  Rate  | per|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Data       | AF23  | (such as RFC 2697)|       |        |DSCP|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|Conversational |AV-Sig |Police using sr+bs|[ID-DSCP]| Rate  | No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Signaling    |      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 OAM       | CS2   |Police using sr+bs |RFC2474|  Rate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High-      | AF11  |  Using two-rate,  |       |      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Throughput   | AF12  |three-color marker |RFC2597|  Rate  | per|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Data       | AF13  | (such as RFC 2698)|       |        |DSCP|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Standard    | DF    | Not applicable    |RFC2474|  Rate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Low-Priority  | CS1   | Not applicable    |RFC3662|  Rate  | Yes|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     Data      |       |                   |       |        |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50">
                <a:latin typeface="Courier New" pitchFamily="49" charset="0"/>
              </a:rPr>
              <a:t>   |---------------+-------+-------------------+-------+--------+----|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050">
              <a:latin typeface="Courier New" pitchFamily="49" charset="0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/>
              <a:t>New Figure 4. Summary of CoS Mechanisms Used for Each Service Class (2/2)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Incorporated “service class vs. treatment aggregate” into doc (section 2.4), but didn’t mention that in the intro section, which is needed.</a:t>
            </a:r>
          </a:p>
          <a:p>
            <a:endParaRPr lang="en-US" sz="1200" dirty="0" smtClean="0"/>
          </a:p>
          <a:p>
            <a:r>
              <a:rPr lang="en-US" sz="2400" dirty="0" smtClean="0"/>
              <a:t>Need to solidify on the ‘audio’, ‘video’ and ‘Hi-Res’ service class names.</a:t>
            </a:r>
          </a:p>
          <a:p>
            <a:endParaRPr lang="en-US" sz="1200" dirty="0" smtClean="0"/>
          </a:p>
          <a:p>
            <a:r>
              <a:rPr lang="en-US" sz="2400" dirty="0" smtClean="0"/>
              <a:t>Other minor edits to make clearer…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Next?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Need </a:t>
            </a:r>
            <a:r>
              <a:rPr lang="en-US" sz="2400" dirty="0" smtClean="0"/>
              <a:t>more reviewers </a:t>
            </a:r>
            <a:r>
              <a:rPr lang="en-US" sz="2400" dirty="0"/>
              <a:t>and </a:t>
            </a:r>
            <a:r>
              <a:rPr lang="en-US" sz="2400" dirty="0" smtClean="0"/>
              <a:t>comments</a:t>
            </a:r>
          </a:p>
          <a:p>
            <a:endParaRPr lang="en-US" sz="2400" dirty="0" smtClean="0"/>
          </a:p>
          <a:p>
            <a:r>
              <a:rPr lang="en-US" sz="2400" dirty="0" smtClean="0"/>
              <a:t>If Problem Statement draft is valid, need to incorporate some of it into Section 1 of this draft.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Solid enough to become a WG item?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the drafts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To specify DiffServ service class traffic characteristics, with associated DSCP name and value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First draft proposes to obsolete RFC 4594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Also proposed currently as standards track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Second draft merely creates the new DiffServ values needed by the update draft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NOTE: RFC 5127 is for Aggregating </a:t>
            </a:r>
            <a:r>
              <a:rPr lang="en-US" sz="2400" dirty="0" smtClean="0"/>
              <a:t>Service Classes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Particulars within RFC 4594 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Built on text from RFC 4594 (from this WG)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Updates to included Voice-Admit from RFC 5865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Adds several more Capacity Admitted Service classes for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(newly modified) Realtime-Interactive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Broadcast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(new) Hi-Res service class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(newly modified) Multimedia-Conferencing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Also adds non-capacity-admitted service classes: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(newly modified) Multimedia-Conferencing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(newly modified) Conversational Signaling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Particulars within RFC 4594 update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Differences </a:t>
            </a:r>
            <a:r>
              <a:rPr lang="en-US" sz="2800" dirty="0" smtClean="0"/>
              <a:t>of traffic </a:t>
            </a:r>
            <a:r>
              <a:rPr lang="en-US" sz="2800" dirty="0"/>
              <a:t>characteristics between service classes requires too much time for this preso…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/>
              <a:t>… but I’ll try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Please read the draft for these details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If you don’t fall asleep, send mail to the list if you have comments.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List of Service Classes Unchanged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Multimedia-Streaming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Remains the same</a:t>
            </a:r>
          </a:p>
          <a:p>
            <a:pPr>
              <a:lnSpc>
                <a:spcPct val="80000"/>
              </a:lnSpc>
            </a:pPr>
            <a:r>
              <a:rPr lang="en-US" sz="2400"/>
              <a:t>High-Throughput Data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Remains the same</a:t>
            </a:r>
          </a:p>
          <a:p>
            <a:pPr>
              <a:lnSpc>
                <a:spcPct val="80000"/>
              </a:lnSpc>
            </a:pPr>
            <a:r>
              <a:rPr lang="en-US" sz="2400"/>
              <a:t>Low-Priority Data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Remains the same</a:t>
            </a:r>
          </a:p>
          <a:p>
            <a:pPr>
              <a:lnSpc>
                <a:spcPct val="80000"/>
              </a:lnSpc>
            </a:pPr>
            <a:r>
              <a:rPr lang="en-US" sz="2400"/>
              <a:t>Default Forwarding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Remains the same</a:t>
            </a:r>
          </a:p>
          <a:p>
            <a:pPr>
              <a:lnSpc>
                <a:spcPct val="80000"/>
              </a:lnSpc>
            </a:pPr>
            <a:r>
              <a:rPr lang="en-US" sz="2400"/>
              <a:t>Network Routing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Remains the same</a:t>
            </a:r>
          </a:p>
          <a:p>
            <a:pPr>
              <a:lnSpc>
                <a:spcPct val="80000"/>
              </a:lnSpc>
            </a:pPr>
            <a:r>
              <a:rPr lang="en-US" sz="2400"/>
              <a:t>OAM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Remains the same</a:t>
            </a:r>
          </a:p>
          <a:p>
            <a:pPr>
              <a:lnSpc>
                <a:spcPct val="80000"/>
              </a:lnSpc>
            </a:pP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4800" y="1143000"/>
            <a:ext cx="8382000" cy="3200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List of Service Classes Modified or New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Realtime-Interactive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Moved to (near) realtime </a:t>
            </a:r>
            <a:r>
              <a:rPr lang="en-US" sz="1800" dirty="0" smtClean="0"/>
              <a:t>TCP-based </a:t>
            </a:r>
            <a:r>
              <a:rPr lang="en-US" sz="1800" dirty="0"/>
              <a:t>apps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Audio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Same as Telephony (which is </a:t>
            </a:r>
            <a:r>
              <a:rPr lang="en-US" sz="1800" dirty="0" smtClean="0"/>
              <a:t>now gone</a:t>
            </a:r>
            <a:r>
              <a:rPr lang="en-US" sz="1800" dirty="0"/>
              <a:t>), adds Voice-Admit for capacity-admitted traffic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Video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NEW for video and audio/video conferencing, </a:t>
            </a:r>
            <a:r>
              <a:rPr lang="en-US" sz="1800" dirty="0" smtClean="0"/>
              <a:t>was in </a:t>
            </a:r>
            <a:r>
              <a:rPr lang="en-US" sz="1800" dirty="0"/>
              <a:t>Multimedia-Conferencing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Hi-Res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NEW for video and audio/video conferencing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Multimedia-Conferencing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Now without audio or human video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Broadcast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Remains the same, added </a:t>
            </a:r>
            <a:r>
              <a:rPr lang="en-US" sz="1800" dirty="0" smtClean="0"/>
              <a:t>CS3-Admit </a:t>
            </a:r>
            <a:r>
              <a:rPr lang="en-US" sz="1800" dirty="0"/>
              <a:t>for capacity-admitted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Low-Latency Data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Remains the same, adds IM &amp; Presence </a:t>
            </a:r>
            <a:r>
              <a:rPr lang="en-US" sz="1800" dirty="0" smtClean="0"/>
              <a:t>traffic explicitly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2000" dirty="0"/>
              <a:t>Conversational Signaling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Was ‘Signaling’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825807" y="1219200"/>
            <a:ext cx="38609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Now “Conversational” traffic </a:t>
            </a:r>
            <a:r>
              <a:rPr lang="en-US" dirty="0" smtClean="0">
                <a:solidFill>
                  <a:schemeClr val="accent2"/>
                </a:solidFill>
              </a:rPr>
              <a:t>classes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New Figure 1. User/Subscriber Service Classes Grouping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+-----------------------------------------------------------------+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Application |    Service    | Signaled |  Flow     |   G.1010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Categories |     Class     |          | Behavior  |   Rating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|-------------+---------------+----------+-----------+------------|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Application |   A/V Sig     |   Not    | Inelastic | Responsive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Control   |               |applicable|           |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|-------------+---------------+----------+-----------+------------|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Real-Time   |   Yes    | Inelastic | Interactive|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Interactive |          |           |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Audio       |   Yes    | Inelastic | Interactive|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Video       |   Yes    | Inelastic | Interactive|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Hi-Res      |   Yes    | Inelastic | Interactive|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Media-   |   Multimedia  |   Yes    |    Rate   | Moderately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Oriented  |   Conferencing|          |  Adaptive | Interactive|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Broadcast   |   Yes    | Inelastic | Responsive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Multimedia  |   Yes    |  Elastic  |   Timely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Streaming   |          |           |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|-------------+---------------+----------+-----------+------------|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Low-Latency |    No    |  Elastic  | Responsive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Data        |          |           |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Data      |   High-       |    No    |  Elastic  |   Timely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|Throughput Data|          |           |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  Low-        |    No    |  Elastic  |Non-critical|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            | Priority Data |          |           |      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|-------------+---------------+----------+-----------+------------|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| Best Effort |   Standard    |    Not Specified     |Non-critical|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>
                <a:latin typeface="Courier New" pitchFamily="49" charset="0"/>
              </a:rPr>
              <a:t>   +-----------------------------------------------------------------+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New Figure 2. Service Class Characteristics (1/2)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|Service Class  |                              |    Tolerance to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Name       |  Traffic Characteristics     | Loss |Delay |Jitter|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|===============+==============================+======+======+======|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Network      |Variable size packets, mostly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Control      |inelastic short messages, but |  Low |  Low |  Yes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|traffic can also burst (BGP) 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|---------------+------------------------------+------+------+------|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Real-Time    | Inelastic, mostly variable   | Low  | Very | Low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Interactive  | rate                         |      | Low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</a:t>
            </a:r>
            <a:r>
              <a:rPr lang="en-US" sz="1000" dirty="0" smtClean="0">
                <a:latin typeface="Courier New" pitchFamily="49" charset="0"/>
              </a:rPr>
              <a:t>Variable-size </a:t>
            </a:r>
            <a:r>
              <a:rPr lang="en-US" sz="1000" dirty="0">
                <a:latin typeface="Courier New" pitchFamily="49" charset="0"/>
              </a:rPr>
              <a:t>small packets</a:t>
            </a:r>
            <a:r>
              <a:rPr lang="en-US" sz="1000" dirty="0" smtClean="0">
                <a:latin typeface="Courier New" pitchFamily="49" charset="0"/>
              </a:rPr>
              <a:t>, </a:t>
            </a:r>
            <a:r>
              <a:rPr lang="en-US" sz="1000" dirty="0">
                <a:latin typeface="Courier New" pitchFamily="49" charset="0"/>
              </a:rPr>
              <a:t>| Very | Very | Very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Audio        | inelastic                    |  Low |  Low |  Low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                            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</a:t>
            </a:r>
            <a:r>
              <a:rPr lang="en-US" sz="1000" dirty="0" smtClean="0">
                <a:latin typeface="Courier New" pitchFamily="49" charset="0"/>
              </a:rPr>
              <a:t>Bursty, small-large packets  </a:t>
            </a:r>
            <a:r>
              <a:rPr lang="en-US" sz="1000" dirty="0">
                <a:latin typeface="Courier New" pitchFamily="49" charset="0"/>
              </a:rPr>
              <a:t>| Very | Very | Very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Video        </a:t>
            </a:r>
            <a:r>
              <a:rPr lang="en-US" sz="1000" dirty="0" smtClean="0">
                <a:latin typeface="Courier New" pitchFamily="49" charset="0"/>
              </a:rPr>
              <a:t>| </a:t>
            </a:r>
            <a:r>
              <a:rPr lang="en-US" sz="1000" dirty="0">
                <a:latin typeface="Courier New" pitchFamily="49" charset="0"/>
              </a:rPr>
              <a:t>inelastic </a:t>
            </a:r>
            <a:r>
              <a:rPr lang="en-US" sz="1000" dirty="0" smtClean="0">
                <a:latin typeface="Courier New" pitchFamily="49" charset="0"/>
              </a:rPr>
              <a:t>                   </a:t>
            </a:r>
            <a:r>
              <a:rPr lang="en-US" sz="1000" dirty="0">
                <a:latin typeface="Courier New" pitchFamily="49" charset="0"/>
              </a:rPr>
              <a:t>|  Low |  Low |  Low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                            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</a:t>
            </a:r>
            <a:r>
              <a:rPr lang="en-US" sz="1000" dirty="0" smtClean="0">
                <a:latin typeface="Courier New" pitchFamily="49" charset="0"/>
              </a:rPr>
              <a:t>Bursty, small-large packets  | </a:t>
            </a:r>
            <a:r>
              <a:rPr lang="en-US" sz="1000" dirty="0">
                <a:latin typeface="Courier New" pitchFamily="49" charset="0"/>
              </a:rPr>
              <a:t>Very | Very | Very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Hi-Res A/V   | </a:t>
            </a:r>
            <a:r>
              <a:rPr lang="en-US" sz="1000" dirty="0" smtClean="0">
                <a:latin typeface="Courier New" pitchFamily="49" charset="0"/>
              </a:rPr>
              <a:t>inelastic                    |  </a:t>
            </a:r>
            <a:r>
              <a:rPr lang="en-US" sz="1000" dirty="0">
                <a:latin typeface="Courier New" pitchFamily="49" charset="0"/>
              </a:rPr>
              <a:t>Low |  Low |  Low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                            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+-------------------------------------------------------------------+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|Service Class  |                              |    Tolerance to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Name       |  Traffic Characteristics     | Loss |Delay |Jitter|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|===============+==============================+======+======+======|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Multimedia   | Variable size packets,       | Low  | Low  | Low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Conferencing | constant transmit interval,  |  -   |  -   |  -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rate adaptive, reacts to </a:t>
            </a:r>
            <a:r>
              <a:rPr lang="en-US" sz="1000" dirty="0" err="1">
                <a:latin typeface="Courier New" pitchFamily="49" charset="0"/>
              </a:rPr>
              <a:t>loss|Medium|Medium|Medium</a:t>
            </a:r>
            <a:r>
              <a:rPr lang="en-US" sz="1000" dirty="0">
                <a:latin typeface="Courier New" pitchFamily="49" charset="0"/>
              </a:rPr>
              <a:t>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Multimedia   | Variable size packets,       |Low - |Medium| High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Streaming    | elastic with variable rate   |Medium|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Broadcast    | Constant and variable rate,  | Very |Medium|  Low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inelastic, non-bursty flows  |  Low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Low-Latency  | Variable rate, bursty short- | Low  |Low - |  Yes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Data     |  lived elastic flows         |      |Medium|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|Conversational | Variable size packets, some  | Low  | Low  |  Yes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Signaling   | what bursty short-lived flows|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OAM          |  Variable size packets,      | Low  |Medium|  Yes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         |  elastic &amp; inelastic flows  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High-        | Variable rate, bursty long-  | Low  |Medium|  Yes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|Throughput Data|   lived elastic flows        |      |- High|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Standard     | A bit of everything          |  Not Specified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|---------------+------------------------------+------+------+------+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Low-Priority | Non-real-time and elastic    | High | High | Yes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|      Data     |                              |      |      |      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dirty="0">
                <a:latin typeface="Courier New" pitchFamily="49" charset="0"/>
              </a:rPr>
              <a:t> +-------------------------------------------------------------------+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New Figure 2. Service Class Characteristics (2/2)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9F9D-B0CB-4517-8098-66F35606ABA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2893</TotalTime>
  <Words>2141</Words>
  <Application>Microsoft Office PowerPoint</Application>
  <PresentationFormat>On-screen Show (4:3)</PresentationFormat>
  <Paragraphs>292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Standard Configuration of DiffServ Service Classes at IETF84</vt:lpstr>
      <vt:lpstr>Purpose of the drafts</vt:lpstr>
      <vt:lpstr>Particulars within RFC 4594 update</vt:lpstr>
      <vt:lpstr>Particulars within RFC 4594 update</vt:lpstr>
      <vt:lpstr>List of Service Classes Unchanged</vt:lpstr>
      <vt:lpstr>List of Service Classes Modified or New</vt:lpstr>
      <vt:lpstr>New Figure 1. User/Subscriber Service Classes Grouping</vt:lpstr>
      <vt:lpstr>New Figure 2. Service Class Characteristics (1/2)</vt:lpstr>
      <vt:lpstr>New Figure 2. Service Class Characteristics (2/2)</vt:lpstr>
      <vt:lpstr>New Figure 3. DSCP to Service Class Mapping (1/2)</vt:lpstr>
      <vt:lpstr>New Figure 3. DSCP to Service Class Mapping (2/2)</vt:lpstr>
      <vt:lpstr>New Figure 4. Summary of CoS Mechanisms Used for Each Service Class (1/2)</vt:lpstr>
      <vt:lpstr>New Figure 4. Summary of CoS Mechanisms Used for Each Service Class (2/2)</vt:lpstr>
      <vt:lpstr>Open Issues</vt:lpstr>
      <vt:lpstr>What’s Next?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Polk (jmpolk)</dc:creator>
  <cp:lastModifiedBy>jmpolk</cp:lastModifiedBy>
  <cp:revision>32</cp:revision>
  <cp:lastPrinted>1601-01-01T00:00:00Z</cp:lastPrinted>
  <dcterms:created xsi:type="dcterms:W3CDTF">1601-01-01T00:00:00Z</dcterms:created>
  <dcterms:modified xsi:type="dcterms:W3CDTF">2012-08-01T08:58:57Z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