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80" r:id="rId4"/>
    <p:sldId id="269" r:id="rId5"/>
    <p:sldId id="272" r:id="rId6"/>
    <p:sldId id="279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59" autoAdjust="0"/>
    <p:restoredTop sz="94660"/>
  </p:normalViewPr>
  <p:slideViewPr>
    <p:cSldViewPr snapToGrid="0">
      <p:cViewPr>
        <p:scale>
          <a:sx n="100" d="100"/>
          <a:sy n="100" d="100"/>
        </p:scale>
        <p:origin x="-3184" y="-9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B648684C-0D8B-4DE1-9134-86035BAF9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51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595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defTabSz="88595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88595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88595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88595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algn="ctr" defTabSz="885954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algn="ctr" defTabSz="885954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algn="ctr" defTabSz="885954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algn="ctr" defTabSz="885954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97F3840-5F80-DA4A-85CC-44FC6A381BED}" type="slidenum">
              <a:rPr lang="en-US" sz="800"/>
              <a:pPr/>
              <a:t>3</a:t>
            </a:fld>
            <a:endParaRPr lang="en-US" sz="800" dirty="0"/>
          </a:p>
        </p:txBody>
      </p:sp>
      <p:sp>
        <p:nvSpPr>
          <p:cNvPr id="8194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5214"/>
            <a:ext cx="5485805" cy="41123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A7C21-F9CB-4069-A54F-6527783743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DF0BF-2AD9-4C82-BB2F-AD934E4123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DBE4C-ECA2-4E79-A55A-3A44337A0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38CCE-F7A2-4626-B5F4-99FE1A1111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C5F7B-FFCF-4E11-889F-53ECF4E0D4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B4FC4-6F81-4ECE-B4A2-DFB7AA573D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BA6BF-BDFF-4BAC-A641-DD7E08735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78C97-7EA3-42C6-B512-7D6C38102D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55E68-AB51-487B-A4A3-AA91CAD084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93B4E-B60F-4DE2-9952-3A5D1FE417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717DD-EA9D-47C9-A84C-44972B9ABA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791A5208-9BD2-4CE8-845B-67C9B23C88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4201" y="2130425"/>
            <a:ext cx="8401788" cy="1375921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SP Wi-Fi Services over Residential Architectures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400" dirty="0" smtClean="0"/>
              <a:t>(</a:t>
            </a:r>
            <a:r>
              <a:rPr lang="en-US" sz="2400" b="1" dirty="0" smtClean="0"/>
              <a:t>draft-gundavelli-v6ops-community-wifi-svcs</a:t>
            </a:r>
            <a:r>
              <a:rPr lang="en-US" sz="2400" dirty="0" smtClean="0"/>
              <a:t>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199"/>
            <a:ext cx="6400800" cy="2296743"/>
          </a:xfrm>
        </p:spPr>
        <p:txBody>
          <a:bodyPr/>
          <a:lstStyle/>
          <a:p>
            <a:pPr eaLnBrk="1" hangingPunct="1"/>
            <a:r>
              <a:rPr lang="de-DE" sz="2000" dirty="0" smtClean="0"/>
              <a:t>IETF </a:t>
            </a:r>
            <a:r>
              <a:rPr lang="de-DE" sz="2000" dirty="0" smtClean="0"/>
              <a:t>84 - August, </a:t>
            </a:r>
            <a:r>
              <a:rPr lang="de-DE" sz="2000" dirty="0" smtClean="0"/>
              <a:t>2012</a:t>
            </a:r>
            <a:br>
              <a:rPr lang="de-DE" sz="2000" dirty="0" smtClean="0"/>
            </a:br>
            <a:endParaRPr lang="de-DE" sz="2000" dirty="0" smtClean="0"/>
          </a:p>
          <a:p>
            <a:pPr eaLnBrk="1" hangingPunct="1"/>
            <a:r>
              <a:rPr lang="de-DE" sz="1400" dirty="0" smtClean="0"/>
              <a:t>Authors: </a:t>
            </a:r>
            <a:endParaRPr lang="en-US" sz="1200" dirty="0" smtClean="0"/>
          </a:p>
          <a:p>
            <a:pPr eaLnBrk="1" hangingPunct="1"/>
            <a:r>
              <a:rPr lang="de-DE" sz="1200" dirty="0" smtClean="0"/>
              <a:t>Sri </a:t>
            </a:r>
            <a:r>
              <a:rPr lang="en-US" sz="1200" dirty="0" smtClean="0"/>
              <a:t>Gundavelli</a:t>
            </a:r>
            <a:r>
              <a:rPr lang="de-DE" sz="1200" dirty="0" smtClean="0"/>
              <a:t>(Cisco) </a:t>
            </a:r>
            <a:endParaRPr lang="de-DE" sz="1200" dirty="0"/>
          </a:p>
          <a:p>
            <a:pPr eaLnBrk="1" hangingPunct="1"/>
            <a:r>
              <a:rPr lang="de-DE" sz="1200" dirty="0" smtClean="0"/>
              <a:t>Mark Grayson (Cisco) </a:t>
            </a:r>
            <a:endParaRPr lang="de-DE" sz="1200" dirty="0"/>
          </a:p>
          <a:p>
            <a:pPr eaLnBrk="1" hangingPunct="1"/>
            <a:r>
              <a:rPr lang="de-DE" sz="1200" dirty="0" smtClean="0"/>
              <a:t>Yiu Lee (Comcast)</a:t>
            </a:r>
            <a:endParaRPr lang="en-US" sz="1200" dirty="0"/>
          </a:p>
          <a:p>
            <a:pPr eaLnBrk="1" hangingPunct="1"/>
            <a:r>
              <a:rPr lang="en-US" sz="1200" dirty="0" smtClean="0"/>
              <a:t>Pierrick Seite </a:t>
            </a:r>
            <a:r>
              <a:rPr lang="de-DE" sz="1200" dirty="0" smtClean="0"/>
              <a:t>(FT - Orange</a:t>
            </a:r>
            <a:r>
              <a:rPr lang="en-US" sz="1200" dirty="0" smtClean="0"/>
              <a:t>)</a:t>
            </a:r>
          </a:p>
          <a:p>
            <a:pPr eaLnBrk="1" hangingPunct="1"/>
            <a:r>
              <a:rPr lang="en-US" sz="1200" dirty="0" smtClean="0"/>
              <a:t>Hui Deng (China Mobile)</a:t>
            </a:r>
          </a:p>
          <a:p>
            <a:pPr eaLnBrk="1" hangingPunct="1"/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80400" cy="817562"/>
          </a:xfrm>
        </p:spPr>
        <p:txBody>
          <a:bodyPr/>
          <a:lstStyle/>
          <a:p>
            <a:pPr eaLnBrk="1" hangingPunct="1"/>
            <a:r>
              <a:rPr lang="de-DE" dirty="0" smtClean="0">
                <a:solidFill>
                  <a:schemeClr val="tx1"/>
                </a:solidFill>
              </a:rPr>
              <a:t>Motivation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28324" y="904396"/>
            <a:ext cx="8296576" cy="1254604"/>
          </a:xfrm>
        </p:spPr>
        <p:txBody>
          <a:bodyPr/>
          <a:lstStyle/>
          <a:p>
            <a:pPr eaLnBrk="1" hangingPunct="1"/>
            <a:r>
              <a:rPr lang="de-DE" sz="2000" dirty="0" smtClean="0"/>
              <a:t>Service Providers are deploying Wi-Fi Services over residential architectures. They are exploring protocol options for build a new service model</a:t>
            </a:r>
            <a:r>
              <a:rPr lang="de-DE" sz="2000" dirty="0"/>
              <a:t> </a:t>
            </a:r>
            <a:r>
              <a:rPr lang="de-DE" sz="2000" dirty="0" smtClean="0"/>
              <a:t>that can meet all the service requirements.</a:t>
            </a:r>
          </a:p>
          <a:p>
            <a:pPr marL="0" indent="0" eaLnBrk="1" hangingPunct="1">
              <a:buNone/>
            </a:pPr>
            <a:r>
              <a:rPr lang="de-DE" sz="2000" dirty="0" smtClean="0"/>
              <a:t> </a:t>
            </a:r>
          </a:p>
          <a:p>
            <a:pPr marL="0" indent="0" eaLnBrk="1" hangingPunct="1">
              <a:buNone/>
            </a:pPr>
            <a:endParaRPr lang="de-DE" sz="2000" dirty="0" smtClean="0"/>
          </a:p>
          <a:p>
            <a:pPr eaLnBrk="1" hangingPunct="1"/>
            <a:endParaRPr lang="de-DE" sz="2000" dirty="0" smtClean="0"/>
          </a:p>
          <a:p>
            <a:pPr eaLnBrk="1" hangingPunct="1"/>
            <a:endParaRPr lang="de-DE" sz="2000" dirty="0" smtClean="0"/>
          </a:p>
          <a:p>
            <a:pPr eaLnBrk="1" hangingPunct="1"/>
            <a:endParaRPr lang="de-DE" sz="2000" dirty="0" smtClean="0"/>
          </a:p>
        </p:txBody>
      </p:sp>
      <p:sp>
        <p:nvSpPr>
          <p:cNvPr id="5" name="Rectangle 38"/>
          <p:cNvSpPr>
            <a:spLocks noChangeArrowheads="1"/>
          </p:cNvSpPr>
          <p:nvPr/>
        </p:nvSpPr>
        <p:spPr bwMode="auto">
          <a:xfrm>
            <a:off x="4169506" y="3968339"/>
            <a:ext cx="1418494" cy="692561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defRPr/>
            </a:pPr>
            <a:r>
              <a:rPr kumimoji="1" lang="en-US" altLang="ja-JP" sz="1200" b="1" dirty="0" smtClean="0">
                <a:solidFill>
                  <a:schemeClr val="accent5"/>
                </a:solidFill>
                <a:ea typeface="ＭＳ Ｐゴシック" charset="-128"/>
                <a:cs typeface="ＭＳ Ｐゴシック" charset="-128"/>
              </a:rPr>
              <a:t>Provider</a:t>
            </a:r>
            <a:endParaRPr kumimoji="1" lang="en-US" altLang="ja-JP" sz="1200" b="1" dirty="0">
              <a:solidFill>
                <a:schemeClr val="accent5"/>
              </a:solidFill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100000"/>
              </a:lnSpc>
              <a:defRPr/>
            </a:pPr>
            <a:r>
              <a:rPr kumimoji="1" lang="en-US" altLang="ja-JP" sz="1200" b="1" dirty="0" smtClean="0">
                <a:solidFill>
                  <a:schemeClr val="accent5"/>
                </a:solidFill>
                <a:ea typeface="ＭＳ Ｐゴシック" charset="-128"/>
                <a:cs typeface="ＭＳ Ｐゴシック" charset="-128"/>
              </a:rPr>
              <a:t>Access Point</a:t>
            </a:r>
            <a:endParaRPr kumimoji="1" lang="en-US" altLang="ja-JP" sz="1200" b="1" dirty="0">
              <a:solidFill>
                <a:schemeClr val="accent5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5903232" y="3958862"/>
            <a:ext cx="1361168" cy="702038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defRPr/>
            </a:pPr>
            <a:r>
              <a:rPr kumimoji="1" lang="en-US" altLang="ja-JP" sz="1200" b="1" dirty="0" smtClean="0">
                <a:solidFill>
                  <a:schemeClr val="accent5"/>
                </a:solidFill>
                <a:ea typeface="ＭＳ Ｐゴシック" charset="-128"/>
                <a:cs typeface="ＭＳ Ｐゴシック" charset="-128"/>
              </a:rPr>
              <a:t>Residential</a:t>
            </a:r>
            <a:endParaRPr kumimoji="1" lang="en-US" altLang="ja-JP" sz="1200" b="1" dirty="0">
              <a:solidFill>
                <a:schemeClr val="accent5"/>
              </a:solidFill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100000"/>
              </a:lnSpc>
              <a:defRPr/>
            </a:pPr>
            <a:r>
              <a:rPr kumimoji="1" lang="en-US" altLang="ja-JP" sz="1200" b="1" dirty="0" smtClean="0">
                <a:solidFill>
                  <a:schemeClr val="accent5"/>
                </a:solidFill>
                <a:ea typeface="ＭＳ Ｐゴシック" charset="-128"/>
                <a:cs typeface="ＭＳ Ｐゴシック" charset="-128"/>
              </a:rPr>
              <a:t>Access Point</a:t>
            </a:r>
            <a:endParaRPr kumimoji="1" lang="en-US" altLang="ja-JP" sz="1200" b="1" dirty="0">
              <a:solidFill>
                <a:schemeClr val="accent5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38"/>
          <p:cNvSpPr>
            <a:spLocks noChangeArrowheads="1"/>
          </p:cNvSpPr>
          <p:nvPr/>
        </p:nvSpPr>
        <p:spPr bwMode="auto">
          <a:xfrm>
            <a:off x="2320213" y="3961837"/>
            <a:ext cx="1426287" cy="6990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defRPr/>
            </a:pPr>
            <a:r>
              <a:rPr kumimoji="1" lang="en-US" altLang="ja-JP" sz="1200" b="1" dirty="0" smtClean="0">
                <a:solidFill>
                  <a:schemeClr val="accent5"/>
                </a:solidFill>
                <a:ea typeface="ＭＳ Ｐゴシック" charset="-128"/>
                <a:cs typeface="ＭＳ Ｐゴシック" charset="-128"/>
              </a:rPr>
              <a:t>Residential</a:t>
            </a:r>
            <a:endParaRPr kumimoji="1" lang="en-US" altLang="ja-JP" sz="1200" b="1" dirty="0">
              <a:solidFill>
                <a:schemeClr val="accent5"/>
              </a:solidFill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100000"/>
              </a:lnSpc>
              <a:defRPr/>
            </a:pPr>
            <a:r>
              <a:rPr kumimoji="1" lang="en-US" altLang="ja-JP" sz="1200" b="1" dirty="0" smtClean="0">
                <a:solidFill>
                  <a:schemeClr val="accent5"/>
                </a:solidFill>
                <a:ea typeface="ＭＳ Ｐゴシック" charset="-128"/>
                <a:cs typeface="ＭＳ Ｐゴシック" charset="-128"/>
              </a:rPr>
              <a:t>Access Point</a:t>
            </a:r>
            <a:endParaRPr kumimoji="1" lang="en-US" altLang="ja-JP" sz="1200" b="1" dirty="0">
              <a:solidFill>
                <a:schemeClr val="accent5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650" descr="bbfw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3406" y="3580284"/>
            <a:ext cx="709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0" descr="bbfw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34099" y="3583259"/>
            <a:ext cx="709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0" descr="bbfw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30475" y="3561333"/>
            <a:ext cx="709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67"/>
          <p:cNvSpPr>
            <a:spLocks noChangeArrowheads="1"/>
          </p:cNvSpPr>
          <p:nvPr/>
        </p:nvSpPr>
        <p:spPr bwMode="auto">
          <a:xfrm>
            <a:off x="1918491" y="2197792"/>
            <a:ext cx="5658178" cy="15881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 defTabSz="814388"/>
            <a:r>
              <a:rPr lang="en-US" sz="1200" b="1" dirty="0" smtClean="0"/>
              <a:t>Wi-FI Service Cloud</a:t>
            </a:r>
          </a:p>
          <a:p>
            <a:pPr defTabSz="814388"/>
            <a:endParaRPr lang="en-US" sz="1200" b="1" dirty="0"/>
          </a:p>
          <a:p>
            <a:pPr defTabSz="814388"/>
            <a:r>
              <a:rPr lang="en-US" sz="1200" b="1" dirty="0" smtClean="0"/>
              <a:t>Public SSID</a:t>
            </a:r>
          </a:p>
          <a:p>
            <a:pPr defTabSz="814388"/>
            <a:endParaRPr lang="en-US" sz="800" dirty="0"/>
          </a:p>
          <a:p>
            <a:pPr defTabSz="814388"/>
            <a:endParaRPr lang="en-US" sz="800" dirty="0" smtClean="0"/>
          </a:p>
          <a:p>
            <a:pPr defTabSz="814388"/>
            <a:endParaRPr lang="en-US" sz="800" dirty="0"/>
          </a:p>
          <a:p>
            <a:pPr defTabSz="814388"/>
            <a:r>
              <a:rPr lang="en-US" sz="800" dirty="0" smtClean="0"/>
              <a:t> </a:t>
            </a:r>
            <a:endParaRPr lang="en-US" sz="800" dirty="0"/>
          </a:p>
        </p:txBody>
      </p:sp>
      <p:pic>
        <p:nvPicPr>
          <p:cNvPr id="14" name="Picture 650" descr="bbfw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76110" y="4748686"/>
            <a:ext cx="709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50" descr="bbfw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19411" y="4774086"/>
            <a:ext cx="709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67"/>
          <p:cNvSpPr>
            <a:spLocks noChangeArrowheads="1"/>
          </p:cNvSpPr>
          <p:nvPr/>
        </p:nvSpPr>
        <p:spPr bwMode="auto">
          <a:xfrm>
            <a:off x="2220913" y="4962761"/>
            <a:ext cx="1652587" cy="98219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 defTabSz="814388"/>
            <a:r>
              <a:rPr lang="en-US" sz="1200" dirty="0" smtClean="0"/>
              <a:t>Private</a:t>
            </a:r>
          </a:p>
          <a:p>
            <a:pPr defTabSz="814388"/>
            <a:r>
              <a:rPr lang="en-US" sz="1200" dirty="0" smtClean="0"/>
              <a:t>SSID</a:t>
            </a:r>
          </a:p>
          <a:p>
            <a:pPr defTabSz="814388"/>
            <a:endParaRPr lang="en-US" sz="800" dirty="0"/>
          </a:p>
          <a:p>
            <a:pPr defTabSz="814388"/>
            <a:endParaRPr lang="en-US" sz="800" dirty="0"/>
          </a:p>
        </p:txBody>
      </p:sp>
      <p:sp>
        <p:nvSpPr>
          <p:cNvPr id="19" name="Oval 67"/>
          <p:cNvSpPr>
            <a:spLocks noChangeArrowheads="1"/>
          </p:cNvSpPr>
          <p:nvPr/>
        </p:nvSpPr>
        <p:spPr bwMode="auto">
          <a:xfrm>
            <a:off x="5865813" y="4899261"/>
            <a:ext cx="1652587" cy="98219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 defTabSz="814388"/>
            <a:r>
              <a:rPr lang="en-US" sz="1200" dirty="0" smtClean="0"/>
              <a:t>Private</a:t>
            </a:r>
          </a:p>
          <a:p>
            <a:pPr defTabSz="814388"/>
            <a:r>
              <a:rPr lang="en-US" sz="1200" dirty="0" smtClean="0"/>
              <a:t>SSID</a:t>
            </a:r>
          </a:p>
          <a:p>
            <a:pPr defTabSz="814388"/>
            <a:endParaRPr lang="en-US" sz="800" dirty="0"/>
          </a:p>
          <a:p>
            <a:pPr defTabSz="814388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9330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/>
          <p:cNvSpPr/>
          <p:nvPr/>
        </p:nvSpPr>
        <p:spPr>
          <a:xfrm rot="19591777">
            <a:off x="1371624" y="4225745"/>
            <a:ext cx="3478241" cy="17916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  IP Tunne</a:t>
            </a:r>
            <a:r>
              <a:rPr lang="en-GB" sz="1400" dirty="0">
                <a:solidFill>
                  <a:schemeClr val="tx1">
                    <a:lumMod val="50000"/>
                  </a:schemeClr>
                </a:solidFill>
              </a:rPr>
              <a:t>l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 flipV="1">
            <a:off x="5145478" y="2266043"/>
            <a:ext cx="8303" cy="987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029824" y="3258481"/>
            <a:ext cx="1565523" cy="15383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  Layer-2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759292">
            <a:off x="1358923" y="2338788"/>
            <a:ext cx="3478241" cy="17916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  IP Tunnel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7" name="Line 25"/>
          <p:cNvSpPr>
            <a:spLocks noChangeShapeType="1"/>
          </p:cNvSpPr>
          <p:nvPr/>
        </p:nvSpPr>
        <p:spPr bwMode="auto">
          <a:xfrm>
            <a:off x="5626100" y="3251200"/>
            <a:ext cx="2159000" cy="154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 flipV="1">
            <a:off x="5638800" y="1435100"/>
            <a:ext cx="2133600" cy="1816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flipV="1">
            <a:off x="5638800" y="3233709"/>
            <a:ext cx="2135509" cy="174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4571858" y="2713915"/>
            <a:ext cx="1061406" cy="1143171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4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Access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4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Aggregation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4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Gateway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400" b="1" dirty="0" smtClean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04800" y="890630"/>
            <a:ext cx="5410200" cy="509389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1214776" y="6140628"/>
            <a:ext cx="30908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SP Wi-Fi Network</a:t>
            </a: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7143759" y="6216274"/>
            <a:ext cx="17498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Mobile Packet Core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(Partner Networks)</a:t>
            </a:r>
          </a:p>
        </p:txBody>
      </p:sp>
      <p:pic>
        <p:nvPicPr>
          <p:cNvPr id="63" name="Picture 5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305" y="698501"/>
            <a:ext cx="1064895" cy="141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 Box 26"/>
          <p:cNvSpPr txBox="1">
            <a:spLocks noChangeArrowheads="1"/>
          </p:cNvSpPr>
          <p:nvPr/>
        </p:nvSpPr>
        <p:spPr bwMode="auto">
          <a:xfrm>
            <a:off x="5843885" y="2940593"/>
            <a:ext cx="18943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S2a (PMIPv6 or GTP) </a:t>
            </a:r>
          </a:p>
        </p:txBody>
      </p:sp>
      <p:sp>
        <p:nvSpPr>
          <p:cNvPr id="46" name="Rectangle 2"/>
          <p:cNvSpPr txBox="1">
            <a:spLocks/>
          </p:cNvSpPr>
          <p:nvPr/>
        </p:nvSpPr>
        <p:spPr>
          <a:xfrm>
            <a:off x="381000" y="0"/>
            <a:ext cx="8559800" cy="1016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SP Wi-Fi Service for Retail Model </a:t>
            </a:r>
          </a:p>
        </p:txBody>
      </p:sp>
      <p:pic>
        <p:nvPicPr>
          <p:cNvPr id="61" name="Picture 5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605" y="2514601"/>
            <a:ext cx="1064895" cy="141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 Box 26"/>
          <p:cNvSpPr txBox="1">
            <a:spLocks noChangeArrowheads="1"/>
          </p:cNvSpPr>
          <p:nvPr/>
        </p:nvSpPr>
        <p:spPr bwMode="auto">
          <a:xfrm>
            <a:off x="7797800" y="3093921"/>
            <a:ext cx="1003300" cy="276999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 Operator-2</a:t>
            </a:r>
          </a:p>
        </p:txBody>
      </p:sp>
      <p:pic>
        <p:nvPicPr>
          <p:cNvPr id="68" name="Picture 5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305" y="4152901"/>
            <a:ext cx="1064895" cy="141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Rectangle 87"/>
          <p:cNvSpPr/>
          <p:nvPr/>
        </p:nvSpPr>
        <p:spPr>
          <a:xfrm rot="1197013">
            <a:off x="1616296" y="3038677"/>
            <a:ext cx="1281032" cy="164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CAPWAP</a:t>
            </a:r>
            <a:endParaRPr lang="en-US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 rot="20216778">
            <a:off x="1527395" y="3584777"/>
            <a:ext cx="1281032" cy="1643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en-GB" sz="1000" dirty="0" smtClean="0">
                <a:solidFill>
                  <a:schemeClr val="tx1">
                    <a:lumMod val="50000"/>
                  </a:schemeClr>
                </a:solidFill>
              </a:rPr>
              <a:t>CAPWAP</a:t>
            </a:r>
            <a:endParaRPr lang="en-US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7" name="Rectangle 21"/>
          <p:cNvSpPr>
            <a:spLocks noChangeArrowheads="1"/>
          </p:cNvSpPr>
          <p:nvPr/>
        </p:nvSpPr>
        <p:spPr bwMode="auto">
          <a:xfrm>
            <a:off x="2764429" y="2820119"/>
            <a:ext cx="512171" cy="939081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WLC</a:t>
            </a:r>
            <a:endParaRPr kumimoji="1" lang="en-US" altLang="ja-JP" sz="1200" b="1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" name="Rectangle 21"/>
          <p:cNvSpPr>
            <a:spLocks noChangeArrowheads="1"/>
          </p:cNvSpPr>
          <p:nvPr/>
        </p:nvSpPr>
        <p:spPr bwMode="auto">
          <a:xfrm>
            <a:off x="1151529" y="2591519"/>
            <a:ext cx="512171" cy="519981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CPE</a:t>
            </a:r>
            <a:endParaRPr kumimoji="1" lang="en-US" altLang="ja-JP" sz="1200" b="1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7" name="Rectangle 21"/>
          <p:cNvSpPr>
            <a:spLocks noChangeArrowheads="1"/>
          </p:cNvSpPr>
          <p:nvPr/>
        </p:nvSpPr>
        <p:spPr bwMode="auto">
          <a:xfrm>
            <a:off x="1151529" y="3620219"/>
            <a:ext cx="512171" cy="519981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CPE</a:t>
            </a:r>
            <a:endParaRPr kumimoji="1" lang="en-US" altLang="ja-JP" sz="1200" b="1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8" name="Rectangle 21"/>
          <p:cNvSpPr>
            <a:spLocks noChangeArrowheads="1"/>
          </p:cNvSpPr>
          <p:nvPr/>
        </p:nvSpPr>
        <p:spPr bwMode="auto">
          <a:xfrm>
            <a:off x="1151529" y="5004519"/>
            <a:ext cx="512171" cy="519981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CPE</a:t>
            </a:r>
            <a:endParaRPr kumimoji="1" lang="en-US" altLang="ja-JP" sz="1200" b="1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" name="Rectangle 21"/>
          <p:cNvSpPr>
            <a:spLocks noChangeArrowheads="1"/>
          </p:cNvSpPr>
          <p:nvPr/>
        </p:nvSpPr>
        <p:spPr bwMode="auto">
          <a:xfrm>
            <a:off x="1151529" y="1308819"/>
            <a:ext cx="512171" cy="519981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CPE</a:t>
            </a:r>
            <a:endParaRPr kumimoji="1" lang="en-US" altLang="ja-JP" sz="1200" b="1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5" name="Picture 5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505" y="901701"/>
            <a:ext cx="2576195" cy="141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Text Box 26"/>
          <p:cNvSpPr txBox="1">
            <a:spLocks noChangeArrowheads="1"/>
          </p:cNvSpPr>
          <p:nvPr/>
        </p:nvSpPr>
        <p:spPr bwMode="auto">
          <a:xfrm>
            <a:off x="4883152" y="1392121"/>
            <a:ext cx="894774" cy="276999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 Internet</a:t>
            </a:r>
          </a:p>
        </p:txBody>
      </p:sp>
      <p:sp>
        <p:nvSpPr>
          <p:cNvPr id="107" name="Text Box 26"/>
          <p:cNvSpPr txBox="1">
            <a:spLocks noChangeArrowheads="1"/>
          </p:cNvSpPr>
          <p:nvPr/>
        </p:nvSpPr>
        <p:spPr bwMode="auto">
          <a:xfrm>
            <a:off x="7772400" y="1290521"/>
            <a:ext cx="1003300" cy="276999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 Operator-1</a:t>
            </a:r>
          </a:p>
        </p:txBody>
      </p:sp>
      <p:sp>
        <p:nvSpPr>
          <p:cNvPr id="108" name="Text Box 26"/>
          <p:cNvSpPr txBox="1">
            <a:spLocks noChangeArrowheads="1"/>
          </p:cNvSpPr>
          <p:nvPr/>
        </p:nvSpPr>
        <p:spPr bwMode="auto">
          <a:xfrm>
            <a:off x="7785100" y="4656021"/>
            <a:ext cx="1003300" cy="276999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b="1" dirty="0" smtClean="0">
                <a:solidFill>
                  <a:srgbClr val="000000"/>
                </a:solidFill>
              </a:rPr>
              <a:t> Operator-3</a:t>
            </a:r>
          </a:p>
        </p:txBody>
      </p:sp>
      <p:sp>
        <p:nvSpPr>
          <p:cNvPr id="111" name="Text Box 26"/>
          <p:cNvSpPr txBox="1">
            <a:spLocks noChangeArrowheads="1"/>
          </p:cNvSpPr>
          <p:nvPr/>
        </p:nvSpPr>
        <p:spPr bwMode="auto">
          <a:xfrm>
            <a:off x="4208406" y="4071640"/>
            <a:ext cx="1951094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000" b="1" dirty="0" smtClean="0">
                <a:solidFill>
                  <a:srgbClr val="000000"/>
                </a:solidFill>
              </a:rPr>
              <a:t>Subscriber Service Contro</a:t>
            </a:r>
            <a:r>
              <a:rPr kumimoji="1" lang="en-US" altLang="ja-JP" sz="1000" b="1" u="sng" dirty="0" smtClean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4868806" y="2357140"/>
            <a:ext cx="1951094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000" b="1" dirty="0" smtClean="0">
                <a:solidFill>
                  <a:srgbClr val="000000"/>
                </a:solidFill>
              </a:rPr>
              <a:t>SIPTO for local offload </a:t>
            </a:r>
            <a:endParaRPr kumimoji="1" lang="en-US" altLang="ja-JP" sz="1000" b="1" u="sng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239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6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Key Service Requirements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31800" y="1181100"/>
            <a:ext cx="8229600" cy="5077757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Access Architecture Models (L2 access, L3 access, tunneled L2/L3 access)</a:t>
            </a:r>
          </a:p>
          <a:p>
            <a:r>
              <a:rPr lang="en-US" dirty="0" smtClean="0"/>
              <a:t>CPE </a:t>
            </a:r>
            <a:r>
              <a:rPr lang="en-US" dirty="0" smtClean="0"/>
              <a:t>Identity and Authorization</a:t>
            </a:r>
          </a:p>
          <a:p>
            <a:r>
              <a:rPr lang="en-US" dirty="0"/>
              <a:t>Subscriber </a:t>
            </a:r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802.1x/EAP Authentication</a:t>
            </a:r>
          </a:p>
          <a:p>
            <a:pPr lvl="1"/>
            <a:r>
              <a:rPr lang="en-US" dirty="0" smtClean="0"/>
              <a:t>Web-based Authentication </a:t>
            </a:r>
            <a:endParaRPr lang="en-US" dirty="0"/>
          </a:p>
          <a:p>
            <a:pPr lvl="1"/>
            <a:r>
              <a:rPr lang="en-US" dirty="0"/>
              <a:t>Transparent Auto Login </a:t>
            </a:r>
          </a:p>
          <a:p>
            <a:r>
              <a:rPr lang="en-US" dirty="0" smtClean="0"/>
              <a:t>Location based Services</a:t>
            </a:r>
          </a:p>
          <a:p>
            <a:r>
              <a:rPr lang="en-US" dirty="0" smtClean="0"/>
              <a:t>Local Services Access </a:t>
            </a:r>
            <a:r>
              <a:rPr lang="en-US" dirty="0" smtClean="0"/>
              <a:t>Considerations</a:t>
            </a:r>
            <a:endParaRPr lang="en-US" dirty="0" smtClean="0"/>
          </a:p>
          <a:p>
            <a:pPr lvl="1"/>
            <a:r>
              <a:rPr lang="en-US" dirty="0"/>
              <a:t>Integration with </a:t>
            </a:r>
            <a:r>
              <a:rPr lang="en-US" dirty="0" smtClean="0"/>
              <a:t>Mobile </a:t>
            </a:r>
            <a:r>
              <a:rPr lang="en-US" dirty="0"/>
              <a:t>Network</a:t>
            </a:r>
          </a:p>
          <a:p>
            <a:pPr lvl="1"/>
            <a:r>
              <a:rPr lang="en-US" dirty="0"/>
              <a:t>Multiple Home </a:t>
            </a:r>
            <a:r>
              <a:rPr lang="en-US" dirty="0" smtClean="0"/>
              <a:t>Network </a:t>
            </a:r>
            <a:r>
              <a:rPr lang="en-US" dirty="0"/>
              <a:t>Service </a:t>
            </a:r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Overlapping IPv4 Address Support</a:t>
            </a:r>
          </a:p>
          <a:p>
            <a:r>
              <a:rPr lang="en-US" dirty="0" smtClean="0"/>
              <a:t>Mobile Network Integration</a:t>
            </a:r>
          </a:p>
          <a:p>
            <a:r>
              <a:rPr lang="en-US" dirty="0" smtClean="0"/>
              <a:t>IP Mobility</a:t>
            </a:r>
          </a:p>
          <a:p>
            <a:pPr lvl="1"/>
            <a:r>
              <a:rPr lang="en-US" dirty="0" smtClean="0"/>
              <a:t>Roaming within the WLAN Access Network</a:t>
            </a:r>
            <a:endParaRPr lang="en-US" dirty="0"/>
          </a:p>
          <a:p>
            <a:pPr lvl="1"/>
            <a:r>
              <a:rPr lang="en-US" dirty="0" smtClean="0"/>
              <a:t>Roaming across Cellular and WLAN Access Network</a:t>
            </a:r>
          </a:p>
          <a:p>
            <a:r>
              <a:rPr lang="en-US" dirty="0" smtClean="0"/>
              <a:t>Selective IP Traffic Offload</a:t>
            </a:r>
          </a:p>
          <a:p>
            <a:r>
              <a:rPr lang="en-US" dirty="0" smtClean="0"/>
              <a:t>Service Differentiation</a:t>
            </a:r>
          </a:p>
          <a:p>
            <a:pPr lvl="1"/>
            <a:r>
              <a:rPr lang="en-US" dirty="0" smtClean="0"/>
              <a:t>SSID to which the user is attached</a:t>
            </a:r>
            <a:endParaRPr lang="en-US" dirty="0"/>
          </a:p>
          <a:p>
            <a:pPr lvl="1"/>
            <a:r>
              <a:rPr lang="en-US" dirty="0" smtClean="0"/>
              <a:t>Home User vs., Visitor</a:t>
            </a:r>
          </a:p>
          <a:p>
            <a:pPr lvl="1"/>
            <a:r>
              <a:rPr lang="en-US" dirty="0" smtClean="0"/>
              <a:t>Rate Limiting &amp; QoS Control</a:t>
            </a:r>
          </a:p>
          <a:p>
            <a:r>
              <a:rPr lang="en-US" dirty="0" smtClean="0"/>
              <a:t>IPv6 Accounting </a:t>
            </a:r>
          </a:p>
          <a:p>
            <a:r>
              <a:rPr lang="en-US" dirty="0" smtClean="0"/>
              <a:t>Lawful Interception</a:t>
            </a:r>
          </a:p>
          <a:p>
            <a:r>
              <a:rPr lang="en-US" dirty="0" smtClean="0"/>
              <a:t>Charging Function</a:t>
            </a:r>
            <a:endParaRPr lang="en-US" dirty="0"/>
          </a:p>
          <a:p>
            <a:r>
              <a:rPr lang="en-US" dirty="0" smtClean="0"/>
              <a:t>Service Provisioning and </a:t>
            </a:r>
            <a:r>
              <a:rPr lang="en-US" dirty="0" smtClean="0"/>
              <a:t>Monitoring</a:t>
            </a:r>
          </a:p>
          <a:p>
            <a:r>
              <a:rPr lang="en-US" dirty="0" smtClean="0"/>
              <a:t>Service Discovery Considerations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0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04200" cy="711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Document Scope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234950" y="977900"/>
            <a:ext cx="8705850" cy="551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Identify</a:t>
            </a:r>
            <a:r>
              <a:rPr lang="fr-FR" dirty="0" smtClean="0"/>
              <a:t> </a:t>
            </a:r>
            <a:r>
              <a:rPr lang="en-US" dirty="0" smtClean="0"/>
              <a:t>requirements</a:t>
            </a:r>
            <a:r>
              <a:rPr lang="fr-FR" dirty="0" smtClean="0"/>
              <a:t> for deploying SP WI-Fi Services</a:t>
            </a:r>
          </a:p>
          <a:p>
            <a:pPr lvl="1">
              <a:lnSpc>
                <a:spcPct val="90000"/>
              </a:lnSpc>
            </a:pPr>
            <a:r>
              <a:rPr lang="fr-FR" sz="2000" dirty="0" smtClean="0"/>
              <a:t>IPv6 addressing is a key</a:t>
            </a:r>
            <a:r>
              <a:rPr lang="fr-FR" sz="2000" dirty="0"/>
              <a:t> </a:t>
            </a:r>
            <a:r>
              <a:rPr lang="fr-FR" sz="2000" dirty="0" smtClean="0"/>
              <a:t>to the new service model</a:t>
            </a:r>
          </a:p>
          <a:p>
            <a:pPr lvl="1">
              <a:lnSpc>
                <a:spcPct val="90000"/>
              </a:lnSpc>
            </a:pPr>
            <a:r>
              <a:rPr lang="fr-FR" sz="2000" dirty="0" smtClean="0"/>
              <a:t>some of the requirements for the service may</a:t>
            </a:r>
            <a:r>
              <a:rPr lang="fr-FR" sz="2000" dirty="0"/>
              <a:t> </a:t>
            </a:r>
            <a:r>
              <a:rPr lang="fr-FR" sz="2000" dirty="0" smtClean="0"/>
              <a:t>be not IPv6 specific but may have an impact. </a:t>
            </a:r>
          </a:p>
          <a:p>
            <a:pPr>
              <a:lnSpc>
                <a:spcPct val="90000"/>
              </a:lnSpc>
            </a:pPr>
            <a:r>
              <a:rPr lang="fr-FR" dirty="0" smtClean="0"/>
              <a:t>This document should Identify protocols that can be used to support these architectures. Provide analysis for the different approaches</a:t>
            </a:r>
            <a:endParaRPr lang="en-US" dirty="0" smtClean="0"/>
          </a:p>
          <a:p>
            <a:r>
              <a:rPr lang="fr-FR" dirty="0" smtClean="0"/>
              <a:t>The goal is not define protocol extensions</a:t>
            </a:r>
          </a:p>
          <a:p>
            <a:pPr lvl="1"/>
            <a:r>
              <a:rPr lang="fr-FR" sz="2000" dirty="0" smtClean="0"/>
              <a:t>but may identify the gaps in existing tools, which can be the basis for new protocol work</a:t>
            </a:r>
          </a:p>
          <a:p>
            <a:pPr>
              <a:buNone/>
            </a:pPr>
            <a:endParaRPr lang="fr-FR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41823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</a:t>
            </a:r>
            <a:r>
              <a:rPr lang="en-US" dirty="0" smtClean="0"/>
              <a:t>ions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1155700"/>
            <a:ext cx="8394700" cy="5270500"/>
          </a:xfrm>
        </p:spPr>
        <p:txBody>
          <a:bodyPr/>
          <a:lstStyle/>
          <a:p>
            <a:r>
              <a:rPr lang="fr-FR" dirty="0" smtClean="0"/>
              <a:t>This </a:t>
            </a:r>
            <a:r>
              <a:rPr lang="fr-FR" dirty="0" smtClean="0"/>
              <a:t>proposal</a:t>
            </a:r>
            <a:r>
              <a:rPr lang="fr-FR" dirty="0" smtClean="0"/>
              <a:t> </a:t>
            </a:r>
            <a:r>
              <a:rPr lang="fr-FR" dirty="0" smtClean="0"/>
              <a:t>got</a:t>
            </a:r>
            <a:r>
              <a:rPr lang="fr-FR" dirty="0" smtClean="0"/>
              <a:t> </a:t>
            </a:r>
            <a:r>
              <a:rPr lang="fr-FR" dirty="0" smtClean="0"/>
              <a:t>very</a:t>
            </a:r>
            <a:r>
              <a:rPr lang="fr-FR" dirty="0" smtClean="0"/>
              <a:t> good. There </a:t>
            </a:r>
            <a:r>
              <a:rPr lang="en-US" dirty="0" smtClean="0"/>
              <a:t>is</a:t>
            </a:r>
            <a:r>
              <a:rPr lang="fr-FR" dirty="0" smtClean="0"/>
              <a:t> lot of </a:t>
            </a:r>
            <a:r>
              <a:rPr lang="en-US" dirty="0" smtClean="0"/>
              <a:t>interest</a:t>
            </a:r>
            <a:r>
              <a:rPr lang="fr-FR" dirty="0" smtClean="0"/>
              <a:t> for </a:t>
            </a:r>
            <a:r>
              <a:rPr lang="fr-FR" dirty="0" smtClean="0"/>
              <a:t>this</a:t>
            </a:r>
            <a:r>
              <a:rPr lang="fr-FR" dirty="0" smtClean="0"/>
              <a:t> </a:t>
            </a:r>
            <a:r>
              <a:rPr lang="fr-FR" dirty="0" smtClean="0"/>
              <a:t>work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There are </a:t>
            </a:r>
            <a:r>
              <a:rPr lang="fr-FR" dirty="0" smtClean="0"/>
              <a:t>signficant</a:t>
            </a:r>
            <a:r>
              <a:rPr lang="fr-FR" dirty="0" smtClean="0"/>
              <a:t> </a:t>
            </a:r>
            <a:r>
              <a:rPr lang="fr-FR" dirty="0" smtClean="0"/>
              <a:t>amount</a:t>
            </a:r>
            <a:r>
              <a:rPr lang="fr-FR" dirty="0" smtClean="0"/>
              <a:t> of </a:t>
            </a:r>
            <a:r>
              <a:rPr lang="fr-FR" dirty="0" smtClean="0"/>
              <a:t>investments</a:t>
            </a:r>
            <a:r>
              <a:rPr lang="fr-FR" dirty="0" smtClean="0"/>
              <a:t> in Service </a:t>
            </a:r>
            <a:r>
              <a:rPr lang="fr-FR" dirty="0" smtClean="0"/>
              <a:t>Provide</a:t>
            </a:r>
            <a:r>
              <a:rPr lang="fr-FR" dirty="0" smtClean="0"/>
              <a:t> </a:t>
            </a:r>
            <a:r>
              <a:rPr lang="fr-FR" dirty="0" smtClean="0"/>
              <a:t>WiFI</a:t>
            </a:r>
            <a:r>
              <a:rPr lang="fr-FR" dirty="0" smtClean="0"/>
              <a:t> </a:t>
            </a:r>
            <a:r>
              <a:rPr lang="fr-FR" dirty="0" smtClean="0"/>
              <a:t>deployments</a:t>
            </a:r>
            <a:r>
              <a:rPr lang="fr-FR" dirty="0" smtClean="0"/>
              <a:t>. This </a:t>
            </a:r>
            <a:r>
              <a:rPr lang="fr-FR" dirty="0" smtClean="0"/>
              <a:t>work</a:t>
            </a:r>
            <a:r>
              <a:rPr lang="fr-FR" dirty="0" smtClean="0"/>
              <a:t> </a:t>
            </a:r>
            <a:r>
              <a:rPr lang="fr-FR" dirty="0" smtClean="0"/>
              <a:t>is</a:t>
            </a:r>
            <a:r>
              <a:rPr lang="fr-FR" dirty="0" smtClean="0"/>
              <a:t> </a:t>
            </a:r>
            <a:r>
              <a:rPr lang="fr-FR" dirty="0" smtClean="0"/>
              <a:t>highly</a:t>
            </a:r>
            <a:r>
              <a:rPr lang="fr-FR" dirty="0" smtClean="0"/>
              <a:t> relevant for </a:t>
            </a:r>
            <a:r>
              <a:rPr lang="fr-FR" dirty="0" smtClean="0"/>
              <a:t>ensuring</a:t>
            </a:r>
            <a:r>
              <a:rPr lang="fr-FR" dirty="0" smtClean="0"/>
              <a:t> </a:t>
            </a:r>
            <a:r>
              <a:rPr lang="fr-FR" dirty="0" smtClean="0"/>
              <a:t>those</a:t>
            </a:r>
            <a:r>
              <a:rPr lang="fr-FR" dirty="0" smtClean="0"/>
              <a:t> </a:t>
            </a:r>
            <a:r>
              <a:rPr lang="fr-FR" dirty="0" smtClean="0"/>
              <a:t>deployments</a:t>
            </a:r>
            <a:r>
              <a:rPr lang="fr-FR" dirty="0" smtClean="0"/>
              <a:t> </a:t>
            </a:r>
            <a:r>
              <a:rPr lang="fr-FR" dirty="0" smtClean="0"/>
              <a:t>leverage</a:t>
            </a:r>
            <a:r>
              <a:rPr lang="fr-FR" dirty="0" smtClean="0"/>
              <a:t> the </a:t>
            </a:r>
            <a:r>
              <a:rPr lang="fr-FR" dirty="0" smtClean="0"/>
              <a:t>existing</a:t>
            </a:r>
            <a:r>
              <a:rPr lang="fr-FR" dirty="0" smtClean="0"/>
              <a:t> IETF </a:t>
            </a:r>
            <a:r>
              <a:rPr lang="fr-FR" dirty="0" smtClean="0"/>
              <a:t>tools</a:t>
            </a:r>
            <a:r>
              <a:rPr lang="fr-FR" dirty="0" smtClean="0"/>
              <a:t> and </a:t>
            </a:r>
            <a:r>
              <a:rPr lang="fr-FR" dirty="0" smtClean="0"/>
              <a:t>make</a:t>
            </a:r>
            <a:r>
              <a:rPr lang="fr-FR" dirty="0" smtClean="0"/>
              <a:t> the right design </a:t>
            </a:r>
            <a:r>
              <a:rPr lang="fr-FR" dirty="0" smtClean="0"/>
              <a:t>choices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Authors</a:t>
            </a:r>
            <a:r>
              <a:rPr lang="fr-FR" dirty="0" smtClean="0"/>
              <a:t> </a:t>
            </a:r>
            <a:r>
              <a:rPr lang="fr-FR" dirty="0" smtClean="0"/>
              <a:t>request</a:t>
            </a:r>
            <a:r>
              <a:rPr lang="fr-FR" dirty="0" smtClean="0"/>
              <a:t> the </a:t>
            </a:r>
            <a:r>
              <a:rPr lang="fr-FR" dirty="0" smtClean="0"/>
              <a:t>draft</a:t>
            </a:r>
            <a:r>
              <a:rPr lang="fr-FR" dirty="0" smtClean="0"/>
              <a:t> </a:t>
            </a:r>
            <a:r>
              <a:rPr lang="fr-FR" dirty="0" smtClean="0"/>
              <a:t>be</a:t>
            </a:r>
            <a:r>
              <a:rPr lang="fr-FR" dirty="0" smtClean="0"/>
              <a:t> </a:t>
            </a:r>
            <a:r>
              <a:rPr lang="fr-FR" dirty="0" smtClean="0"/>
              <a:t>adopted</a:t>
            </a:r>
            <a:r>
              <a:rPr lang="fr-FR" dirty="0" smtClean="0"/>
              <a:t> as the WG document.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9332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rgbClr val="0000FF"/>
          </a:solidFill>
          <a:prstDash val="sysDot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6350" cap="rnd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10172</TotalTime>
  <Words>393</Words>
  <Application>Microsoft Macintosh PowerPoint</Application>
  <PresentationFormat>On-screen Show (4:3)</PresentationFormat>
  <Paragraphs>93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SP Wi-Fi Services over Residential Architectures (draft-gundavelli-v6ops-community-wifi-svcs)</vt:lpstr>
      <vt:lpstr>Motivation</vt:lpstr>
      <vt:lpstr>PowerPoint Presentation</vt:lpstr>
      <vt:lpstr>Key Service Requirements</vt:lpstr>
      <vt:lpstr>Document Scope</vt:lpstr>
      <vt:lpstr>Conclusions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Half-Duplex Multicast Distribution trees (draft-brockners-ldp-half-duplex-mp2mp-00.txt)</dc:title>
  <dc:subject>Half-Duplex Multicast Distribution trees (draft-brockners-ldp-half-duplex-mp2mp-00.txt)</dc:subject>
  <dc:creator>Dr. Frank Brockners</dc:creator>
  <cp:lastModifiedBy>Sri Gundavelli</cp:lastModifiedBy>
  <cp:revision>127</cp:revision>
  <dcterms:created xsi:type="dcterms:W3CDTF">2012-03-25T08:01:45Z</dcterms:created>
  <dcterms:modified xsi:type="dcterms:W3CDTF">2012-08-01T17:48:55Z</dcterms:modified>
</cp:coreProperties>
</file>