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10"/>
  </p:notesMasterIdLst>
  <p:sldIdLst>
    <p:sldId id="313" r:id="rId2"/>
    <p:sldId id="314" r:id="rId3"/>
    <p:sldId id="321" r:id="rId4"/>
    <p:sldId id="333" r:id="rId5"/>
    <p:sldId id="323" r:id="rId6"/>
    <p:sldId id="334" r:id="rId7"/>
    <p:sldId id="325" r:id="rId8"/>
    <p:sldId id="318"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2D3BC3"/>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969" autoAdjust="0"/>
  </p:normalViewPr>
  <p:slideViewPr>
    <p:cSldViewPr>
      <p:cViewPr varScale="1">
        <p:scale>
          <a:sx n="61" d="100"/>
          <a:sy n="61" d="100"/>
        </p:scale>
        <p:origin x="-221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宋体" charset="-122"/>
              </a:defRPr>
            </a:lvl1pPr>
          </a:lstStyle>
          <a:p>
            <a:pPr>
              <a:defRPr/>
            </a:pPr>
            <a:endParaRPr lang="zh-CN" altLang="en-US"/>
          </a:p>
        </p:txBody>
      </p:sp>
      <p:sp>
        <p:nvSpPr>
          <p:cNvPr id="655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宋体" charset="-122"/>
              </a:defRPr>
            </a:lvl1pPr>
          </a:lstStyle>
          <a:p>
            <a:pPr>
              <a:defRPr/>
            </a:pPr>
            <a:endParaRPr lang="zh-CN" alt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655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宋体" charset="-122"/>
              </a:defRPr>
            </a:lvl1pPr>
          </a:lstStyle>
          <a:p>
            <a:pPr>
              <a:defRPr/>
            </a:pPr>
            <a:endParaRPr lang="zh-CN" altLang="en-US"/>
          </a:p>
        </p:txBody>
      </p:sp>
      <p:sp>
        <p:nvSpPr>
          <p:cNvPr id="655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宋体" charset="-122"/>
              </a:defRPr>
            </a:lvl1pPr>
          </a:lstStyle>
          <a:p>
            <a:pPr>
              <a:defRPr/>
            </a:pPr>
            <a:fld id="{D09D43EB-BCBC-44B1-B9BC-A768E808D512}" type="slidenum">
              <a:rPr lang="en-US" altLang="zh-CN"/>
              <a:pPr>
                <a:defRPr/>
              </a:pPr>
              <a:t>‹#›</a:t>
            </a:fld>
            <a:endParaRPr lang="en-US" altLang="zh-CN"/>
          </a:p>
        </p:txBody>
      </p:sp>
    </p:spTree>
    <p:extLst>
      <p:ext uri="{BB962C8B-B14F-4D97-AF65-F5344CB8AC3E}">
        <p14:creationId xmlns:p14="http://schemas.microsoft.com/office/powerpoint/2010/main" val="10082221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685800" y="4343400"/>
            <a:ext cx="5486400" cy="4114800"/>
          </a:xfrm>
          <a:noFill/>
          <a:ln/>
        </p:spPr>
        <p:txBody>
          <a:bodyPr/>
          <a:lstStyle/>
          <a:p>
            <a:endParaRPr lang="zh-CN" altLang="en-US" smtClean="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4588" y="687388"/>
            <a:ext cx="4572000" cy="3429000"/>
          </a:xfrm>
          <a:ln/>
        </p:spPr>
      </p:sp>
      <p:sp>
        <p:nvSpPr>
          <p:cNvPr id="10243"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p:spPr>
        <p:txBody>
          <a:bodyPr/>
          <a:lstStyle/>
          <a:p>
            <a:r>
              <a:rPr lang="en-US" dirty="0" smtClean="0"/>
              <a:t>34. </a:t>
            </a:r>
          </a:p>
          <a:p>
            <a:r>
              <a:rPr lang="en-US" dirty="0" smtClean="0"/>
              <a:t>5.</a:t>
            </a:r>
          </a:p>
          <a:p>
            <a:r>
              <a:rPr lang="en-US" dirty="0" smtClean="0"/>
              <a:t>6. Frame-Options - adoption? Tobias - 10 minutes + Discussion 10 Minutes </a:t>
            </a:r>
          </a:p>
          <a:p>
            <a:r>
              <a:rPr lang="en-US" dirty="0" smtClean="0"/>
              <a:t>7. Admin / open mike - 10 Minutes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Documents got adopted as on charter and WG consensus</a:t>
            </a:r>
          </a:p>
          <a:p>
            <a:r>
              <a:rPr lang="en-US" dirty="0" smtClean="0"/>
              <a:t>Cert pinning</a:t>
            </a:r>
            <a:r>
              <a:rPr lang="en-GB" dirty="0" smtClean="0"/>
              <a:t>:</a:t>
            </a:r>
            <a:r>
              <a:rPr lang="en-GB" baseline="0" dirty="0" smtClean="0"/>
              <a:t> </a:t>
            </a:r>
            <a:endParaRPr lang="en-US" dirty="0" smtClean="0"/>
          </a:p>
          <a:p>
            <a:r>
              <a:rPr lang="en-GB" dirty="0" smtClean="0"/>
              <a:t>I've got a few minor changes to make to the draft, and a discussion on</a:t>
            </a:r>
          </a:p>
          <a:p>
            <a:r>
              <a:rPr lang="en-GB" dirty="0" smtClean="0"/>
              <a:t>pin lifetime to raise to the list (and that might result in a larger</a:t>
            </a:r>
          </a:p>
          <a:p>
            <a:r>
              <a:rPr lang="en-GB" dirty="0" smtClean="0"/>
              <a:t>change to the draft), but I might not get to it until next week. I</a:t>
            </a:r>
          </a:p>
          <a:p>
            <a:r>
              <a:rPr lang="en-GB" dirty="0" smtClean="0"/>
              <a:t>don't think we'll have anything profoundly new by the 26th.</a:t>
            </a:r>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Documents got adopted as on charter and WG consensus</a:t>
            </a:r>
          </a:p>
          <a:p>
            <a:r>
              <a:rPr lang="en-US" dirty="0" smtClean="0"/>
              <a:t>Cert pinning</a:t>
            </a:r>
            <a:r>
              <a:rPr lang="en-GB" dirty="0" smtClean="0"/>
              <a:t>:</a:t>
            </a:r>
            <a:r>
              <a:rPr lang="en-GB" baseline="0" dirty="0" smtClean="0"/>
              <a:t> </a:t>
            </a:r>
            <a:endParaRPr lang="en-US" dirty="0" smtClean="0"/>
          </a:p>
          <a:p>
            <a:r>
              <a:rPr lang="en-GB" dirty="0" smtClean="0"/>
              <a:t>I've got a few minor changes to make to the draft, and a discussion on</a:t>
            </a:r>
          </a:p>
          <a:p>
            <a:r>
              <a:rPr lang="en-GB" dirty="0" smtClean="0"/>
              <a:t>pin lifetime to raise to the list (and that might result in a larger</a:t>
            </a:r>
          </a:p>
          <a:p>
            <a:r>
              <a:rPr lang="en-GB" dirty="0" smtClean="0"/>
              <a:t>change to the draft), but I might not get to it until next week. I</a:t>
            </a:r>
          </a:p>
          <a:p>
            <a:r>
              <a:rPr lang="en-GB" dirty="0" smtClean="0"/>
              <a:t>don't think we'll have anything profoundly new by the 26th.</a:t>
            </a:r>
            <a:endParaRPr lang="en-US" dirty="0"/>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09D43EB-BCBC-44B1-B9BC-A768E808D512}" type="slidenum">
              <a:rPr lang="en-US" altLang="zh-CN" smtClean="0"/>
              <a:pPr>
                <a:defRPr/>
              </a:pPr>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1144588" y="687388"/>
            <a:ext cx="4572000" cy="3429000"/>
          </a:xfrm>
          <a:ln/>
        </p:spPr>
      </p:sp>
      <p:sp>
        <p:nvSpPr>
          <p:cNvPr id="13315" name="Rectangle 3"/>
          <p:cNvSpPr>
            <a:spLocks noGrp="1" noChangeArrowheads="1"/>
          </p:cNvSpPr>
          <p:nvPr>
            <p:ph type="body" idx="1"/>
          </p:nvPr>
        </p:nvSpPr>
        <p:spPr>
          <a:xfrm>
            <a:off x="687388" y="4343400"/>
            <a:ext cx="5483225" cy="4113213"/>
          </a:xfrm>
          <a:noFill/>
          <a:ln/>
        </p:spPr>
        <p:txBody>
          <a:bodyPr/>
          <a:lstStyle/>
          <a:p>
            <a:endParaRPr lang="zh-CN" altLang="en-US" smtClean="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5"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ea typeface="+mn-ea"/>
            </a:endParaRPr>
          </a:p>
        </p:txBody>
      </p:sp>
      <p:pic>
        <p:nvPicPr>
          <p:cNvPr id="6" name="Picture 41" descr="ietflogo"/>
          <p:cNvPicPr>
            <a:picLocks noChangeAspect="1" noChangeArrowheads="1"/>
          </p:cNvPicPr>
          <p:nvPr/>
        </p:nvPicPr>
        <p:blipFill>
          <a:blip r:embed="rId2" cstate="print"/>
          <a:srcRect/>
          <a:stretch>
            <a:fillRect/>
          </a:stretch>
        </p:blipFill>
        <p:spPr bwMode="auto">
          <a:xfrm>
            <a:off x="7391400" y="2971800"/>
            <a:ext cx="1524000" cy="871538"/>
          </a:xfrm>
          <a:prstGeom prst="rect">
            <a:avLst/>
          </a:prstGeom>
          <a:noFill/>
          <a:ln w="9525">
            <a:noFill/>
            <a:miter lim="800000"/>
            <a:headEnd/>
            <a:tailEnd/>
          </a:ln>
        </p:spPr>
      </p:pic>
      <p:sp>
        <p:nvSpPr>
          <p:cNvPr id="11267"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1126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7" name="Rectangle 5"/>
          <p:cNvSpPr>
            <a:spLocks noGrp="1" noChangeArrowheads="1"/>
          </p:cNvSpPr>
          <p:nvPr>
            <p:ph type="dt" sz="half" idx="10"/>
          </p:nvPr>
        </p:nvSpPr>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p:txBody>
          <a:bodyPr/>
          <a:lstStyle>
            <a:lvl1pPr>
              <a:defRPr/>
            </a:lvl1pPr>
          </a:lstStyle>
          <a:p>
            <a:pPr>
              <a:defRPr/>
            </a:pPr>
            <a:fld id="{4C181010-D8E4-47EF-9CE9-ED1BCDE0E94D}"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5765B501-C122-4C1D-A740-BF8FEF0B11F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38B85B73-6312-454E-9633-C2C878DA5E4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C788296A-CFF6-45DC-983F-541881E89863}"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6858000" cy="1295400"/>
          </a:xfrm>
        </p:spPr>
        <p:txBody>
          <a:bodyPr/>
          <a:lstStyle/>
          <a:p>
            <a:r>
              <a:rPr lang="en-GB" smtClean="0"/>
              <a:t>Click to edit Master title style</a:t>
            </a:r>
            <a:endParaRPr lang="en-US"/>
          </a:p>
        </p:txBody>
      </p:sp>
      <p:sp>
        <p:nvSpPr>
          <p:cNvPr id="3" name="Media Placeholder 2"/>
          <p:cNvSpPr>
            <a:spLocks noGrp="1"/>
          </p:cNvSpPr>
          <p:nvPr>
            <p:ph type="media" sz="half" idx="1"/>
          </p:nvPr>
        </p:nvSpPr>
        <p:spPr>
          <a:xfrm>
            <a:off x="457200" y="1719263"/>
            <a:ext cx="4038600" cy="4411662"/>
          </a:xfrm>
        </p:spPr>
        <p:txBody>
          <a:bodyPr/>
          <a:lstStyle/>
          <a:p>
            <a:pPr lvl="0"/>
            <a:endParaRPr lang="en-US" noProof="0"/>
          </a:p>
        </p:txBody>
      </p:sp>
      <p:sp>
        <p:nvSpPr>
          <p:cNvPr id="4" name="Text Placeholder 3"/>
          <p:cNvSpPr>
            <a:spLocks noGrp="1"/>
          </p:cNvSpPr>
          <p:nvPr>
            <p:ph type="body" sz="half" idx="2"/>
          </p:nvPr>
        </p:nvSpPr>
        <p:spPr>
          <a:xfrm>
            <a:off x="4648200" y="1719263"/>
            <a:ext cx="4038600" cy="4411662"/>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0C610BE-DA44-4A46-8A05-499EE685F89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64F1D5C1-9E12-45A9-A0C7-6129B1B3B7A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7954B5-CE1F-4B23-BDFC-D4504A56C54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2D0E475F-3E42-435E-9EFE-F08E99560FF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7"/>
          <p:cNvSpPr>
            <a:spLocks noGrp="1" noChangeArrowheads="1"/>
          </p:cNvSpPr>
          <p:nvPr>
            <p:ph type="sldNum" sz="quarter" idx="12"/>
          </p:nvPr>
        </p:nvSpPr>
        <p:spPr>
          <a:ln/>
        </p:spPr>
        <p:txBody>
          <a:bodyPr/>
          <a:lstStyle>
            <a:lvl1pPr>
              <a:defRPr/>
            </a:lvl1pPr>
          </a:lstStyle>
          <a:p>
            <a:pPr>
              <a:defRPr/>
            </a:pPr>
            <a:fld id="{F604A17A-DE01-4F83-88A0-90FDA57E7DC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7"/>
          <p:cNvSpPr>
            <a:spLocks noGrp="1" noChangeArrowheads="1"/>
          </p:cNvSpPr>
          <p:nvPr>
            <p:ph type="sldNum" sz="quarter" idx="12"/>
          </p:nvPr>
        </p:nvSpPr>
        <p:spPr>
          <a:ln/>
        </p:spPr>
        <p:txBody>
          <a:bodyPr/>
          <a:lstStyle>
            <a:lvl1pPr>
              <a:defRPr/>
            </a:lvl1pPr>
          </a:lstStyle>
          <a:p>
            <a:pPr>
              <a:defRPr/>
            </a:pPr>
            <a:fld id="{B1D4A2AC-D8B1-4029-9CE4-E2E0976BC7C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7"/>
          <p:cNvSpPr>
            <a:spLocks noGrp="1" noChangeArrowheads="1"/>
          </p:cNvSpPr>
          <p:nvPr>
            <p:ph type="sldNum" sz="quarter" idx="12"/>
          </p:nvPr>
        </p:nvSpPr>
        <p:spPr>
          <a:ln/>
        </p:spPr>
        <p:txBody>
          <a:bodyPr/>
          <a:lstStyle>
            <a:lvl1pPr>
              <a:defRPr/>
            </a:lvl1pPr>
          </a:lstStyle>
          <a:p>
            <a:pPr>
              <a:defRPr/>
            </a:pPr>
            <a:fld id="{1730915A-BEFE-4CFD-BAC0-A206ECA6B08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0A5AE9AC-D351-4E62-B245-1342686066FD}"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7"/>
          <p:cNvSpPr>
            <a:spLocks noGrp="1" noChangeArrowheads="1"/>
          </p:cNvSpPr>
          <p:nvPr>
            <p:ph type="sldNum" sz="quarter" idx="12"/>
          </p:nvPr>
        </p:nvSpPr>
        <p:spPr>
          <a:ln/>
        </p:spPr>
        <p:txBody>
          <a:bodyPr/>
          <a:lstStyle>
            <a:lvl1pPr>
              <a:defRPr/>
            </a:lvl1pPr>
          </a:lstStyle>
          <a:p>
            <a:pPr>
              <a:defRPr/>
            </a:pPr>
            <a:fld id="{5535515C-964B-47E8-8E6D-E709EB9F315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Line 2"/>
          <p:cNvSpPr>
            <a:spLocks noChangeShapeType="1"/>
          </p:cNvSpPr>
          <p:nvPr/>
        </p:nvSpPr>
        <p:spPr bwMode="auto">
          <a:xfrm>
            <a:off x="7391400" y="0"/>
            <a:ext cx="0" cy="1524000"/>
          </a:xfrm>
          <a:prstGeom prst="line">
            <a:avLst/>
          </a:prstGeom>
          <a:noFill/>
          <a:ln w="9525">
            <a:solidFill>
              <a:schemeClr val="tx1"/>
            </a:solidFill>
            <a:round/>
            <a:headEnd/>
            <a:tailEnd/>
          </a:ln>
          <a:effectLst/>
        </p:spPr>
        <p:txBody>
          <a:bodyPr/>
          <a:lstStyle/>
          <a:p>
            <a:pPr>
              <a:defRPr/>
            </a:pPr>
            <a:endParaRPr lang="en-US">
              <a:ea typeface="+mn-ea"/>
            </a:endParaRPr>
          </a:p>
        </p:txBody>
      </p:sp>
      <p:sp>
        <p:nvSpPr>
          <p:cNvPr id="1027" name="Rectangle 3"/>
          <p:cNvSpPr>
            <a:spLocks noGrp="1" noChangeArrowheads="1"/>
          </p:cNvSpPr>
          <p:nvPr>
            <p:ph type="title"/>
          </p:nvPr>
        </p:nvSpPr>
        <p:spPr bwMode="auto">
          <a:xfrm>
            <a:off x="457200" y="122238"/>
            <a:ext cx="68580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45"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a typeface="宋体" charset="-122"/>
              </a:defRPr>
            </a:lvl1pPr>
          </a:lstStyle>
          <a:p>
            <a:pPr>
              <a:defRPr/>
            </a:pPr>
            <a:endParaRPr lang="zh-CN" altLang="en-US"/>
          </a:p>
        </p:txBody>
      </p:sp>
      <p:sp>
        <p:nvSpPr>
          <p:cNvPr id="1024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a typeface="宋体" charset="-122"/>
              </a:defRPr>
            </a:lvl1pPr>
          </a:lstStyle>
          <a:p>
            <a:pPr>
              <a:defRPr/>
            </a:pPr>
            <a:endParaRPr lang="zh-CN" altLang="en-US"/>
          </a:p>
        </p:txBody>
      </p:sp>
      <p:sp>
        <p:nvSpPr>
          <p:cNvPr id="10247"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a typeface="宋体" charset="-122"/>
              </a:defRPr>
            </a:lvl1pPr>
          </a:lstStyle>
          <a:p>
            <a:pPr>
              <a:defRPr/>
            </a:pPr>
            <a:fld id="{4307868E-87A0-4521-AD87-77DC229FE877}" type="slidenum">
              <a:rPr lang="en-US" altLang="zh-CN"/>
              <a:pPr>
                <a:defRPr/>
              </a:pPr>
              <a:t>‹#›</a:t>
            </a:fld>
            <a:endParaRPr lang="en-US" altLang="zh-CN"/>
          </a:p>
        </p:txBody>
      </p:sp>
      <p:pic>
        <p:nvPicPr>
          <p:cNvPr id="1032" name="Picture 40" descr="ietflogo"/>
          <p:cNvPicPr>
            <a:picLocks noChangeAspect="1" noChangeArrowheads="1"/>
          </p:cNvPicPr>
          <p:nvPr/>
        </p:nvPicPr>
        <p:blipFill>
          <a:blip r:embed="rId15" cstate="print"/>
          <a:srcRect/>
          <a:stretch>
            <a:fillRect/>
          </a:stretch>
        </p:blipFill>
        <p:spPr bwMode="auto">
          <a:xfrm>
            <a:off x="7391400" y="228600"/>
            <a:ext cx="1524000" cy="8715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3"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ＭＳ Ｐゴシック" pitchFamily="34" charset="-128"/>
          <a:cs typeface="+mj-cs"/>
        </a:defRPr>
      </a:lvl1pPr>
      <a:lvl2pPr algn="l" rtl="0" eaLnBrk="0" fontAlgn="base" hangingPunct="0">
        <a:spcBef>
          <a:spcPct val="0"/>
        </a:spcBef>
        <a:spcAft>
          <a:spcPct val="0"/>
        </a:spcAft>
        <a:defRPr sz="3900" b="1">
          <a:solidFill>
            <a:schemeClr val="tx2"/>
          </a:solidFill>
          <a:latin typeface="Arial" charset="0"/>
          <a:ea typeface="ＭＳ Ｐゴシック" pitchFamily="34" charset="-128"/>
        </a:defRPr>
      </a:lvl2pPr>
      <a:lvl3pPr algn="l" rtl="0" eaLnBrk="0" fontAlgn="base" hangingPunct="0">
        <a:spcBef>
          <a:spcPct val="0"/>
        </a:spcBef>
        <a:spcAft>
          <a:spcPct val="0"/>
        </a:spcAft>
        <a:defRPr sz="3900" b="1">
          <a:solidFill>
            <a:schemeClr val="tx2"/>
          </a:solidFill>
          <a:latin typeface="Arial" charset="0"/>
          <a:ea typeface="ＭＳ Ｐゴシック" pitchFamily="34" charset="-128"/>
        </a:defRPr>
      </a:lvl3pPr>
      <a:lvl4pPr algn="l" rtl="0" eaLnBrk="0" fontAlgn="base" hangingPunct="0">
        <a:spcBef>
          <a:spcPct val="0"/>
        </a:spcBef>
        <a:spcAft>
          <a:spcPct val="0"/>
        </a:spcAft>
        <a:defRPr sz="3900" b="1">
          <a:solidFill>
            <a:schemeClr val="tx2"/>
          </a:solidFill>
          <a:latin typeface="Arial" charset="0"/>
          <a:ea typeface="ＭＳ Ｐゴシック" pitchFamily="34" charset="-128"/>
        </a:defRPr>
      </a:lvl4pPr>
      <a:lvl5pPr algn="l" rtl="0" eaLnBrk="0" fontAlgn="base" hangingPunct="0">
        <a:spcBef>
          <a:spcPct val="0"/>
        </a:spcBef>
        <a:spcAft>
          <a:spcPct val="0"/>
        </a:spcAft>
        <a:defRPr sz="3900" b="1">
          <a:solidFill>
            <a:schemeClr val="tx2"/>
          </a:solidFill>
          <a:latin typeface="Arial" charset="0"/>
          <a:ea typeface="ＭＳ Ｐゴシック" pitchFamily="34" charset="-128"/>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ＭＳ Ｐゴシック" pitchFamily="34" charset="-128"/>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ea typeface="ＭＳ Ｐゴシック" pitchFamily="-106" charset="-128"/>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ea typeface="ＭＳ Ｐゴシック" pitchFamily="-106" charset="-128"/>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ea typeface="ＭＳ Ｐゴシック" pitchFamily="-106" charset="-128"/>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ea typeface="ＭＳ Ｐゴシック" pitchFamily="-106" charset="-128"/>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mailto:tobias.gondrom@gondrom.org" TargetMode="External"/><Relationship Id="rId3" Type="http://schemas.openxmlformats.org/officeDocument/2006/relationships/hyperlink" Target="http://datatracker.ietf.org/wg/websec/charter/" TargetMode="External"/><Relationship Id="rId7" Type="http://schemas.openxmlformats.org/officeDocument/2006/relationships/hyperlink" Target="http://ietf84streaming.dnsalias.net/ietf/ietf842.m3u"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hyperlink" Target="mailto:websec@jabber.ietf.org" TargetMode="External"/><Relationship Id="rId11" Type="http://schemas.openxmlformats.org/officeDocument/2006/relationships/hyperlink" Target="mailto:barryleiba@computer.org" TargetMode="External"/><Relationship Id="rId5" Type="http://schemas.openxmlformats.org/officeDocument/2006/relationships/hyperlink" Target="https://www.ietf.org/mailman/listinfo/websec" TargetMode="External"/><Relationship Id="rId10" Type="http://schemas.openxmlformats.org/officeDocument/2006/relationships/hyperlink" Target="mailto:ynir@checkpoint.com" TargetMode="External"/><Relationship Id="rId4" Type="http://schemas.openxmlformats.org/officeDocument/2006/relationships/hyperlink" Target="mailto:websec@ietf.org" TargetMode="External"/><Relationship Id="rId9" Type="http://schemas.openxmlformats.org/officeDocument/2006/relationships/hyperlink" Target="mailto:alexey.melnikov@isode.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381000" y="3048000"/>
            <a:ext cx="6842125" cy="3352800"/>
          </a:xfrm>
        </p:spPr>
        <p:txBody>
          <a:bodyPr/>
          <a:lstStyle/>
          <a:p>
            <a:pPr algn="r"/>
            <a:r>
              <a:rPr lang="en-US" altLang="zh-CN" dirty="0" smtClean="0">
                <a:ea typeface="宋体" pitchFamily="2" charset="-122"/>
              </a:rPr>
              <a:t>Agenda </a:t>
            </a:r>
            <a:br>
              <a:rPr lang="en-US" altLang="zh-CN" dirty="0" smtClean="0">
                <a:ea typeface="宋体" pitchFamily="2" charset="-122"/>
              </a:rPr>
            </a:br>
            <a:r>
              <a:rPr lang="en-US" altLang="zh-CN" sz="2000" dirty="0" smtClean="0">
                <a:ea typeface="宋体" pitchFamily="2" charset="-122"/>
              </a:rPr>
              <a:t/>
            </a:r>
            <a:br>
              <a:rPr lang="en-US" altLang="zh-CN" sz="2000" dirty="0" smtClean="0">
                <a:ea typeface="宋体" pitchFamily="2" charset="-122"/>
              </a:rPr>
            </a:br>
            <a:r>
              <a:rPr lang="en-US" altLang="zh-CN" sz="2000" dirty="0" smtClean="0">
                <a:ea typeface="宋体" pitchFamily="2" charset="-122"/>
              </a:rPr>
              <a:t> </a:t>
            </a:r>
            <a:r>
              <a:rPr lang="en-US" altLang="zh-CN" sz="2800" dirty="0" smtClean="0">
                <a:ea typeface="宋体" pitchFamily="2" charset="-122"/>
              </a:rPr>
              <a:t>Alexey, </a:t>
            </a:r>
            <a:r>
              <a:rPr lang="en-US" altLang="zh-CN" sz="2800" dirty="0" err="1" smtClean="0">
                <a:ea typeface="宋体" pitchFamily="2" charset="-122"/>
              </a:rPr>
              <a:t>Yoav</a:t>
            </a:r>
            <a:r>
              <a:rPr lang="en-US" altLang="zh-CN" sz="2800" dirty="0" smtClean="0">
                <a:ea typeface="宋体" pitchFamily="2" charset="-122"/>
              </a:rPr>
              <a:t>, </a:t>
            </a:r>
            <a:r>
              <a:rPr lang="en-US" altLang="zh-CN" sz="2800" dirty="0" smtClean="0">
                <a:ea typeface="宋体" pitchFamily="2" charset="-122"/>
              </a:rPr>
              <a:t>Tobias</a:t>
            </a:r>
            <a:r>
              <a:rPr lang="en-CA" altLang="zh-CN" sz="2800" dirty="0" smtClean="0">
                <a:ea typeface="宋体" pitchFamily="2" charset="-122"/>
              </a:rPr>
              <a:t/>
            </a:r>
            <a:br>
              <a:rPr lang="en-CA" altLang="zh-CN" sz="2800" dirty="0" smtClean="0">
                <a:ea typeface="宋体" pitchFamily="2" charset="-122"/>
              </a:rPr>
            </a:br>
            <a:r>
              <a:rPr lang="en-CA" altLang="zh-CN" sz="2800" dirty="0" smtClean="0">
                <a:ea typeface="宋体" pitchFamily="2" charset="-122"/>
              </a:rPr>
              <a:t>July 2012</a:t>
            </a:r>
            <a:endParaRPr lang="en-US" altLang="zh-CN" sz="2800" dirty="0" smtClean="0">
              <a:ea typeface="宋体" pitchFamily="2" charset="-122"/>
            </a:endParaRPr>
          </a:p>
        </p:txBody>
      </p:sp>
      <p:sp>
        <p:nvSpPr>
          <p:cNvPr id="3075" name="DtsShapeName" descr="C4750CDB1B@753@9@@8C6@C85GEGG@720968AL96D@PY35403[!!!!!BIHO@]y35403!!!!!!!!!!1110G2B369G71110G2B369G71!!!!!!!!!!!!!!!!!!!!!!!!!!!!!!!!!!!!!!!!!!!!!!!!!!!!869;e8:48aR62745!!!!!!BIHO@]R62745!!!11111111110G2BC705D2`fdoe`/qqu!!!!!!!!!!!!!!!!!!!!!!!!!!!!!!!!!!!!!!!!!!!!!!!!!!!!!!!!!!!!!!!!!!!!!!!!!!!!!!!!!!!!!!!!!!!!!!!!!!!!!!!!!!!!!!!!!!!!!!!!!!!!!!!!!!!!!!!!!!!!!!!!!!!!!!!!!!!!!!!!!!!!!!!!!!!!!!!!!!!!!!!!!!!!!!!!!!!!!!!!!!!!!!!!!!!!!!!!!!!!!!!!!!!!!!!!!!!!!!!!!!!!!!!!!!!!!!!!!!!!!!!!!!!!!!!!!!!!!!!!!!!!!!!!!!!!!!!!!!!!!!!!!!!!!!!!!!!!!!!!!!!!!!!!!!!!!!!!!!!!!!!!!!!!!!!!!!!!!!!!!!!!!!!!!!!!!!!!!!!!!!!!!!!!!!!!!!!!!!!!!!!!!!!!!!!!!!!!!!!!!!!!!!!!!!!!!!!!!!!!!!!!!!!!!!!!!!!!!!!!!!!!!!!!!!!!!!!!!!!!!!!!!!!!!!!!!!!!!!!!!!!!!!!!!!!!!!!!!!!!!!!!!!!!!!!!!!!!!!!!!!!!!!!!!!!!!!!!!!!!!!!!!!!!!!!!!!!!!!!!!!!!!!!!!!!!!!!!!!!!!!!!!!!!!!!!!!!!!!!!!!!!!!!!!!!!!!!!!!!!!!!!!!!!!!!!!!!!!!!!!!!!!!!!!!!!!!!!!!!!!!!!!!!!!!!!!!!!!!!!!!!!!!!!!!!!!!!!!!!!!!!!!!!!!!!!!!!!!!!!!!!!!!!!!!!!!!!!!!!!!!!!!!!!!!!!!!!!!!!!!!!!!!!!!!!!!!!!!!!!!!!!!!!!!!!!!!!!!!!!!!!!!!!!!!!!!!!!!!!!!!!!!!!!!!!!!!!!!!!!!!!!!!!!!!!!!!!!!!!!!!!!!!!!!!!!!!!!!!!!!!!!!!!!!!!!!!!!!!!!!!!!!!!!!!!!!!!!!!!!!!!!!!!!!!!!!!!!!!!!!!!!!!!!!!!!!!!!!!!!!!!!!!!!!!!!!!!!!!!!!!!!!!!!!!!!!!!!!!!!!!!!!!!!!!!!!!!!!!!!!!!!!!!!!!!!!!!!!!!!!!!!!!!!!!!!!!!!!!!!!!!!!!!!!!!!!!!!!!!!!!!!!!!!!!!!!!!!!!!!!!!!!!!!!!!!!!!!!!!!!!!!!!!!!!!!!!!!!!!!!!!!!!!!!!!!!!!!!!!!!!!!!!!!!!!!!!!!!!!!!!!!!!!!!!!!!!!!!!!!!!!!!!!!!!!!!!!!!!!!!!!!!!!!!!!!!!!!!!!!!!!!!!!!!!!!!!!!!!!!!!!!!!!!!!!!!!!!!!!!!!!!!!!!!!!!!!!!!!!!!!!!!!!!!!!!!!!!!!!!!!!!!!!!!!!!!!!!!!!!!!!!!!!!!!!!!!!!!!!!!!!!!!!!!!!!!!!!!!!!!!!!!!!!!!!!!!!!!!!!!!!!!!!!!!!!!!!!!!!!!!!!!!!!!!!!!!!!!!!!!!!!!!!!!!!!!!!!!!!!!!!!!!!!!!!!!!!!!!!!!!!!!!!!!!!!!!!!!!!!!!!!!!!!!!!!!!!!!!!!!!!!!!!!!!!!!!!!!!!!!!!!!!!!!!!!!!!!!!!!!!!!!!!!!!!!!!!!!!!!!!!!!!!!!!!!!!!!!!!!!!!!!!!!!!!!!!!!!!!!!!!!!!!!!!!!!!!!!!!!!!!!!!!!!!!!!!!!!!!!!!!!!!!!!!!!!!!!!!!!!!!!!!!!!!!!!!!!!!!!!!!!!!!!!!!!!!!!!!!!!!!!!!!!!!!!!!!!!!!!!!!!!!!!!!!!!!!!!!!!!!!!!!!!!!!!!!!!!!!!!!!!!!!!!!!!!!!!!!!!!!!!!!!!!!!!!!!!!!!!!!!!!!!!!!!!!!!!!!!!!!!!!!!!!!!!!!!!!!!!!!!!!!!!!!!!!!!!!!!!!!!!!!!!!!!!!!!!!!!!!!!!!!!!!!!!!!!!!!!!!!!!!!!!!!!!!!!!!!!!!!!!!!!!!!!!!!!!!!!!!!!!!!!!!!!!!!!!!!!!!!!!!!!!!!!!!!!!!!!!!!!!!!!!!!!!!!!!!!!!!!!!!!!!!!!!!!!!!!!!!!!!!!!!!!!!!!!!!!!!!!!!!!!!!!!!!!!!!!!!!!!!!!!!!!!!!!!!!!!!!!!!!!!!!!!!!!!!!!!!!!!!!!!!!!!!!!!!!!!!!!!!!!!!!!!!!!!!!!!!!!!!!!!!!!!!!!!!!!!!!!!!!!!!!!!!!!!!!!!!!!!!!!!!!!!!1!P" hidden="1"/>
          <p:cNvSpPr>
            <a:spLocks noChangeArrowheads="1"/>
          </p:cNvSpPr>
          <p:nvPr/>
        </p:nvSpPr>
        <p:spPr bwMode="auto">
          <a:xfrm>
            <a:off x="0" y="0"/>
            <a:ext cx="1588" cy="1588"/>
          </a:xfrm>
          <a:custGeom>
            <a:avLst/>
            <a:gdLst>
              <a:gd name="T0" fmla="*/ 4 w 21600"/>
              <a:gd name="T1" fmla="*/ 1 h 21600"/>
              <a:gd name="T2" fmla="*/ 1 w 21600"/>
              <a:gd name="T3" fmla="*/ 4 h 21600"/>
              <a:gd name="T4" fmla="*/ 4 w 21600"/>
              <a:gd name="T5" fmla="*/ 9 h 21600"/>
              <a:gd name="T6" fmla="*/ 7 w 21600"/>
              <a:gd name="T7" fmla="*/ 4 h 21600"/>
              <a:gd name="T8" fmla="*/ 0 60000 65536"/>
              <a:gd name="T9" fmla="*/ 0 60000 65536"/>
              <a:gd name="T10" fmla="*/ 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57150">
            <a:solidFill>
              <a:schemeClr val="tx1"/>
            </a:solidFill>
            <a:miter lim="800000"/>
            <a:headEnd/>
            <a:tailEnd/>
          </a:ln>
        </p:spPr>
        <p:txBody>
          <a:bodyPr wrap="none" anchor="ctr"/>
          <a:lstStyle/>
          <a:p>
            <a:endParaRPr lang="en-US"/>
          </a:p>
        </p:txBody>
      </p:sp>
      <p:sp>
        <p:nvSpPr>
          <p:cNvPr id="3076" name="Rectangle 2"/>
          <p:cNvSpPr>
            <a:spLocks noChangeArrowheads="1"/>
          </p:cNvSpPr>
          <p:nvPr/>
        </p:nvSpPr>
        <p:spPr bwMode="auto">
          <a:xfrm>
            <a:off x="315913" y="466725"/>
            <a:ext cx="6781800" cy="2133600"/>
          </a:xfrm>
          <a:prstGeom prst="rect">
            <a:avLst/>
          </a:prstGeom>
          <a:noFill/>
          <a:ln w="9525">
            <a:noFill/>
            <a:miter lim="800000"/>
            <a:headEnd/>
            <a:tailEnd/>
          </a:ln>
        </p:spPr>
        <p:txBody>
          <a:bodyPr anchor="b"/>
          <a:lstStyle/>
          <a:p>
            <a:pPr algn="r"/>
            <a:r>
              <a:rPr lang="en-US" altLang="zh-CN" sz="4800" b="1" dirty="0" err="1" smtClean="0">
                <a:solidFill>
                  <a:schemeClr val="tx2"/>
                </a:solidFill>
                <a:ea typeface="宋体" pitchFamily="2" charset="-122"/>
              </a:rPr>
              <a:t>Websec</a:t>
            </a:r>
            <a:r>
              <a:rPr lang="en-US" altLang="zh-CN" sz="4800" b="1" dirty="0" smtClean="0">
                <a:solidFill>
                  <a:schemeClr val="tx2"/>
                </a:solidFill>
                <a:ea typeface="宋体" pitchFamily="2" charset="-122"/>
              </a:rPr>
              <a:t> WG</a:t>
            </a:r>
            <a:r>
              <a:rPr lang="en-US" altLang="zh-CN" sz="4800" b="1" dirty="0">
                <a:solidFill>
                  <a:schemeClr val="tx2"/>
                </a:solidFill>
                <a:ea typeface="宋体" pitchFamily="2" charset="-122"/>
              </a:rPr>
              <a:t/>
            </a:r>
            <a:br>
              <a:rPr lang="en-US" altLang="zh-CN" sz="4800" b="1" dirty="0">
                <a:solidFill>
                  <a:schemeClr val="tx2"/>
                </a:solidFill>
                <a:ea typeface="宋体" pitchFamily="2" charset="-122"/>
              </a:rPr>
            </a:br>
            <a:r>
              <a:rPr lang="en-US" altLang="zh-CN" sz="4800" b="1" dirty="0">
                <a:solidFill>
                  <a:schemeClr val="tx2"/>
                </a:solidFill>
                <a:ea typeface="宋体" pitchFamily="2" charset="-122"/>
              </a:rPr>
              <a:t>IETF </a:t>
            </a:r>
            <a:r>
              <a:rPr lang="en-US" altLang="zh-CN" sz="4800" b="1" dirty="0" smtClean="0">
                <a:solidFill>
                  <a:schemeClr val="tx2"/>
                </a:solidFill>
                <a:ea typeface="宋体" pitchFamily="2" charset="-122"/>
              </a:rPr>
              <a:t>84</a:t>
            </a:r>
            <a:endParaRPr lang="en-US" altLang="zh-CN" sz="4800" b="1" dirty="0">
              <a:solidFill>
                <a:schemeClr val="tx2"/>
              </a:solidFill>
              <a:ea typeface="宋体" pitchFamily="2" charset="-122"/>
            </a:endParaRPr>
          </a:p>
        </p:txBody>
      </p:sp>
      <p:sp>
        <p:nvSpPr>
          <p:cNvPr id="3078" name="Slide Number Placeholder 5"/>
          <p:cNvSpPr>
            <a:spLocks noGrp="1"/>
          </p:cNvSpPr>
          <p:nvPr>
            <p:ph type="sldNum" sz="quarter" idx="12"/>
          </p:nvPr>
        </p:nvSpPr>
        <p:spPr>
          <a:noFill/>
        </p:spPr>
        <p:txBody>
          <a:bodyPr/>
          <a:lstStyle/>
          <a:p>
            <a:fld id="{A8947A2C-2804-4A98-9468-9EE0BAAB2FCE}" type="slidenum">
              <a:rPr lang="en-US" altLang="zh-CN" smtClean="0">
                <a:ea typeface="宋体" pitchFamily="2" charset="-122"/>
              </a:rPr>
              <a:pPr/>
              <a:t>1</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95288" y="257175"/>
            <a:ext cx="7131050" cy="579438"/>
          </a:xfrm>
          <a:prstGeom prst="rect">
            <a:avLst/>
          </a:prstGeom>
          <a:noFill/>
          <a:ln w="9525">
            <a:noFill/>
            <a:miter lim="800000"/>
            <a:headEnd/>
            <a:tailEnd/>
          </a:ln>
        </p:spPr>
        <p:txBody>
          <a:bodyPr>
            <a:spAutoFit/>
          </a:bodyPr>
          <a:lstStyle/>
          <a:p>
            <a:pPr marL="342900" indent="-342900" algn="ctr">
              <a:spcBef>
                <a:spcPct val="20000"/>
              </a:spcBef>
            </a:pPr>
            <a:r>
              <a:rPr lang="en-US" altLang="zh-CN" sz="3200" b="1" dirty="0" err="1" smtClean="0">
                <a:ea typeface="宋体" pitchFamily="2" charset="-122"/>
              </a:rPr>
              <a:t>WebsecWG</a:t>
            </a:r>
            <a:endParaRPr lang="en-US" altLang="zh-CN" sz="3200" b="1" dirty="0">
              <a:ea typeface="宋体" pitchFamily="2" charset="-122"/>
            </a:endParaRPr>
          </a:p>
        </p:txBody>
      </p:sp>
      <p:sp>
        <p:nvSpPr>
          <p:cNvPr id="4099" name="Text Box 3"/>
          <p:cNvSpPr txBox="1">
            <a:spLocks noChangeArrowheads="1"/>
          </p:cNvSpPr>
          <p:nvPr/>
        </p:nvSpPr>
        <p:spPr bwMode="auto">
          <a:xfrm>
            <a:off x="380999" y="1412875"/>
            <a:ext cx="8534401" cy="5262979"/>
          </a:xfrm>
          <a:prstGeom prst="rect">
            <a:avLst/>
          </a:prstGeom>
          <a:noFill/>
          <a:ln w="9525">
            <a:noFill/>
            <a:miter lim="800000"/>
            <a:headEnd/>
            <a:tailEnd/>
          </a:ln>
        </p:spPr>
        <p:txBody>
          <a:bodyPr wrap="square">
            <a:spAutoFit/>
          </a:bodyPr>
          <a:lstStyle/>
          <a:p>
            <a:pPr marL="342900" indent="-342900"/>
            <a:r>
              <a:rPr lang="en-US" altLang="zh-CN" sz="2400" b="1" dirty="0">
                <a:ea typeface="宋体" pitchFamily="2" charset="-122"/>
              </a:rPr>
              <a:t>Welcome </a:t>
            </a:r>
            <a:r>
              <a:rPr lang="en-US" altLang="zh-CN" sz="2400" b="1" dirty="0" smtClean="0">
                <a:ea typeface="宋体" pitchFamily="2" charset="-122"/>
              </a:rPr>
              <a:t>to </a:t>
            </a:r>
            <a:r>
              <a:rPr lang="en-US" altLang="zh-CN" sz="2400" b="1" dirty="0" err="1" smtClean="0">
                <a:ea typeface="宋体" pitchFamily="2" charset="-122"/>
              </a:rPr>
              <a:t>Websec</a:t>
            </a:r>
            <a:r>
              <a:rPr lang="en-US" altLang="zh-CN" sz="2400" b="1" dirty="0" smtClean="0">
                <a:ea typeface="宋体" pitchFamily="2" charset="-122"/>
              </a:rPr>
              <a:t> WG meeting at </a:t>
            </a:r>
            <a:r>
              <a:rPr lang="en-US" altLang="zh-CN" sz="2400" b="1" dirty="0">
                <a:ea typeface="宋体" pitchFamily="2" charset="-122"/>
              </a:rPr>
              <a:t>IETF </a:t>
            </a:r>
            <a:r>
              <a:rPr lang="en-US" altLang="zh-CN" sz="2400" b="1" dirty="0" smtClean="0">
                <a:ea typeface="宋体" pitchFamily="2" charset="-122"/>
              </a:rPr>
              <a:t>84 </a:t>
            </a:r>
            <a:r>
              <a:rPr lang="en-US" altLang="zh-CN" sz="2400" b="1" dirty="0" smtClean="0">
                <a:ea typeface="宋体" pitchFamily="2" charset="-122"/>
              </a:rPr>
              <a:t>in </a:t>
            </a:r>
            <a:r>
              <a:rPr lang="en-US" altLang="zh-CN" sz="2400" b="1" dirty="0" smtClean="0">
                <a:ea typeface="宋体" pitchFamily="2" charset="-122"/>
              </a:rPr>
              <a:t>Vancouver</a:t>
            </a:r>
            <a:r>
              <a:rPr lang="en-US" altLang="zh-CN" sz="2400" b="1" dirty="0" smtClean="0">
                <a:ea typeface="宋体" pitchFamily="2" charset="-122"/>
              </a:rPr>
              <a:t/>
            </a:r>
            <a:br>
              <a:rPr lang="en-US" altLang="zh-CN" sz="2400" b="1" dirty="0" smtClean="0">
                <a:ea typeface="宋体" pitchFamily="2" charset="-122"/>
              </a:rPr>
            </a:br>
            <a:endParaRPr lang="en-US" altLang="zh-CN" sz="2400" b="1" dirty="0" smtClean="0">
              <a:ea typeface="宋体" pitchFamily="2" charset="-122"/>
            </a:endParaRPr>
          </a:p>
          <a:p>
            <a:pPr marL="342900" indent="-342900"/>
            <a:r>
              <a:rPr lang="en-US" altLang="zh-CN" sz="2400" b="1" dirty="0" smtClean="0">
                <a:ea typeface="宋体" pitchFamily="2" charset="-122"/>
              </a:rPr>
              <a:t>Web page: charter, current documents</a:t>
            </a:r>
            <a:br>
              <a:rPr lang="en-US" altLang="zh-CN" sz="2400" b="1" dirty="0" smtClean="0">
                <a:ea typeface="宋体" pitchFamily="2" charset="-122"/>
              </a:rPr>
            </a:br>
            <a:r>
              <a:rPr lang="en-US" altLang="zh-CN" sz="2400" b="1" dirty="0" smtClean="0">
                <a:ea typeface="宋体" pitchFamily="2" charset="-122"/>
                <a:hlinkClick r:id="rId3"/>
              </a:rPr>
              <a:t>http://datatracker.ietf.org/wg/websec/charter/</a:t>
            </a:r>
            <a:r>
              <a:rPr lang="en-US" altLang="zh-CN" sz="2400" b="1" dirty="0" smtClean="0">
                <a:ea typeface="宋体" pitchFamily="2" charset="-122"/>
              </a:rPr>
              <a:t>  </a:t>
            </a:r>
          </a:p>
          <a:p>
            <a:pPr marL="342900" indent="-342900"/>
            <a:r>
              <a:rPr lang="en-US" altLang="zh-CN" sz="2400" b="1" dirty="0" smtClean="0">
                <a:ea typeface="宋体" pitchFamily="2" charset="-122"/>
              </a:rPr>
              <a:t>Mailing List: </a:t>
            </a:r>
            <a:r>
              <a:rPr lang="en-US" altLang="zh-CN" sz="2400" b="1" dirty="0" smtClean="0">
                <a:ea typeface="宋体" pitchFamily="2" charset="-122"/>
                <a:hlinkClick r:id="rId4"/>
              </a:rPr>
              <a:t>websec@ietf.org</a:t>
            </a:r>
            <a:endParaRPr lang="en-US" altLang="zh-CN" sz="2400" b="1" dirty="0" smtClean="0">
              <a:ea typeface="宋体" pitchFamily="2" charset="-122"/>
            </a:endParaRPr>
          </a:p>
          <a:p>
            <a:pPr marL="342900" indent="-342900">
              <a:buFontTx/>
              <a:buChar char="•"/>
            </a:pPr>
            <a:r>
              <a:rPr lang="en-US" altLang="zh-CN" sz="2400" b="1" dirty="0" smtClean="0">
                <a:ea typeface="宋体" pitchFamily="2" charset="-122"/>
              </a:rPr>
              <a:t>To Subscribe: </a:t>
            </a:r>
            <a:r>
              <a:rPr lang="en-US" altLang="zh-CN" sz="2400" b="1" dirty="0" smtClean="0">
                <a:ea typeface="宋体" pitchFamily="2" charset="-122"/>
                <a:hlinkClick r:id="rId5"/>
              </a:rPr>
              <a:t>https://www.ietf.org/mailman/listinfo/websec</a:t>
            </a:r>
            <a:endParaRPr lang="en-US" altLang="zh-CN" sz="2400" b="1" dirty="0" smtClean="0">
              <a:ea typeface="宋体" pitchFamily="2" charset="-122"/>
            </a:endParaRPr>
          </a:p>
          <a:p>
            <a:pPr marL="342900" indent="-342900"/>
            <a:r>
              <a:rPr lang="en-US" altLang="zh-CN" sz="2400" b="1" dirty="0" smtClean="0">
                <a:ea typeface="宋体" pitchFamily="2" charset="-122"/>
              </a:rPr>
              <a:t>Jabber: </a:t>
            </a:r>
            <a:r>
              <a:rPr lang="en-US" altLang="zh-CN" sz="2400" b="1" dirty="0" smtClean="0">
                <a:ea typeface="宋体" pitchFamily="2" charset="-122"/>
                <a:hlinkClick r:id="rId6"/>
              </a:rPr>
              <a:t>websec@jabber.ietf.org</a:t>
            </a:r>
            <a:r>
              <a:rPr lang="en-US" altLang="zh-CN" sz="2400" b="1" dirty="0" smtClean="0">
                <a:ea typeface="宋体" pitchFamily="2" charset="-122"/>
              </a:rPr>
              <a:t> </a:t>
            </a:r>
          </a:p>
          <a:p>
            <a:pPr marL="342900" indent="-342900"/>
            <a:r>
              <a:rPr lang="en-US" altLang="zh-CN" sz="2400" b="1" dirty="0">
                <a:ea typeface="宋体" pitchFamily="2" charset="-122"/>
              </a:rPr>
              <a:t>Audio</a:t>
            </a:r>
            <a:r>
              <a:rPr lang="en-US" altLang="zh-CN" sz="2400" b="1" dirty="0">
                <a:ea typeface="宋体" pitchFamily="2" charset="-122"/>
              </a:rPr>
              <a:t>: </a:t>
            </a:r>
            <a:r>
              <a:rPr lang="en-US" altLang="zh-CN" sz="2400" b="1" dirty="0">
                <a:ea typeface="宋体" pitchFamily="2" charset="-122"/>
                <a:hlinkClick r:id="rId7"/>
              </a:rPr>
              <a:t>http://</a:t>
            </a:r>
            <a:r>
              <a:rPr lang="en-US" altLang="zh-CN" sz="2400" b="1" dirty="0" smtClean="0">
                <a:ea typeface="宋体" pitchFamily="2" charset="-122"/>
                <a:hlinkClick r:id="rId7"/>
              </a:rPr>
              <a:t>ietf84streaming.dnsalias.net/ietf/ietf842.m3u</a:t>
            </a:r>
            <a:r>
              <a:rPr lang="en-US" altLang="zh-CN" sz="2400" b="1" dirty="0" smtClean="0">
                <a:ea typeface="宋体" pitchFamily="2" charset="-122"/>
              </a:rPr>
              <a:t> </a:t>
            </a:r>
            <a:r>
              <a:rPr lang="en-US" altLang="zh-CN" sz="2400" b="1" dirty="0" smtClean="0">
                <a:ea typeface="宋体" pitchFamily="2" charset="-122"/>
              </a:rPr>
              <a:t/>
            </a:r>
            <a:br>
              <a:rPr lang="en-US" altLang="zh-CN" sz="2400" b="1" dirty="0" smtClean="0">
                <a:ea typeface="宋体" pitchFamily="2" charset="-122"/>
              </a:rPr>
            </a:br>
            <a:endParaRPr lang="en-US" altLang="zh-CN" sz="2400" b="1" dirty="0" smtClean="0">
              <a:ea typeface="宋体" pitchFamily="2" charset="-122"/>
            </a:endParaRPr>
          </a:p>
          <a:p>
            <a:pPr marL="342900" indent="-342900"/>
            <a:r>
              <a:rPr lang="en-US" altLang="zh-CN" sz="2400" b="1" dirty="0" smtClean="0">
                <a:ea typeface="宋体" pitchFamily="2" charset="-122"/>
              </a:rPr>
              <a:t>Chairs:  Tobias Gondrom (</a:t>
            </a:r>
            <a:r>
              <a:rPr lang="en-US" altLang="zh-CN" sz="2400" b="1" dirty="0" smtClean="0">
                <a:ea typeface="宋体" pitchFamily="2" charset="-122"/>
                <a:hlinkClick r:id="rId8"/>
              </a:rPr>
              <a:t>tobias.gondrom@gondrom.org</a:t>
            </a:r>
            <a:r>
              <a:rPr lang="en-US" altLang="zh-CN" sz="2400" b="1" dirty="0" smtClean="0">
                <a:ea typeface="宋体" pitchFamily="2" charset="-122"/>
              </a:rPr>
              <a:t>)</a:t>
            </a:r>
          </a:p>
          <a:p>
            <a:pPr marL="342900" indent="-342900"/>
            <a:r>
              <a:rPr lang="en-US" altLang="zh-CN" sz="2400" b="1" dirty="0" smtClean="0">
                <a:ea typeface="宋体" pitchFamily="2" charset="-122"/>
              </a:rPr>
              <a:t>		    Alexey </a:t>
            </a:r>
            <a:r>
              <a:rPr lang="en-US" altLang="zh-CN" sz="2400" b="1" dirty="0" err="1">
                <a:ea typeface="宋体" pitchFamily="2" charset="-122"/>
              </a:rPr>
              <a:t>Melnikov</a:t>
            </a:r>
            <a:r>
              <a:rPr lang="en-US" altLang="zh-CN" sz="2400" b="1" dirty="0">
                <a:ea typeface="宋体" pitchFamily="2" charset="-122"/>
              </a:rPr>
              <a:t> </a:t>
            </a:r>
            <a:r>
              <a:rPr lang="en-US" altLang="zh-CN" sz="2400" b="1" dirty="0" smtClean="0">
                <a:ea typeface="宋体" pitchFamily="2" charset="-122"/>
              </a:rPr>
              <a:t>(</a:t>
            </a:r>
            <a:r>
              <a:rPr lang="en-US" altLang="zh-CN" sz="2400" b="1" dirty="0" smtClean="0">
                <a:ea typeface="宋体" pitchFamily="2" charset="-122"/>
                <a:hlinkClick r:id="rId9"/>
              </a:rPr>
              <a:t>alexey.melnikov@isode.com</a:t>
            </a:r>
            <a:r>
              <a:rPr lang="en-US" altLang="zh-CN" sz="2400" b="1" dirty="0" smtClean="0">
                <a:ea typeface="宋体" pitchFamily="2" charset="-122"/>
              </a:rPr>
              <a:t>)</a:t>
            </a:r>
          </a:p>
          <a:p>
            <a:pPr marL="342900" indent="-342900"/>
            <a:r>
              <a:rPr lang="en-US" altLang="zh-CN" sz="2400" b="1" dirty="0">
                <a:ea typeface="宋体" pitchFamily="2" charset="-122"/>
              </a:rPr>
              <a:t>	</a:t>
            </a:r>
            <a:r>
              <a:rPr lang="en-US" altLang="zh-CN" sz="2400" b="1" dirty="0" smtClean="0">
                <a:ea typeface="宋体" pitchFamily="2" charset="-122"/>
              </a:rPr>
              <a:t>	    </a:t>
            </a:r>
            <a:r>
              <a:rPr lang="en-US" altLang="zh-CN" sz="2400" b="1" dirty="0" err="1" smtClean="0">
                <a:ea typeface="宋体" pitchFamily="2" charset="-122"/>
              </a:rPr>
              <a:t>Yoav</a:t>
            </a:r>
            <a:r>
              <a:rPr lang="en-US" altLang="zh-CN" sz="2400" b="1" dirty="0" smtClean="0">
                <a:ea typeface="宋体" pitchFamily="2" charset="-122"/>
              </a:rPr>
              <a:t> </a:t>
            </a:r>
            <a:r>
              <a:rPr lang="en-US" altLang="zh-CN" sz="2400" b="1" dirty="0" err="1">
                <a:ea typeface="宋体" pitchFamily="2" charset="-122"/>
              </a:rPr>
              <a:t>Nir</a:t>
            </a:r>
            <a:r>
              <a:rPr lang="en-US" altLang="zh-CN" sz="2400" b="1" dirty="0">
                <a:ea typeface="宋体" pitchFamily="2" charset="-122"/>
              </a:rPr>
              <a:t> </a:t>
            </a:r>
            <a:r>
              <a:rPr lang="en-US" altLang="zh-CN" sz="2400" b="1" dirty="0" smtClean="0">
                <a:ea typeface="宋体" pitchFamily="2" charset="-122"/>
              </a:rPr>
              <a:t>(</a:t>
            </a:r>
            <a:r>
              <a:rPr lang="en-US" altLang="zh-CN" sz="2400" b="1" dirty="0" smtClean="0">
                <a:ea typeface="宋体" pitchFamily="2" charset="-122"/>
                <a:hlinkClick r:id="rId10"/>
              </a:rPr>
              <a:t>ynir@checkpoint.com</a:t>
            </a:r>
            <a:r>
              <a:rPr lang="en-US" altLang="zh-CN" sz="2400" b="1" dirty="0" smtClean="0">
                <a:ea typeface="宋体" pitchFamily="2" charset="-122"/>
              </a:rPr>
              <a:t>)</a:t>
            </a:r>
          </a:p>
          <a:p>
            <a:pPr marL="342900" indent="-342900"/>
            <a:r>
              <a:rPr lang="en-US" altLang="zh-CN" sz="2400" b="1" dirty="0" smtClean="0">
                <a:ea typeface="宋体" pitchFamily="2" charset="-122"/>
              </a:rPr>
              <a:t>Area Director</a:t>
            </a:r>
            <a:r>
              <a:rPr lang="en-US" altLang="zh-CN" sz="2400" b="1" dirty="0">
                <a:ea typeface="宋体" pitchFamily="2" charset="-122"/>
              </a:rPr>
              <a:t>: </a:t>
            </a:r>
            <a:r>
              <a:rPr lang="en-US" altLang="zh-CN" sz="2400" b="1" dirty="0" smtClean="0">
                <a:ea typeface="宋体" pitchFamily="2" charset="-122"/>
              </a:rPr>
              <a:t>Barry </a:t>
            </a:r>
            <a:r>
              <a:rPr lang="en-US" altLang="zh-CN" sz="2400" b="1" dirty="0" err="1" smtClean="0">
                <a:ea typeface="宋体" pitchFamily="2" charset="-122"/>
              </a:rPr>
              <a:t>Leiba</a:t>
            </a:r>
            <a:r>
              <a:rPr lang="en-US" altLang="zh-CN" sz="2400" b="1" dirty="0" smtClean="0">
                <a:ea typeface="宋体" pitchFamily="2" charset="-122"/>
              </a:rPr>
              <a:t> (</a:t>
            </a:r>
            <a:r>
              <a:rPr lang="en-US" altLang="zh-CN" sz="2400" b="1" dirty="0" smtClean="0">
                <a:ea typeface="宋体" pitchFamily="2" charset="-122"/>
                <a:hlinkClick r:id="rId11"/>
              </a:rPr>
              <a:t>barryleiba@computer.org</a:t>
            </a:r>
            <a:r>
              <a:rPr lang="en-US" altLang="zh-CN" sz="2400" b="1" dirty="0" smtClean="0">
                <a:ea typeface="宋体" pitchFamily="2" charset="-122"/>
              </a:rPr>
              <a:t>)</a:t>
            </a:r>
            <a:endParaRPr lang="en-US" altLang="zh-CN" sz="2400" b="1" dirty="0" smtClean="0">
              <a:ea typeface="宋体" pitchFamily="2" charset="-122"/>
            </a:endParaRPr>
          </a:p>
        </p:txBody>
      </p:sp>
      <p:sp>
        <p:nvSpPr>
          <p:cNvPr id="4100" name="Slide Number Placeholder 3"/>
          <p:cNvSpPr>
            <a:spLocks noGrp="1"/>
          </p:cNvSpPr>
          <p:nvPr>
            <p:ph type="sldNum" sz="quarter" idx="12"/>
          </p:nvPr>
        </p:nvSpPr>
        <p:spPr>
          <a:noFill/>
        </p:spPr>
        <p:txBody>
          <a:bodyPr/>
          <a:lstStyle/>
          <a:p>
            <a:fld id="{0400BC2D-0A9E-41F9-8116-C965A05AD4C0}" type="slidenum">
              <a:rPr lang="en-US" altLang="zh-CN" smtClean="0">
                <a:ea typeface="宋体" pitchFamily="2" charset="-122"/>
              </a:rPr>
              <a:pPr/>
              <a:t>2</a:t>
            </a:fld>
            <a:endParaRPr lang="en-US" altLang="zh-CN" dirty="0" smtClean="0">
              <a:ea typeface="宋体"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22238"/>
            <a:ext cx="6858000" cy="944562"/>
          </a:xfrm>
        </p:spPr>
        <p:txBody>
          <a:bodyPr/>
          <a:lstStyle/>
          <a:p>
            <a:pPr algn="ctr"/>
            <a:r>
              <a:rPr lang="en-US" altLang="zh-CN" smtClean="0">
                <a:ea typeface="宋体" pitchFamily="2" charset="-122"/>
              </a:rPr>
              <a:t>Note Well</a:t>
            </a:r>
          </a:p>
        </p:txBody>
      </p:sp>
      <p:sp>
        <p:nvSpPr>
          <p:cNvPr id="6147" name="Rectangle 5"/>
          <p:cNvSpPr>
            <a:spLocks noChangeArrowheads="1"/>
          </p:cNvSpPr>
          <p:nvPr/>
        </p:nvSpPr>
        <p:spPr bwMode="auto">
          <a:xfrm>
            <a:off x="304800" y="1066800"/>
            <a:ext cx="8839200" cy="5638800"/>
          </a:xfrm>
          <a:prstGeom prst="rect">
            <a:avLst/>
          </a:prstGeom>
          <a:noFill/>
          <a:ln w="12700">
            <a:noFill/>
            <a:miter lim="800000"/>
            <a:headEnd/>
            <a:tailEnd/>
          </a:ln>
        </p:spPr>
        <p:txBody>
          <a:bodyPr lIns="90488" tIns="44450" rIns="90488" bIns="44450"/>
          <a:lstStyle/>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Any submission to the IETF intended by the Contributor for publication as all or</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part of an IETF Internet-Draft or RFC and any statement made within the context</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of an IETF activity is considered an "IETF Contribution". Such statements include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oral statements in IETF sessions, as well as written and electronic communications</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made at any time or place, which are addressed to: </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IETF plenary session,</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working group or portion thereof,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IESG or any member thereof on behalf of the IESG,</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IAB or any member thereof on behalf of the IAB,</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IETF mailing list, including the IETF list itself,</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any working group or design team list, or any other list</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functioning under IETF auspices,</a:t>
            </a:r>
          </a:p>
          <a:p>
            <a:pPr eaLnBrk="0" hangingPunct="0">
              <a:lnSpc>
                <a:spcPct val="85000"/>
              </a:lnSpc>
              <a:spcBef>
                <a:spcPct val="5000"/>
              </a:spcBef>
              <a:spcAft>
                <a:spcPct val="5000"/>
              </a:spcAft>
              <a:buClr>
                <a:schemeClr val="tx2"/>
              </a:buClr>
              <a:buSzPct val="70000"/>
              <a:buFont typeface="Wingdings" pitchFamily="2" charset="2"/>
              <a:buChar char="l"/>
            </a:pPr>
            <a:r>
              <a:rPr lang="en-US" altLang="zh-CN" sz="1400">
                <a:solidFill>
                  <a:srgbClr val="000000"/>
                </a:solidFill>
                <a:ea typeface="宋体" pitchFamily="2" charset="-122"/>
                <a:cs typeface="Times New Roman" pitchFamily="18" charset="0"/>
              </a:rPr>
              <a:t>the RFC Editor or the Internet-Drafts function</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solidFill>
                  <a:srgbClr val="000000"/>
                </a:solidFill>
                <a:ea typeface="宋体" pitchFamily="2" charset="-122"/>
                <a:cs typeface="Times New Roman" pitchFamily="18" charset="0"/>
              </a:rPr>
              <a:t/>
            </a:r>
            <a:br>
              <a:rPr lang="en-US" altLang="zh-CN" sz="1400">
                <a:solidFill>
                  <a:srgbClr val="000000"/>
                </a:solidFill>
                <a:ea typeface="宋体" pitchFamily="2" charset="-122"/>
                <a:cs typeface="Times New Roman" pitchFamily="18" charset="0"/>
              </a:rPr>
            </a:br>
            <a:r>
              <a:rPr lang="en-US" altLang="zh-CN" sz="1400">
                <a:ea typeface="宋体" pitchFamily="2" charset="-122"/>
              </a:rPr>
              <a:t>All IETF Contributions are subject to the rules of RFC 3978 (updated by RFC 4748) and RFC 3979 (updated by RFC 4879).</a:t>
            </a:r>
          </a:p>
          <a:p>
            <a:pPr eaLnBrk="0" hangingPunct="0">
              <a:lnSpc>
                <a:spcPct val="85000"/>
              </a:lnSpc>
              <a:spcBef>
                <a:spcPct val="5000"/>
              </a:spcBef>
              <a:spcAft>
                <a:spcPct val="5000"/>
              </a:spcAft>
              <a:buClr>
                <a:schemeClr val="tx2"/>
              </a:buClr>
              <a:buSzPct val="70000"/>
              <a:buFont typeface="Wingdings" pitchFamily="2" charset="2"/>
              <a:buNone/>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Statements made outside of an IETF session, mailing list or other function, that are clearly not intended to be input to an IETF activity, group or function, are not IETF Contributions in the context of this notice.</a:t>
            </a: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Please consult RFC 3978 (and RFC 4748) for details.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is deemed to accept all IETF rules of process, as documented in Best Current Practices RFCs and IESG Statements.</a:t>
            </a:r>
          </a:p>
          <a:p>
            <a:pPr eaLnBrk="0" hangingPunct="0">
              <a:lnSpc>
                <a:spcPct val="85000"/>
              </a:lnSpc>
              <a:spcBef>
                <a:spcPct val="5000"/>
              </a:spcBef>
              <a:spcAft>
                <a:spcPct val="5000"/>
              </a:spcAft>
              <a:buClr>
                <a:schemeClr val="tx2"/>
              </a:buClr>
              <a:buSzPct val="70000"/>
              <a:buFont typeface="Wingdings" pitchFamily="2" charset="2"/>
              <a:buChar char="l"/>
            </a:pPr>
            <a:endParaRPr lang="en-US" altLang="zh-CN" sz="1400">
              <a:ea typeface="宋体" pitchFamily="2" charset="-122"/>
            </a:endParaRPr>
          </a:p>
          <a:p>
            <a:pPr eaLnBrk="0" hangingPunct="0">
              <a:lnSpc>
                <a:spcPct val="85000"/>
              </a:lnSpc>
              <a:spcBef>
                <a:spcPct val="5000"/>
              </a:spcBef>
              <a:spcAft>
                <a:spcPct val="5000"/>
              </a:spcAft>
              <a:buClr>
                <a:schemeClr val="tx2"/>
              </a:buClr>
              <a:buSzPct val="70000"/>
              <a:buFont typeface="Wingdings" pitchFamily="2" charset="2"/>
              <a:buNone/>
            </a:pPr>
            <a:r>
              <a:rPr lang="en-US" altLang="zh-CN" sz="1400">
                <a:ea typeface="宋体" pitchFamily="2" charset="-122"/>
              </a:rPr>
              <a:t>A participant in any IETF activity acknowledges that written, audio and video records of meetings may be made and may be available to the public.</a:t>
            </a:r>
          </a:p>
        </p:txBody>
      </p:sp>
      <p:sp>
        <p:nvSpPr>
          <p:cNvPr id="6148" name="Slide Number Placeholder 3"/>
          <p:cNvSpPr>
            <a:spLocks noGrp="1"/>
          </p:cNvSpPr>
          <p:nvPr>
            <p:ph type="sldNum" sz="quarter" idx="12"/>
          </p:nvPr>
        </p:nvSpPr>
        <p:spPr>
          <a:noFill/>
        </p:spPr>
        <p:txBody>
          <a:bodyPr/>
          <a:lstStyle/>
          <a:p>
            <a:fld id="{BA59A9EB-E103-410D-BEC8-75A4A24C045D}" type="slidenum">
              <a:rPr lang="en-US" altLang="zh-CN" smtClean="0">
                <a:ea typeface="宋体" pitchFamily="2" charset="-122"/>
              </a:rPr>
              <a:pPr/>
              <a:t>3</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smtClean="0">
                <a:ea typeface="宋体" pitchFamily="2" charset="-122"/>
              </a:rPr>
              <a:t>AGENDA</a:t>
            </a:r>
          </a:p>
        </p:txBody>
      </p:sp>
      <p:sp>
        <p:nvSpPr>
          <p:cNvPr id="5" name="Rounded Rectangle 4"/>
          <p:cNvSpPr/>
          <p:nvPr/>
        </p:nvSpPr>
        <p:spPr>
          <a:xfrm>
            <a:off x="0" y="1371600"/>
            <a:ext cx="9144000" cy="762000"/>
          </a:xfrm>
          <a:prstGeom prst="roundRect">
            <a:avLst/>
          </a:prstGeom>
          <a:solidFill>
            <a:srgbClr val="99CCFF">
              <a:alpha val="50196"/>
            </a:srgb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23" name="Rectangle 3"/>
          <p:cNvSpPr>
            <a:spLocks noGrp="1" noChangeArrowheads="1"/>
          </p:cNvSpPr>
          <p:nvPr>
            <p:ph type="body" idx="1"/>
          </p:nvPr>
        </p:nvSpPr>
        <p:spPr>
          <a:xfrm>
            <a:off x="228600" y="1371600"/>
            <a:ext cx="8610600" cy="5715000"/>
          </a:xfrm>
        </p:spPr>
        <p:txBody>
          <a:bodyPr/>
          <a:lstStyle/>
          <a:p>
            <a:pPr marL="457200" indent="-457200">
              <a:buFont typeface="+mj-lt"/>
              <a:buAutoNum type="arabicPeriod"/>
            </a:pPr>
            <a:r>
              <a:rPr lang="en-US" sz="2000" dirty="0" err="1" smtClean="0"/>
              <a:t>Administrativia</a:t>
            </a:r>
            <a:r>
              <a:rPr lang="en-US" sz="2000" dirty="0"/>
              <a:t> </a:t>
            </a:r>
            <a:r>
              <a:rPr lang="en-US" sz="2000" dirty="0" smtClean="0"/>
              <a:t>- </a:t>
            </a:r>
            <a:r>
              <a:rPr lang="en-US" sz="2000" dirty="0"/>
              <a:t>5 </a:t>
            </a:r>
            <a:r>
              <a:rPr lang="en-US" sz="2000" dirty="0" smtClean="0"/>
              <a:t>minutes</a:t>
            </a:r>
            <a:endParaRPr lang="en-US" altLang="zh-CN" sz="2000" dirty="0" smtClean="0">
              <a:ea typeface="宋体" pitchFamily="2" charset="-122"/>
            </a:endParaRPr>
          </a:p>
          <a:p>
            <a:pPr marL="801687" lvl="1" indent="-457200"/>
            <a:r>
              <a:rPr lang="en-US" altLang="zh-CN" sz="2000" dirty="0" smtClean="0">
                <a:ea typeface="宋体" pitchFamily="2" charset="-122"/>
              </a:rPr>
              <a:t>Note takers, Jabber Scribes, Blue sheets</a:t>
            </a:r>
          </a:p>
          <a:p>
            <a:pPr marL="457200" indent="-457200">
              <a:buFont typeface="+mj-lt"/>
              <a:buAutoNum type="arabicPeriod"/>
            </a:pPr>
            <a:r>
              <a:rPr lang="en-US" altLang="zh-CN" sz="2400" dirty="0">
                <a:ea typeface="宋体" pitchFamily="2" charset="-122"/>
              </a:rPr>
              <a:t>HSTS (draft-ietf-websec-strict-transport-sec-11</a:t>
            </a:r>
            <a:r>
              <a:rPr lang="en-US" altLang="zh-CN" sz="2400" dirty="0" smtClean="0">
                <a:ea typeface="宋体" pitchFamily="2" charset="-122"/>
              </a:rPr>
              <a:t>) - </a:t>
            </a:r>
            <a:r>
              <a:rPr lang="en-US" altLang="zh-CN" sz="2400" dirty="0">
                <a:ea typeface="宋体" pitchFamily="2" charset="-122"/>
              </a:rPr>
              <a:t>10 </a:t>
            </a:r>
            <a:r>
              <a:rPr lang="en-US" altLang="zh-CN" sz="2400" dirty="0" err="1" smtClean="0">
                <a:ea typeface="宋体" pitchFamily="2" charset="-122"/>
              </a:rPr>
              <a:t>mins</a:t>
            </a:r>
            <a:endParaRPr lang="en-US" altLang="zh-CN" sz="2400" dirty="0">
              <a:ea typeface="宋体" pitchFamily="2" charset="-122"/>
            </a:endParaRPr>
          </a:p>
          <a:p>
            <a:pPr marL="457200" indent="-457200">
              <a:buFont typeface="+mj-lt"/>
              <a:buAutoNum type="arabicPeriod"/>
            </a:pPr>
            <a:r>
              <a:rPr lang="en-US" altLang="zh-CN" sz="2400" dirty="0">
                <a:ea typeface="宋体" pitchFamily="2" charset="-122"/>
              </a:rPr>
              <a:t>draft-ietf-websec-key-pinning-02                 - 20 </a:t>
            </a:r>
            <a:r>
              <a:rPr lang="en-US" altLang="zh-CN" sz="2400" dirty="0" err="1" smtClean="0">
                <a:ea typeface="宋体" pitchFamily="2" charset="-122"/>
              </a:rPr>
              <a:t>mins</a:t>
            </a:r>
            <a:r>
              <a:rPr lang="en-US" altLang="zh-CN" sz="2400" dirty="0" smtClean="0">
                <a:ea typeface="宋体" pitchFamily="2" charset="-122"/>
              </a:rPr>
              <a:t> </a:t>
            </a:r>
            <a:r>
              <a:rPr lang="en-US" altLang="zh-CN" sz="2400" dirty="0">
                <a:ea typeface="宋体" pitchFamily="2" charset="-122"/>
              </a:rPr>
              <a:t>Document Status / Issue </a:t>
            </a:r>
            <a:r>
              <a:rPr lang="en-US" altLang="zh-CN" sz="2400" dirty="0" smtClean="0">
                <a:ea typeface="宋体" pitchFamily="2" charset="-122"/>
              </a:rPr>
              <a:t>discussion</a:t>
            </a:r>
            <a:endParaRPr lang="en-US" altLang="zh-CN" sz="2400" dirty="0">
              <a:ea typeface="宋体" pitchFamily="2" charset="-122"/>
            </a:endParaRPr>
          </a:p>
          <a:p>
            <a:pPr marL="457200" indent="-457200">
              <a:buFont typeface="+mj-lt"/>
              <a:buAutoNum type="arabicPeriod"/>
            </a:pPr>
            <a:r>
              <a:rPr lang="en-US" altLang="zh-CN" sz="2400" dirty="0">
                <a:ea typeface="宋体" pitchFamily="2" charset="-122"/>
              </a:rPr>
              <a:t>draft-ietf-websec-x-frame-options-00             -  5 </a:t>
            </a:r>
            <a:r>
              <a:rPr lang="en-US" altLang="zh-CN" sz="2400" dirty="0" err="1" smtClean="0">
                <a:ea typeface="宋体" pitchFamily="2" charset="-122"/>
              </a:rPr>
              <a:t>mins</a:t>
            </a:r>
            <a:endParaRPr lang="en-US" altLang="zh-CN" sz="2400" dirty="0">
              <a:ea typeface="宋体" pitchFamily="2" charset="-122"/>
            </a:endParaRPr>
          </a:p>
          <a:p>
            <a:pPr marL="457200" indent="-457200">
              <a:buFont typeface="+mj-lt"/>
              <a:buAutoNum type="arabicPeriod"/>
            </a:pPr>
            <a:r>
              <a:rPr lang="en-US" altLang="zh-CN" sz="2400" dirty="0">
                <a:ea typeface="宋体" pitchFamily="2" charset="-122"/>
              </a:rPr>
              <a:t>draft-ietf-websec-frame-options-00               - 25 </a:t>
            </a:r>
            <a:r>
              <a:rPr lang="en-US" altLang="zh-CN" sz="2400" dirty="0" err="1" smtClean="0">
                <a:ea typeface="宋体" pitchFamily="2" charset="-122"/>
              </a:rPr>
              <a:t>mins</a:t>
            </a:r>
            <a:r>
              <a:rPr lang="en-US" altLang="zh-CN" sz="2400" dirty="0" smtClean="0">
                <a:ea typeface="宋体" pitchFamily="2" charset="-122"/>
              </a:rPr>
              <a:t> </a:t>
            </a:r>
            <a:r>
              <a:rPr lang="en-US" altLang="zh-CN" sz="2400" dirty="0">
                <a:ea typeface="宋体" pitchFamily="2" charset="-122"/>
              </a:rPr>
              <a:t>Document Status / Issue </a:t>
            </a:r>
            <a:r>
              <a:rPr lang="en-US" altLang="zh-CN" sz="2400" dirty="0" smtClean="0">
                <a:ea typeface="宋体" pitchFamily="2" charset="-122"/>
              </a:rPr>
              <a:t>discussion, discussion </a:t>
            </a:r>
            <a:r>
              <a:rPr lang="en-US" altLang="zh-CN" sz="2400" dirty="0">
                <a:ea typeface="宋体" pitchFamily="2" charset="-122"/>
              </a:rPr>
              <a:t>of future policy </a:t>
            </a:r>
            <a:r>
              <a:rPr lang="en-US" altLang="zh-CN" sz="2400" dirty="0" smtClean="0">
                <a:ea typeface="宋体" pitchFamily="2" charset="-122"/>
              </a:rPr>
              <a:t>conveyance for </a:t>
            </a:r>
            <a:r>
              <a:rPr lang="en-US" altLang="zh-CN" sz="2400" dirty="0">
                <a:ea typeface="宋体" pitchFamily="2" charset="-122"/>
              </a:rPr>
              <a:t>framing/embedding options for HTTP </a:t>
            </a:r>
            <a:r>
              <a:rPr lang="en-US" altLang="zh-CN" sz="2400" dirty="0" smtClean="0">
                <a:ea typeface="宋体" pitchFamily="2" charset="-122"/>
              </a:rPr>
              <a:t>resources</a:t>
            </a:r>
            <a:endParaRPr lang="en-US" altLang="zh-CN" sz="2400" dirty="0">
              <a:ea typeface="宋体" pitchFamily="2" charset="-122"/>
            </a:endParaRPr>
          </a:p>
          <a:p>
            <a:pPr marL="457200" indent="-457200">
              <a:buFont typeface="+mj-lt"/>
              <a:buAutoNum type="arabicPeriod"/>
            </a:pPr>
            <a:r>
              <a:rPr lang="en-US" altLang="zh-CN" sz="2400" dirty="0">
                <a:ea typeface="宋体" pitchFamily="2" charset="-122"/>
              </a:rPr>
              <a:t>draft-hodges-websec-framework-reqs-02    </a:t>
            </a:r>
            <a:r>
              <a:rPr lang="en-US" altLang="zh-CN" sz="2400" dirty="0" smtClean="0">
                <a:ea typeface="宋体" pitchFamily="2" charset="-122"/>
              </a:rPr>
              <a:t>  </a:t>
            </a:r>
            <a:r>
              <a:rPr lang="en-US" altLang="zh-CN" sz="2400" dirty="0">
                <a:ea typeface="宋体" pitchFamily="2" charset="-122"/>
              </a:rPr>
              <a:t>- 15 </a:t>
            </a:r>
            <a:r>
              <a:rPr lang="en-US" altLang="zh-CN" sz="2400" dirty="0" err="1" smtClean="0">
                <a:ea typeface="宋体" pitchFamily="2" charset="-122"/>
              </a:rPr>
              <a:t>mins</a:t>
            </a:r>
            <a:endParaRPr lang="en-US" altLang="zh-CN" sz="2400" dirty="0">
              <a:ea typeface="宋体" pitchFamily="2" charset="-122"/>
            </a:endParaRPr>
          </a:p>
          <a:p>
            <a:pPr marL="457200" indent="-457200">
              <a:buFont typeface="+mj-lt"/>
              <a:buAutoNum type="arabicPeriod"/>
            </a:pPr>
            <a:r>
              <a:rPr lang="en-US" altLang="zh-CN" sz="2400" dirty="0">
                <a:ea typeface="宋体" pitchFamily="2" charset="-122"/>
              </a:rPr>
              <a:t>AOB                                              -  5 </a:t>
            </a:r>
            <a:r>
              <a:rPr lang="en-US" altLang="zh-CN" sz="2400" dirty="0" err="1">
                <a:ea typeface="宋体" pitchFamily="2" charset="-122"/>
              </a:rPr>
              <a:t>mins</a:t>
            </a:r>
            <a:endParaRPr lang="en-US" altLang="zh-CN" sz="2400" dirty="0">
              <a:ea typeface="宋体" pitchFamily="2" charset="-122"/>
            </a:endParaRPr>
          </a:p>
          <a:p>
            <a:pPr marL="457200" indent="-457200">
              <a:buFont typeface="+mj-lt"/>
              <a:buAutoNum type="arabicPeriod"/>
            </a:pPr>
            <a:endParaRPr lang="en-US" altLang="zh-CN" sz="2400" dirty="0">
              <a:ea typeface="宋体" pitchFamily="2" charset="-122"/>
            </a:endParaRPr>
          </a:p>
          <a:p>
            <a:pPr marL="457200" indent="-457200">
              <a:buFont typeface="+mj-lt"/>
              <a:buAutoNum type="arabicPeriod"/>
            </a:pPr>
            <a:endParaRPr lang="en-US" altLang="zh-CN" sz="2400" dirty="0" smtClean="0">
              <a:ea typeface="宋体" pitchFamily="2" charset="-122"/>
            </a:endParaRPr>
          </a:p>
          <a:p>
            <a:endParaRPr lang="en-US" altLang="zh-CN" sz="2400" dirty="0" smtClean="0">
              <a:ea typeface="宋体" pitchFamily="2" charset="-122"/>
            </a:endParaRPr>
          </a:p>
          <a:p>
            <a:endParaRPr lang="en-US" altLang="zh-CN" sz="2400" dirty="0" smtClean="0">
              <a:ea typeface="宋体" pitchFamily="2" charset="-122"/>
            </a:endParaRPr>
          </a:p>
        </p:txBody>
      </p:sp>
      <p:sp>
        <p:nvSpPr>
          <p:cNvPr id="5124" name="Slide Number Placeholder 3"/>
          <p:cNvSpPr>
            <a:spLocks noGrp="1"/>
          </p:cNvSpPr>
          <p:nvPr>
            <p:ph type="sldNum" sz="quarter" idx="12"/>
          </p:nvPr>
        </p:nvSpPr>
        <p:spPr>
          <a:noFill/>
        </p:spPr>
        <p:txBody>
          <a:bodyPr/>
          <a:lstStyle/>
          <a:p>
            <a:fld id="{1ED52F8F-1A3E-4C54-897B-2E05112363B2}" type="slidenum">
              <a:rPr lang="en-US" altLang="zh-CN" smtClean="0">
                <a:ea typeface="宋体" pitchFamily="2" charset="-122"/>
              </a:rPr>
              <a:pPr/>
              <a:t>4</a:t>
            </a:fld>
            <a:endParaRPr lang="en-US" altLang="zh-CN" smtClean="0">
              <a:ea typeface="宋体" pitchFamily="2" charset="-122"/>
            </a:endParaRPr>
          </a:p>
        </p:txBody>
      </p:sp>
    </p:spTree>
    <p:extLst>
      <p:ext uri="{BB962C8B-B14F-4D97-AF65-F5344CB8AC3E}">
        <p14:creationId xmlns:p14="http://schemas.microsoft.com/office/powerpoint/2010/main" val="3028677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a:t>
            </a:r>
            <a:r>
              <a:rPr lang="en-US" dirty="0" smtClean="0"/>
              <a:t>. </a:t>
            </a:r>
            <a:r>
              <a:rPr lang="en-US" dirty="0" err="1" smtClean="0"/>
              <a:t>Administrativia</a:t>
            </a:r>
            <a:endParaRPr lang="en-US" dirty="0"/>
          </a:p>
        </p:txBody>
      </p:sp>
      <p:sp>
        <p:nvSpPr>
          <p:cNvPr id="3" name="Content Placeholder 2"/>
          <p:cNvSpPr>
            <a:spLocks noGrp="1"/>
          </p:cNvSpPr>
          <p:nvPr>
            <p:ph idx="1"/>
          </p:nvPr>
        </p:nvSpPr>
        <p:spPr>
          <a:xfrm>
            <a:off x="457200" y="1371600"/>
            <a:ext cx="8229600" cy="5138737"/>
          </a:xfrm>
        </p:spPr>
        <p:txBody>
          <a:bodyPr/>
          <a:lstStyle/>
          <a:p>
            <a:r>
              <a:rPr lang="en-US" sz="2400" dirty="0" smtClean="0"/>
              <a:t>Blue sheets</a:t>
            </a:r>
          </a:p>
          <a:p>
            <a:r>
              <a:rPr lang="en-US" sz="2400" dirty="0" smtClean="0"/>
              <a:t>Note taker?</a:t>
            </a:r>
          </a:p>
          <a:p>
            <a:r>
              <a:rPr lang="en-US" sz="2400" dirty="0" smtClean="0"/>
              <a:t>Jabber Scribe / Relay? </a:t>
            </a:r>
          </a:p>
          <a:p>
            <a:r>
              <a:rPr lang="en-US" sz="2400" dirty="0" err="1" smtClean="0"/>
              <a:t>Webex</a:t>
            </a:r>
            <a:endParaRPr lang="en-US" sz="2400" dirty="0" smtClean="0"/>
          </a:p>
          <a:p>
            <a:endParaRPr lang="de-DE" sz="2000" dirty="0" smtClean="0"/>
          </a:p>
          <a:p>
            <a:pPr lvl="1"/>
            <a:endParaRPr lang="de-DE" sz="2400" dirty="0" smtClean="0"/>
          </a:p>
          <a:p>
            <a:pPr marL="0" indent="0">
              <a:buNone/>
            </a:pPr>
            <a:endParaRPr lang="en-US" sz="2800" dirty="0" smtClean="0"/>
          </a:p>
          <a:p>
            <a:endParaRPr lang="en-US" sz="2800"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5</a:t>
            </a:fld>
            <a:endParaRPr lang="en-US" altLang="zh-C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1b.</a:t>
            </a:r>
            <a:r>
              <a:rPr lang="en-US" dirty="0" smtClean="0"/>
              <a:t> </a:t>
            </a:r>
            <a:r>
              <a:rPr lang="en-US" dirty="0" smtClean="0"/>
              <a:t>Status of WG - Drafts</a:t>
            </a:r>
            <a:endParaRPr lang="en-US" dirty="0"/>
          </a:p>
        </p:txBody>
      </p:sp>
      <p:sp>
        <p:nvSpPr>
          <p:cNvPr id="3" name="Content Placeholder 2"/>
          <p:cNvSpPr>
            <a:spLocks noGrp="1"/>
          </p:cNvSpPr>
          <p:nvPr>
            <p:ph idx="1"/>
          </p:nvPr>
        </p:nvSpPr>
        <p:spPr>
          <a:xfrm>
            <a:off x="457200" y="1371600"/>
            <a:ext cx="8229600" cy="5138737"/>
          </a:xfrm>
        </p:spPr>
        <p:txBody>
          <a:bodyPr/>
          <a:lstStyle/>
          <a:p>
            <a:r>
              <a:rPr lang="en-US" sz="2400" dirty="0"/>
              <a:t>Origin: </a:t>
            </a:r>
            <a:r>
              <a:rPr lang="de-DE" sz="2400" dirty="0" smtClean="0"/>
              <a:t>draft-ietf-websec-origin </a:t>
            </a:r>
            <a:r>
              <a:rPr lang="en-GB" sz="2400" dirty="0" smtClean="0"/>
              <a:t>Released </a:t>
            </a:r>
            <a:r>
              <a:rPr lang="en-GB" sz="2400" dirty="0" smtClean="0"/>
              <a:t>as RFC6454 – well done</a:t>
            </a:r>
            <a:r>
              <a:rPr lang="en-GB" sz="2400" dirty="0" smtClean="0"/>
              <a:t>!</a:t>
            </a:r>
          </a:p>
          <a:p>
            <a:r>
              <a:rPr lang="en-GB" sz="2400" dirty="0" smtClean="0"/>
              <a:t>HSTS passed WGLC, now in IETF LC</a:t>
            </a:r>
            <a:endParaRPr lang="en-US" sz="2000" dirty="0" smtClean="0"/>
          </a:p>
          <a:p>
            <a:r>
              <a:rPr lang="en-US" sz="2400" dirty="0"/>
              <a:t>cert </a:t>
            </a:r>
            <a:r>
              <a:rPr lang="en-US" sz="2400" dirty="0" smtClean="0"/>
              <a:t>pinning update to draft-ietf-websec-key-pinning-02</a:t>
            </a:r>
            <a:endParaRPr lang="en-US" sz="2000" dirty="0" smtClean="0"/>
          </a:p>
          <a:p>
            <a:r>
              <a:rPr lang="en-US" sz="2400" dirty="0" smtClean="0"/>
              <a:t>draft-hodges-websec-framework-reqs-02</a:t>
            </a:r>
            <a:endParaRPr lang="en-US" sz="2000" dirty="0"/>
          </a:p>
          <a:p>
            <a:r>
              <a:rPr lang="en-US" sz="2400" dirty="0"/>
              <a:t>Mime-Sniffing </a:t>
            </a:r>
            <a:r>
              <a:rPr lang="en-US" sz="2400" dirty="0" smtClean="0"/>
              <a:t>draft-ietf-websec-mime-sniff-03</a:t>
            </a:r>
          </a:p>
          <a:p>
            <a:pPr lvl="1"/>
            <a:r>
              <a:rPr lang="de-DE" sz="2000" b="1" dirty="0" smtClean="0"/>
              <a:t>Expired in Nov 2011 (!)</a:t>
            </a:r>
            <a:endParaRPr lang="de-DE" sz="2400" b="1" dirty="0"/>
          </a:p>
          <a:p>
            <a:r>
              <a:rPr lang="de-DE" sz="2400" dirty="0" smtClean="0"/>
              <a:t>draft-hodges-websec-framework-reqs-02</a:t>
            </a:r>
          </a:p>
          <a:p>
            <a:r>
              <a:rPr lang="de-DE" sz="2400" dirty="0" smtClean="0"/>
              <a:t>draft-ietf-websec-x-frame-options-00 </a:t>
            </a:r>
            <a:r>
              <a:rPr lang="de-DE" sz="2400" dirty="0"/>
              <a:t>(adopted from draft-gondrom-x-frame-options</a:t>
            </a:r>
            <a:r>
              <a:rPr lang="de-DE" sz="2400" dirty="0" smtClean="0"/>
              <a:t>)</a:t>
            </a:r>
          </a:p>
          <a:p>
            <a:r>
              <a:rPr lang="de-DE" sz="2400" dirty="0"/>
              <a:t>draft-ietf-websec-frame-options-00 </a:t>
            </a:r>
            <a:r>
              <a:rPr lang="de-DE" sz="2400" dirty="0" smtClean="0"/>
              <a:t>(adopted from draft-gondrom-frame-options)</a:t>
            </a:r>
          </a:p>
          <a:p>
            <a:endParaRPr lang="de-DE" sz="2400" dirty="0" smtClean="0"/>
          </a:p>
          <a:p>
            <a:pPr marL="0" indent="0">
              <a:buNone/>
            </a:pPr>
            <a:endParaRPr lang="en-US" sz="2800" dirty="0" smtClean="0"/>
          </a:p>
          <a:p>
            <a:endParaRPr lang="en-US" sz="2800"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6</a:t>
            </a:fld>
            <a:endParaRPr lang="en-US" altLang="zh-CN" dirty="0"/>
          </a:p>
        </p:txBody>
      </p:sp>
    </p:spTree>
    <p:extLst>
      <p:ext uri="{BB962C8B-B14F-4D97-AF65-F5344CB8AC3E}">
        <p14:creationId xmlns:p14="http://schemas.microsoft.com/office/powerpoint/2010/main" val="4231165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4000" dirty="0" smtClean="0">
                <a:ea typeface="宋体" pitchFamily="2" charset="-122"/>
              </a:rPr>
              <a:t>8. Other topics / open mike</a:t>
            </a:r>
            <a:endParaRPr lang="en-US" dirty="0"/>
          </a:p>
        </p:txBody>
      </p:sp>
      <p:sp>
        <p:nvSpPr>
          <p:cNvPr id="3" name="Content Placeholder 2"/>
          <p:cNvSpPr>
            <a:spLocks noGrp="1"/>
          </p:cNvSpPr>
          <p:nvPr>
            <p:ph idx="1"/>
          </p:nvPr>
        </p:nvSpPr>
        <p:spPr/>
        <p:txBody>
          <a:bodyPr/>
          <a:lstStyle/>
          <a:p>
            <a:pPr lvl="1"/>
            <a:r>
              <a:rPr lang="en-US" dirty="0" smtClean="0"/>
              <a:t>Discuss, Comments, Questions, …</a:t>
            </a:r>
            <a:endParaRPr lang="en-US" dirty="0"/>
          </a:p>
        </p:txBody>
      </p:sp>
      <p:sp>
        <p:nvSpPr>
          <p:cNvPr id="4" name="Slide Number Placeholder 3"/>
          <p:cNvSpPr>
            <a:spLocks noGrp="1"/>
          </p:cNvSpPr>
          <p:nvPr>
            <p:ph type="sldNum" sz="quarter" idx="12"/>
          </p:nvPr>
        </p:nvSpPr>
        <p:spPr/>
        <p:txBody>
          <a:bodyPr/>
          <a:lstStyle/>
          <a:p>
            <a:pPr>
              <a:defRPr/>
            </a:pPr>
            <a:fld id="{64F1D5C1-9E12-45A9-A0C7-6129B1B3B7A5}" type="slidenum">
              <a:rPr lang="en-US" altLang="zh-CN" smtClean="0"/>
              <a:pPr>
                <a:defRPr/>
              </a:pPr>
              <a:t>7</a:t>
            </a:fld>
            <a:endParaRPr lang="en-US" altLang="zh-C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114675" y="2487613"/>
            <a:ext cx="2971800" cy="1524000"/>
          </a:xfrm>
          <a:prstGeom prst="rect">
            <a:avLst/>
          </a:prstGeom>
          <a:noFill/>
          <a:ln w="9525">
            <a:noFill/>
            <a:miter lim="800000"/>
            <a:headEnd/>
            <a:tailEnd/>
          </a:ln>
        </p:spPr>
        <p:txBody>
          <a:bodyPr wrap="none" lIns="91425" tIns="45712" rIns="91425" bIns="45712">
            <a:spAutoFit/>
          </a:bodyPr>
          <a:lstStyle/>
          <a:p>
            <a:pPr eaLnBrk="0" hangingPunct="0"/>
            <a:r>
              <a:rPr lang="en-US" altLang="zh-CN" sz="4700">
                <a:latin typeface="FrutigerNext LT Medium" pitchFamily="34" charset="0"/>
              </a:rPr>
              <a:t>Thank you</a:t>
            </a:r>
          </a:p>
          <a:p>
            <a:pPr eaLnBrk="0" hangingPunct="0"/>
            <a:endParaRPr lang="en-US" altLang="zh-CN" sz="4700">
              <a:latin typeface="FrutigerNext LT Medium" pitchFamily="34" charset="0"/>
            </a:endParaRPr>
          </a:p>
        </p:txBody>
      </p:sp>
      <p:sp>
        <p:nvSpPr>
          <p:cNvPr id="7171" name="Slide Number Placeholder 2"/>
          <p:cNvSpPr>
            <a:spLocks noGrp="1"/>
          </p:cNvSpPr>
          <p:nvPr>
            <p:ph type="sldNum" sz="quarter" idx="12"/>
          </p:nvPr>
        </p:nvSpPr>
        <p:spPr>
          <a:noFill/>
        </p:spPr>
        <p:txBody>
          <a:bodyPr/>
          <a:lstStyle/>
          <a:p>
            <a:fld id="{2C9F0B75-BF0F-4B1D-A47A-ACF242BAB975}" type="slidenum">
              <a:rPr lang="en-US" altLang="zh-CN" smtClean="0">
                <a:ea typeface="宋体" pitchFamily="2" charset="-122"/>
              </a:rPr>
              <a:pPr/>
              <a:t>8</a:t>
            </a:fld>
            <a:endParaRPr lang="en-US" altLang="zh-CN" smtClean="0">
              <a:ea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TF">
  <a:themeElements>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IET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IETF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IETF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IETF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IETF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IETF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IETF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IETF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IETF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IETF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IETF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C:\USERS\USERINF\MSOFFICE\TEMPLATE\IETF.pot</Template>
  <TotalTime>395</TotalTime>
  <Words>478</Words>
  <Application>Microsoft Office PowerPoint</Application>
  <PresentationFormat>On-screen Show (4:3)</PresentationFormat>
  <Paragraphs>95</Paragraphs>
  <Slides>8</Slides>
  <Notes>8</Notes>
  <HiddenSlides>1</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IETF</vt:lpstr>
      <vt:lpstr>Agenda    Alexey, Yoav, Tobias July 2012</vt:lpstr>
      <vt:lpstr>PowerPoint Presentation</vt:lpstr>
      <vt:lpstr>Note Well</vt:lpstr>
      <vt:lpstr>AGENDA</vt:lpstr>
      <vt:lpstr>1. Administrativia</vt:lpstr>
      <vt:lpstr>1b. Status of WG - Drafts</vt:lpstr>
      <vt:lpstr>8. Other topics / open mike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RADEXT WG IETF-67</dc:title>
  <dc:creator>tobias</dc:creator>
  <cp:lastModifiedBy>tobias</cp:lastModifiedBy>
  <cp:revision>437</cp:revision>
  <dcterms:created xsi:type="dcterms:W3CDTF">2004-08-03T02:41:14Z</dcterms:created>
  <dcterms:modified xsi:type="dcterms:W3CDTF">2012-07-31T13:47:10Z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1288798633</vt:lpwstr>
  </property>
</Properties>
</file>