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3"/>
  </p:notesMasterIdLst>
  <p:sldIdLst>
    <p:sldId id="313" r:id="rId2"/>
    <p:sldId id="338" r:id="rId3"/>
    <p:sldId id="319" r:id="rId4"/>
    <p:sldId id="335" r:id="rId5"/>
    <p:sldId id="332" r:id="rId6"/>
    <p:sldId id="336" r:id="rId7"/>
    <p:sldId id="333" r:id="rId8"/>
    <p:sldId id="329" r:id="rId9"/>
    <p:sldId id="327" r:id="rId10"/>
    <p:sldId id="337" r:id="rId11"/>
    <p:sldId id="31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BC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26" autoAdjust="0"/>
  </p:normalViewPr>
  <p:slideViewPr>
    <p:cSldViewPr>
      <p:cViewPr varScale="1">
        <p:scale>
          <a:sx n="54" d="100"/>
          <a:sy n="54" d="100"/>
        </p:scale>
        <p:origin x="-24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D09D43EB-BCBC-44B1-B9BC-A768E808D5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8222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3213"/>
          </a:xfrm>
          <a:noFill/>
          <a:ln/>
        </p:spPr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Note: Still, CSRF-</a:t>
            </a:r>
            <a:r>
              <a:rPr lang="en-GB" dirty="0" err="1" smtClean="0"/>
              <a:t>ClickJack</a:t>
            </a:r>
            <a:r>
              <a:rPr lang="en-GB" dirty="0" smtClean="0"/>
              <a:t> possibility, which is why the  marketplace/</a:t>
            </a:r>
            <a:r>
              <a:rPr lang="en-GB" dirty="0" err="1" smtClean="0"/>
              <a:t>onlineshop</a:t>
            </a:r>
            <a:r>
              <a:rPr lang="en-GB" dirty="0" smtClean="0"/>
              <a:t> needs to then navigate the main browsing context (or a new window) to a confirmation page which is protected by anti-CSRF/anti-CJ protections.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Reasons: </a:t>
            </a:r>
          </a:p>
          <a:p>
            <a:r>
              <a:rPr lang="en-GB" dirty="0" smtClean="0"/>
              <a:t>For privacy / security purposes, it would be preferable for the server not to have to explicitly expose the full list of possible frame hosting URLs.</a:t>
            </a:r>
          </a:p>
          <a:p>
            <a:endParaRPr lang="en-GB" dirty="0" smtClean="0"/>
          </a:p>
          <a:p>
            <a:r>
              <a:rPr lang="en-GB" dirty="0" smtClean="0"/>
              <a:t>2)  Responses may become bloated when there are a lot of sites in the ALLOW-FROM list.  </a:t>
            </a:r>
          </a:p>
          <a:p>
            <a:endParaRPr lang="en-GB" dirty="0" smtClean="0"/>
          </a:p>
          <a:p>
            <a:r>
              <a:rPr lang="en-GB" dirty="0" smtClean="0"/>
              <a:t>3)  Support for wildcards as a solution to list bloat would introduce a new level of complexity w.r.t. parsing, etc.  Even dealing with the delimiter between static URLs in a list can get slightly problematic.</a:t>
            </a:r>
          </a:p>
          <a:p>
            <a:endParaRPr lang="en-GB" dirty="0" smtClean="0"/>
          </a:p>
          <a:p>
            <a:pPr marL="228600" indent="-228600">
              <a:buAutoNum type="arabicParenR" startAt="4"/>
            </a:pPr>
            <a:r>
              <a:rPr lang="en-GB" dirty="0" smtClean="0"/>
              <a:t>Servers would have to enumerate a list of sites in advance and ensure that the list is actively maintained.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Procedure:</a:t>
            </a:r>
          </a:p>
          <a:p>
            <a:pPr marL="0" indent="0">
              <a:buNone/>
            </a:pPr>
            <a:r>
              <a:rPr lang="en-GB" dirty="0" smtClean="0"/>
              <a:t>1)  The outer IFRAME supplies its own origin information, using a </a:t>
            </a:r>
            <a:r>
              <a:rPr lang="en-GB" dirty="0" err="1" smtClean="0"/>
              <a:t>querystring</a:t>
            </a:r>
            <a:r>
              <a:rPr lang="en-GB" dirty="0" smtClean="0"/>
              <a:t> parameter on the Inner IFRAME's </a:t>
            </a:r>
            <a:r>
              <a:rPr lang="en-GB" dirty="0" err="1" smtClean="0"/>
              <a:t>src</a:t>
            </a:r>
            <a:r>
              <a:rPr lang="en-GB" dirty="0" smtClean="0"/>
              <a:t> attribute. This can obviously be specified by an attacker, but that's OK.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2)  The server for the Inner IFRAME verifies the supplied Origin information meets whatever criteria business practices call for. For example, the server that serves the IFRAME containing a social network's "Like" button, might check to see that the supplied Origin matches the Origin expected for that Like button, and that the owner of the specified Origin has a valid affiliate relationship, etc.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3)  If satisfied with the information supplied, the server for the Inner IFRAME sends an X-FRAME-OPTIONS: allow-from </a:t>
            </a:r>
            <a:r>
              <a:rPr lang="en-GB" dirty="0" err="1" smtClean="0"/>
              <a:t>suppliedorigin</a:t>
            </a:r>
            <a:r>
              <a:rPr lang="en-GB" dirty="0" smtClean="0"/>
              <a:t> header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mtClean="0"/>
              <a:t>4)  The Browser then enforces the X-FRAME-OPTIONS directive.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8028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D43EB-BCBC-44B1-B9BC-A768E808D512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81010-D8E4-47EF-9CE9-ED1BCDE0E9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5B501-C122-4C1D-A740-BF8FEF0B11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85B73-6312-454E-9633-C2C878DA5E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8296A-CFF6-45DC-983F-541881E898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610BE-DA44-4A46-8A05-499EE685F8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1D5C1-9E12-45A9-A0C7-6129B1B3B7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954B5-CE1F-4B23-BDFC-D4504A56C5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E475F-3E42-435E-9EFE-F08E99560F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A17A-DE01-4F83-88A0-90FDA57E7D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4A2AC-D8B1-4029-9CE4-E2E0976BC7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0915A-BEFE-4CFD-BAC0-A206ECA6B0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AE9AC-D351-4E62-B245-1342686066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515C-964B-47E8-8E6D-E709EB9F31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charset="-122"/>
              </a:defRPr>
            </a:lvl1pPr>
          </a:lstStyle>
          <a:p>
            <a:pPr>
              <a:defRPr/>
            </a:pPr>
            <a:fld id="{4307868E-87A0-4521-AD87-77DC229FE8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pitchFamily="-106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pitchFamily="-106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3048000"/>
            <a:ext cx="6842125" cy="3352800"/>
          </a:xfrm>
        </p:spPr>
        <p:txBody>
          <a:bodyPr/>
          <a:lstStyle/>
          <a:p>
            <a:pPr algn="r"/>
            <a:r>
              <a:rPr lang="en-GB" dirty="0"/>
              <a:t> </a:t>
            </a:r>
            <a:r>
              <a:rPr lang="en-GB" sz="2400" dirty="0" smtClean="0"/>
              <a:t>(draft-ietf-websec-frame-options-00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and draft-ietf-websec-x-frame-options-00</a:t>
            </a:r>
            <a:r>
              <a:rPr lang="en-GB" sz="2400" dirty="0" smtClean="0"/>
              <a:t>)</a:t>
            </a:r>
            <a:r>
              <a:rPr lang="en-US" altLang="zh-CN" dirty="0" smtClean="0">
                <a:ea typeface="宋体" pitchFamily="2" charset="-122"/>
              </a:rPr>
              <a:t/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dirty="0" smtClean="0">
                <a:ea typeface="宋体" pitchFamily="2" charset="-122"/>
              </a:rPr>
              <a:t/>
            </a:r>
            <a:br>
              <a:rPr lang="en-US" altLang="zh-CN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/>
            </a:r>
            <a:br>
              <a:rPr lang="en-US" altLang="zh-CN" sz="2000" dirty="0" smtClean="0">
                <a:ea typeface="宋体" pitchFamily="2" charset="-122"/>
              </a:rPr>
            </a:br>
            <a:r>
              <a:rPr lang="en-US" altLang="zh-CN" sz="2000" dirty="0" smtClean="0">
                <a:ea typeface="宋体" pitchFamily="2" charset="-122"/>
              </a:rPr>
              <a:t> </a:t>
            </a:r>
            <a:r>
              <a:rPr lang="en-US" altLang="zh-CN" sz="2800" dirty="0" smtClean="0">
                <a:ea typeface="宋体" pitchFamily="2" charset="-122"/>
              </a:rPr>
              <a:t>David Ross, </a:t>
            </a:r>
            <a:r>
              <a:rPr lang="en-US" altLang="zh-CN" sz="2800" dirty="0">
                <a:ea typeface="宋体" pitchFamily="2" charset="-122"/>
              </a:rPr>
              <a:t>T</a:t>
            </a:r>
            <a:r>
              <a:rPr lang="en-US" altLang="zh-CN" sz="2800" dirty="0" smtClean="0">
                <a:ea typeface="宋体" pitchFamily="2" charset="-122"/>
              </a:rPr>
              <a:t>obias Gondrom</a:t>
            </a:r>
            <a:r>
              <a:rPr lang="en-CA" altLang="zh-CN" sz="2800" dirty="0" smtClean="0">
                <a:ea typeface="宋体" pitchFamily="2" charset="-122"/>
              </a:rPr>
              <a:t/>
            </a:r>
            <a:br>
              <a:rPr lang="en-CA" altLang="zh-CN" sz="2800" dirty="0" smtClean="0">
                <a:ea typeface="宋体" pitchFamily="2" charset="-122"/>
              </a:rPr>
            </a:br>
            <a:r>
              <a:rPr lang="en-CA" altLang="zh-CN" sz="2800" dirty="0" smtClean="0">
                <a:ea typeface="宋体" pitchFamily="2" charset="-122"/>
              </a:rPr>
              <a:t>July 2012</a:t>
            </a:r>
            <a:endParaRPr lang="en-US" altLang="zh-CN" sz="2800" dirty="0" smtClean="0">
              <a:ea typeface="宋体" pitchFamily="2" charset="-122"/>
            </a:endParaRPr>
          </a:p>
        </p:txBody>
      </p:sp>
      <p:sp>
        <p:nvSpPr>
          <p:cNvPr id="3075" name="DtsShapeName" descr="C4750CDB1B@753@9@@8C6@C85GEGG@720968AL96D@PY35403[!!!!!BIHO@]y35403!!!!!!!!!!1110G2B369G71110G2B369G71!!!!!!!!!!!!!!!!!!!!!!!!!!!!!!!!!!!!!!!!!!!!!!!!!!!!869;e8:48aR62745!!!!!!BIHO@]R62745!!!11111111110G2BC705D2`fdoe`/qq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P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4 w 21600"/>
              <a:gd name="T1" fmla="*/ 1 h 21600"/>
              <a:gd name="T2" fmla="*/ 1 w 21600"/>
              <a:gd name="T3" fmla="*/ 4 h 21600"/>
              <a:gd name="T4" fmla="*/ 4 w 21600"/>
              <a:gd name="T5" fmla="*/ 9 h 21600"/>
              <a:gd name="T6" fmla="*/ 7 w 21600"/>
              <a:gd name="T7" fmla="*/ 4 h 21600"/>
              <a:gd name="T8" fmla="*/ 0 60000 65536"/>
              <a:gd name="T9" fmla="*/ 0 60000 65536"/>
              <a:gd name="T10" fmla="*/ 0 60000 65536"/>
              <a:gd name="T11" fmla="*/ 0 60000 65536"/>
              <a:gd name="T12" fmla="*/ 5033 w 21600"/>
              <a:gd name="T13" fmla="*/ 2272 h 21600"/>
              <a:gd name="T14" fmla="*/ 16554 w 21600"/>
              <a:gd name="T15" fmla="*/ 136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altLang="zh-CN" sz="4800" b="1" dirty="0" smtClean="0">
                <a:solidFill>
                  <a:schemeClr val="tx2"/>
                </a:solidFill>
                <a:ea typeface="宋体" pitchFamily="2" charset="-122"/>
              </a:rPr>
              <a:t>Frame-Options</a:t>
            </a:r>
            <a:endParaRPr lang="en-US" altLang="zh-CN" sz="4800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947A2C-2804-4A98-9468-9EE0BAAB2FCE}" type="slidenum">
              <a:rPr lang="en-US" altLang="zh-CN" smtClean="0">
                <a:ea typeface="宋体" pitchFamily="2" charset="-122"/>
              </a:rPr>
              <a:pPr/>
              <a:t>1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Frame-Options – </a:t>
            </a:r>
            <a:r>
              <a:rPr lang="en-US" sz="3600" dirty="0" smtClean="0"/>
              <a:t>roll into CSP???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029200"/>
          </a:xfrm>
        </p:spPr>
        <p:txBody>
          <a:bodyPr/>
          <a:lstStyle/>
          <a:p>
            <a:r>
              <a:rPr lang="en-US" sz="3200" dirty="0" smtClean="0"/>
              <a:t>Arguments: </a:t>
            </a:r>
          </a:p>
          <a:p>
            <a:pPr lvl="1"/>
            <a:r>
              <a:rPr lang="en-US" sz="2800" dirty="0" smtClean="0"/>
              <a:t>Pro CSP: </a:t>
            </a:r>
          </a:p>
          <a:p>
            <a:pPr lvl="2"/>
            <a:r>
              <a:rPr lang="en-US" sz="2400" dirty="0" smtClean="0"/>
              <a:t>reduce “header bloat” by integrating into CSP?</a:t>
            </a:r>
          </a:p>
          <a:p>
            <a:pPr lvl="2"/>
            <a:r>
              <a:rPr lang="en-US" sz="2400" dirty="0" smtClean="0"/>
              <a:t>Question: What is the experience of current cost of “header bloat” by current XFO header (as implemented today by Google, MS and Mozilla)?</a:t>
            </a:r>
            <a:endParaRPr lang="en-US" sz="2100" dirty="0" smtClean="0"/>
          </a:p>
          <a:p>
            <a:pPr lvl="1"/>
            <a:r>
              <a:rPr lang="en-US" sz="2800" dirty="0" smtClean="0"/>
              <a:t>Pro keep FO outside of CSP:</a:t>
            </a:r>
          </a:p>
          <a:p>
            <a:pPr lvl="2"/>
            <a:r>
              <a:rPr lang="en-US" sz="2400" dirty="0" smtClean="0"/>
              <a:t>Experience with XFO header is fine and migration from existing XFO header (as we have today) is straight forward. </a:t>
            </a:r>
          </a:p>
          <a:p>
            <a:pPr lvl="2"/>
            <a:r>
              <a:rPr lang="en-US" sz="2400" dirty="0" smtClean="0"/>
              <a:t>generating FO header per request allows to have only one allowed origin in the header and not list of origin vs. building CSP per request? 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5883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114675" y="2487613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5" tIns="45712" rIns="91425" bIns="45712">
            <a:spAutoFit/>
          </a:bodyPr>
          <a:lstStyle/>
          <a:p>
            <a:pPr eaLnBrk="0" hangingPunct="0"/>
            <a:r>
              <a:rPr lang="en-US" altLang="zh-CN" sz="4700">
                <a:latin typeface="FrutigerNext LT Medium" pitchFamily="34" charset="0"/>
              </a:rPr>
              <a:t>Thank you</a:t>
            </a:r>
          </a:p>
          <a:p>
            <a:pPr eaLnBrk="0" hangingPunct="0"/>
            <a:endParaRPr lang="en-US" altLang="zh-CN" sz="4700">
              <a:latin typeface="FrutigerNext LT Medium" pitchFamily="34" charset="0"/>
            </a:endParaRP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9F0B75-BF0F-4B1D-A47A-ACF242BAB975}" type="slidenum">
              <a:rPr lang="en-US" altLang="zh-CN" smtClean="0">
                <a:ea typeface="宋体" pitchFamily="2" charset="-122"/>
              </a:rPr>
              <a:pPr/>
              <a:t>11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Intro and apology</a:t>
            </a: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r>
              <a:rPr lang="en-US" dirty="0" smtClean="0"/>
              <a:t>Tobias: my apologies, for not being here to present today </a:t>
            </a:r>
          </a:p>
          <a:p>
            <a:pPr lvl="1"/>
            <a:r>
              <a:rPr lang="en-US" dirty="0" smtClean="0"/>
              <a:t>although I love the IETF, attending my sister’s wedding took precedence this time. ;-) 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D52F8F-1A3E-4C54-897B-2E05112363B2}" type="slidenum">
              <a:rPr lang="en-US" altLang="zh-CN" smtClean="0">
                <a:ea typeface="宋体" pitchFamily="2" charset="-122"/>
              </a:rPr>
              <a:pPr/>
              <a:t>2</a:t>
            </a:fld>
            <a:endParaRPr lang="en-US" altLang="zh-CN" smtClean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56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Frame-Options (FO) &amp; X-Frame-Options (XFO)</a:t>
            </a: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Followed discussion at IETF81, initially submitted as individual IDs, both adopted by </a:t>
            </a:r>
            <a:r>
              <a:rPr lang="en-US" altLang="zh-CN" sz="3600" dirty="0" err="1" smtClean="0">
                <a:ea typeface="宋体" pitchFamily="2" charset="-122"/>
              </a:rPr>
              <a:t>websec</a:t>
            </a:r>
            <a:r>
              <a:rPr lang="en-US" altLang="zh-CN" sz="3600" dirty="0" smtClean="0">
                <a:ea typeface="宋体" pitchFamily="2" charset="-122"/>
              </a:rPr>
              <a:t> in April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XFO 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800" dirty="0" smtClean="0"/>
              <a:t>(informational, documenting </a:t>
            </a:r>
            <a:r>
              <a:rPr lang="en-US" sz="2800" dirty="0"/>
              <a:t>the current status of use of X-Frame-Options header</a:t>
            </a:r>
            <a:endParaRPr lang="en-US" altLang="zh-CN" sz="2800" dirty="0" smtClean="0">
              <a:ea typeface="宋体" pitchFamily="2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3600" dirty="0" smtClean="0">
                <a:ea typeface="宋体" pitchFamily="2" charset="-122"/>
              </a:rPr>
              <a:t>FO adds evolutionary improvements</a:t>
            </a:r>
            <a:endParaRPr lang="en-US" altLang="zh-CN" dirty="0" smtClean="0"/>
          </a:p>
          <a:p>
            <a:pPr marL="806450" lvl="1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std</a:t>
            </a:r>
            <a:r>
              <a:rPr lang="en-US" dirty="0" smtClean="0"/>
              <a:t> </a:t>
            </a:r>
            <a:r>
              <a:rPr lang="en-US" dirty="0"/>
              <a:t>moving forward with improvements and clarification, also </a:t>
            </a:r>
            <a:r>
              <a:rPr lang="en-US" dirty="0" smtClean="0"/>
              <a:t>work </a:t>
            </a:r>
            <a:r>
              <a:rPr lang="en-US" dirty="0"/>
              <a:t>complementing with CSP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D52F8F-1A3E-4C54-897B-2E05112363B2}" type="slidenum">
              <a:rPr lang="en-US" altLang="zh-CN" smtClean="0">
                <a:ea typeface="宋体" pitchFamily="2" charset="-122"/>
              </a:rPr>
              <a:pPr/>
              <a:t>3</a:t>
            </a:fld>
            <a:endParaRPr lang="en-US" altLang="zh-CN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Frame-Options -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5138737"/>
          </a:xfrm>
        </p:spPr>
        <p:txBody>
          <a:bodyPr/>
          <a:lstStyle/>
          <a:p>
            <a:r>
              <a:rPr lang="en-US" dirty="0"/>
              <a:t>X-Frame-Options </a:t>
            </a:r>
            <a:r>
              <a:rPr lang="en-US" dirty="0" smtClean="0"/>
              <a:t>widely </a:t>
            </a:r>
            <a:r>
              <a:rPr lang="en-US" dirty="0"/>
              <a:t>deployed/used to prevent </a:t>
            </a:r>
            <a:r>
              <a:rPr lang="en-US" dirty="0" smtClean="0"/>
              <a:t>Click-jacking</a:t>
            </a:r>
            <a:endParaRPr lang="en-US" dirty="0" smtClean="0"/>
          </a:p>
          <a:p>
            <a:pPr lvl="1"/>
            <a:r>
              <a:rPr lang="en-US" dirty="0" smtClean="0"/>
              <a:t>Running </a:t>
            </a:r>
            <a:r>
              <a:rPr lang="en-US" dirty="0"/>
              <a:t>code and (some) consensus by implementers in using </a:t>
            </a:r>
            <a:r>
              <a:rPr lang="en-US" dirty="0" smtClean="0"/>
              <a:t>X-FRAME-OPTIONS</a:t>
            </a:r>
            <a:endParaRPr lang="en-US" dirty="0"/>
          </a:p>
          <a:p>
            <a:r>
              <a:rPr lang="en-US" dirty="0" smtClean="0"/>
              <a:t>HTTP-Header:</a:t>
            </a:r>
          </a:p>
          <a:p>
            <a:pPr lvl="1"/>
            <a:r>
              <a:rPr lang="en-US" dirty="0"/>
              <a:t>DENY: </a:t>
            </a:r>
            <a:r>
              <a:rPr lang="en-US" dirty="0" smtClean="0"/>
              <a:t>cannot </a:t>
            </a:r>
            <a:r>
              <a:rPr lang="en-US" dirty="0"/>
              <a:t>be displayed in a frame, regardless of the site attempting to do so.</a:t>
            </a:r>
          </a:p>
          <a:p>
            <a:pPr lvl="1"/>
            <a:r>
              <a:rPr lang="en-US" dirty="0"/>
              <a:t>SAMEORIGIN: </a:t>
            </a:r>
            <a:r>
              <a:rPr lang="en-US" dirty="0" smtClean="0"/>
              <a:t>can </a:t>
            </a:r>
            <a:r>
              <a:rPr lang="en-US" dirty="0"/>
              <a:t>only be displayed </a:t>
            </a:r>
            <a:r>
              <a:rPr lang="en-US" dirty="0" smtClean="0"/>
              <a:t>if the top-frame is of the </a:t>
            </a:r>
            <a:r>
              <a:rPr lang="en-US" dirty="0"/>
              <a:t>same </a:t>
            </a:r>
            <a:r>
              <a:rPr lang="en-US" dirty="0" smtClean="0"/>
              <a:t>“origin” </a:t>
            </a:r>
            <a:r>
              <a:rPr lang="en-US" dirty="0"/>
              <a:t>as the page itself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8989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Frame-Options – </a:t>
            </a:r>
            <a:br>
              <a:rPr lang="en-US" dirty="0" smtClean="0"/>
            </a:br>
            <a:r>
              <a:rPr lang="en-US" dirty="0" smtClean="0"/>
              <a:t>Example Use-Cases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5138737"/>
          </a:xfrm>
        </p:spPr>
        <p:txBody>
          <a:bodyPr/>
          <a:lstStyle/>
          <a:p>
            <a:r>
              <a:rPr lang="en-GB" dirty="0"/>
              <a:t>A.1. </a:t>
            </a:r>
            <a:r>
              <a:rPr lang="en-GB" dirty="0" smtClean="0"/>
              <a:t>Shop</a:t>
            </a:r>
            <a:endParaRPr lang="en-GB" dirty="0"/>
          </a:p>
          <a:p>
            <a:pPr lvl="1"/>
            <a:r>
              <a:rPr lang="en-GB" dirty="0" smtClean="0"/>
              <a:t>An </a:t>
            </a:r>
            <a:r>
              <a:rPr lang="en-GB" dirty="0"/>
              <a:t>Internet Marketplace/Shop </a:t>
            </a:r>
            <a:r>
              <a:rPr lang="en-GB" dirty="0" smtClean="0"/>
              <a:t>link/button to "Buy </a:t>
            </a:r>
            <a:r>
              <a:rPr lang="en-GB" dirty="0"/>
              <a:t>this" </a:t>
            </a:r>
            <a:r>
              <a:rPr lang="en-GB" dirty="0" smtClean="0"/>
              <a:t>Gadget, wants their affiliates to be able to stick the "Buy such-and-such from XYZ" IFRAMES into their </a:t>
            </a:r>
            <a:r>
              <a:rPr lang="en-GB" dirty="0"/>
              <a:t>pages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A.2. Confirm Purchase </a:t>
            </a:r>
            <a:r>
              <a:rPr lang="en-GB" dirty="0" smtClean="0"/>
              <a:t>Page</a:t>
            </a:r>
          </a:p>
          <a:p>
            <a:pPr lvl="1"/>
            <a:r>
              <a:rPr lang="en-GB" dirty="0" err="1" smtClean="0"/>
              <a:t>Onlineshop</a:t>
            </a:r>
            <a:r>
              <a:rPr lang="en-GB" dirty="0" smtClean="0"/>
              <a:t> </a:t>
            </a:r>
            <a:r>
              <a:rPr lang="en-GB" dirty="0"/>
              <a:t>"Confirm purchase" </a:t>
            </a:r>
            <a:r>
              <a:rPr lang="en-GB" dirty="0" smtClean="0"/>
              <a:t>anti-Click-Jacking </a:t>
            </a:r>
            <a:r>
              <a:rPr lang="en-GB" dirty="0" smtClean="0"/>
              <a:t>page. The </a:t>
            </a:r>
            <a:r>
              <a:rPr lang="en-GB" dirty="0"/>
              <a:t>Confirm Purchase page must be shown to the end user </a:t>
            </a:r>
            <a:r>
              <a:rPr lang="en-GB" dirty="0" smtClean="0"/>
              <a:t>without possibility </a:t>
            </a:r>
            <a:r>
              <a:rPr lang="en-GB" dirty="0"/>
              <a:t>of overlay or misuse by an attacker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448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Frame-Options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Frame-Options</a:t>
            </a:r>
          </a:p>
          <a:p>
            <a:pPr lvl="1"/>
            <a:r>
              <a:rPr lang="en-US" dirty="0"/>
              <a:t>In EBNF: </a:t>
            </a:r>
          </a:p>
          <a:p>
            <a:pPr marL="344487" lvl="1" indent="0">
              <a:buNone/>
            </a:pPr>
            <a:r>
              <a:rPr lang="en-GB" dirty="0"/>
              <a:t>Frame-Options = "Frame-Options" ":" "DENY"/ "SAMEORIGIN" / ("ALLOW-FROM" </a:t>
            </a:r>
            <a:r>
              <a:rPr lang="en-GB" dirty="0" smtClean="0"/>
              <a:t>":“URI)</a:t>
            </a:r>
            <a:endParaRPr lang="en-GB" dirty="0"/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2D3BC3"/>
                </a:solidFill>
              </a:rPr>
              <a:t>DENY</a:t>
            </a:r>
            <a:r>
              <a:rPr lang="en-US" dirty="0"/>
              <a:t>: The page cannot be displayed in a frame, regardless of the site attempting to do so.</a:t>
            </a:r>
          </a:p>
          <a:p>
            <a:pPr lvl="1"/>
            <a:r>
              <a:rPr lang="en-US" dirty="0">
                <a:solidFill>
                  <a:srgbClr val="2D3BC3"/>
                </a:solidFill>
              </a:rPr>
              <a:t>SAMEORIGIN</a:t>
            </a:r>
            <a:r>
              <a:rPr lang="en-US" dirty="0"/>
              <a:t>: can only be displayed in a frame on the same origin as the page itself. </a:t>
            </a:r>
          </a:p>
          <a:p>
            <a:pPr lvl="1"/>
            <a:r>
              <a:rPr lang="en-US" dirty="0">
                <a:solidFill>
                  <a:srgbClr val="2D3BC3"/>
                </a:solidFill>
              </a:rPr>
              <a:t>ALLOW-FROM</a:t>
            </a:r>
            <a:r>
              <a:rPr lang="en-US" dirty="0"/>
              <a:t>: can only be displayed in a frame on the specified </a:t>
            </a:r>
            <a:r>
              <a:rPr lang="en-US" dirty="0" smtClean="0"/>
              <a:t>origin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0961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Frame-Options </a:t>
            </a:r>
            <a:r>
              <a:rPr lang="en-US" dirty="0"/>
              <a:t>-</a:t>
            </a:r>
            <a:r>
              <a:rPr lang="en-US" dirty="0" smtClean="0"/>
              <a:t> TBD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Updates: </a:t>
            </a:r>
          </a:p>
          <a:p>
            <a:pPr lvl="1"/>
            <a:r>
              <a:rPr lang="en-US" dirty="0" smtClean="0"/>
              <a:t>allow framing clarified </a:t>
            </a:r>
            <a:r>
              <a:rPr lang="en-US" dirty="0"/>
              <a:t>to </a:t>
            </a:r>
            <a:r>
              <a:rPr lang="en-US" dirty="0" smtClean="0"/>
              <a:t>“</a:t>
            </a:r>
            <a:r>
              <a:rPr lang="en-US" dirty="0" err="1" smtClean="0"/>
              <a:t>AllAncestors</a:t>
            </a:r>
            <a:r>
              <a:rPr lang="en-US" dirty="0" smtClean="0"/>
              <a:t>” - </a:t>
            </a:r>
            <a:r>
              <a:rPr lang="en-GB" dirty="0" err="1" smtClean="0"/>
              <a:t>AllAncestors</a:t>
            </a:r>
            <a:r>
              <a:rPr lang="en-GB" dirty="0" smtClean="0"/>
              <a:t> </a:t>
            </a:r>
            <a:r>
              <a:rPr lang="en-GB" dirty="0"/>
              <a:t>by </a:t>
            </a:r>
            <a:r>
              <a:rPr lang="en-GB" dirty="0" smtClean="0"/>
              <a:t>default, </a:t>
            </a:r>
            <a:r>
              <a:rPr lang="en-GB" dirty="0" err="1" smtClean="0"/>
              <a:t>NoAncestors</a:t>
            </a:r>
            <a:r>
              <a:rPr lang="en-GB" dirty="0" smtClean="0"/>
              <a:t> </a:t>
            </a:r>
            <a:r>
              <a:rPr lang="en-GB" dirty="0"/>
              <a:t>as opt-in.</a:t>
            </a:r>
            <a:endParaRPr lang="en-US" dirty="0" smtClean="0"/>
          </a:p>
          <a:p>
            <a:pPr lvl="1"/>
            <a:r>
              <a:rPr lang="en-US" dirty="0" smtClean="0"/>
              <a:t>Interdependencies with CSP: </a:t>
            </a:r>
            <a:r>
              <a:rPr lang="en-US" dirty="0"/>
              <a:t>no </a:t>
            </a:r>
            <a:r>
              <a:rPr lang="en-US" dirty="0" smtClean="0"/>
              <a:t>overlap with CSP1.0, but discuss overlap with CSP2.0?</a:t>
            </a:r>
            <a:endParaRPr lang="en-US" dirty="0" smtClean="0"/>
          </a:p>
          <a:p>
            <a:r>
              <a:rPr lang="en-US" dirty="0" smtClean="0"/>
              <a:t>TBD: </a:t>
            </a:r>
          </a:p>
          <a:p>
            <a:pPr lvl="1"/>
            <a:r>
              <a:rPr lang="en-US" dirty="0" smtClean="0"/>
              <a:t>Origin: is not the same as in origin draft (</a:t>
            </a:r>
            <a:r>
              <a:rPr lang="en-US" dirty="0" err="1" smtClean="0"/>
              <a:t>scheme:URI:port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Allow-From: one </a:t>
            </a:r>
            <a:r>
              <a:rPr lang="en-US" dirty="0" smtClean="0"/>
              <a:t>(not multiple origins - parsing performance problem with multiple origins?)</a:t>
            </a:r>
            <a:endParaRPr lang="en-US" dirty="0" smtClean="0"/>
          </a:p>
          <a:p>
            <a:pPr lvl="1"/>
            <a:r>
              <a:rPr lang="en-US" dirty="0" smtClean="0"/>
              <a:t>Behavior in case of a fail: “No-Frame page”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4834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Frame-Options – Discuss Allow-From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Allow-From: from only one location</a:t>
            </a:r>
          </a:p>
          <a:p>
            <a:r>
              <a:rPr lang="en-GB" dirty="0" smtClean="0"/>
              <a:t>Reasons: 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GB" dirty="0" smtClean="0"/>
              <a:t>Privacy of other allowed framing sites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GB" dirty="0" smtClean="0"/>
              <a:t>Keep size of http header small</a:t>
            </a:r>
          </a:p>
          <a:p>
            <a:pPr marL="863600" lvl="1" indent="-514350">
              <a:buFont typeface="+mj-lt"/>
              <a:buAutoNum type="arabicPeriod"/>
            </a:pPr>
            <a:r>
              <a:rPr lang="en-GB" dirty="0" smtClean="0"/>
              <a:t>Not to handle on web servers but in application</a:t>
            </a:r>
            <a:endParaRPr lang="en-GB" dirty="0"/>
          </a:p>
          <a:p>
            <a:r>
              <a:rPr lang="en-GB" dirty="0" smtClean="0"/>
              <a:t>Procedure:</a:t>
            </a:r>
          </a:p>
          <a:p>
            <a:pPr lvl="1"/>
            <a:r>
              <a:rPr lang="en-GB" dirty="0" smtClean="0"/>
              <a:t>Origin of requesting page will be verified dynamically by the server and answer with matching Allow-From if authorized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i.e. generate FO header on a per request basis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4052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Frame-Options </a:t>
            </a:r>
            <a:r>
              <a:rPr lang="en-US" sz="3600" dirty="0" smtClean="0"/>
              <a:t>– roll into CSP???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029200"/>
          </a:xfrm>
        </p:spPr>
        <p:txBody>
          <a:bodyPr/>
          <a:lstStyle/>
          <a:p>
            <a:r>
              <a:rPr lang="en-US" sz="2800" dirty="0" smtClean="0"/>
              <a:t>Discussion on the mailing-list whether to integrate FO into CSP1.1 or CSP2.0 (</a:t>
            </a:r>
            <a:r>
              <a:rPr lang="en-US" sz="2800" dirty="0" err="1" smtClean="0"/>
              <a:t>tbd</a:t>
            </a:r>
            <a:r>
              <a:rPr lang="en-US" sz="2800" dirty="0" smtClean="0"/>
              <a:t> by W3C </a:t>
            </a:r>
            <a:r>
              <a:rPr lang="en-US" sz="2800" dirty="0" err="1" smtClean="0"/>
              <a:t>WebAppSec</a:t>
            </a:r>
            <a:r>
              <a:rPr lang="en-US" sz="2800" dirty="0" smtClean="0"/>
              <a:t> WG)</a:t>
            </a:r>
          </a:p>
          <a:p>
            <a:r>
              <a:rPr lang="en-US" sz="2800" dirty="0" smtClean="0"/>
              <a:t>There was a little, but not extensive discussion on the mailing-list.</a:t>
            </a:r>
            <a:endParaRPr lang="en-US" dirty="0"/>
          </a:p>
          <a:p>
            <a:r>
              <a:rPr lang="en-US" dirty="0" smtClean="0"/>
              <a:t>Maybe pre-questions to the room: </a:t>
            </a:r>
          </a:p>
          <a:p>
            <a:pPr lvl="1"/>
            <a:r>
              <a:rPr lang="en-US" dirty="0" smtClean="0"/>
              <a:t>who has read CSP1.1, who knows XFO?</a:t>
            </a:r>
          </a:p>
          <a:p>
            <a:pPr lvl="1"/>
            <a:r>
              <a:rPr lang="en-US" dirty="0" smtClean="0"/>
              <a:t>What should be the criteria for stuff to be rolled into CSP?</a:t>
            </a:r>
          </a:p>
          <a:p>
            <a:pPr lvl="1"/>
            <a:r>
              <a:rPr lang="en-US" dirty="0" smtClean="0"/>
              <a:t>Should we try to roll “all” http headers into CSP (or as many as possible)?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1D5C1-9E12-45A9-A0C7-6129B1B3B7A5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56724835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241</TotalTime>
  <Words>939</Words>
  <Application>Microsoft Office PowerPoint</Application>
  <PresentationFormat>On-screen Show (4:3)</PresentationFormat>
  <Paragraphs>99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IETF</vt:lpstr>
      <vt:lpstr> (draft-ietf-websec-frame-options-00 and draft-ietf-websec-x-frame-options-00)    David Ross, Tobias Gondrom July 2012</vt:lpstr>
      <vt:lpstr>Intro and apology</vt:lpstr>
      <vt:lpstr>Frame-Options (FO) &amp; X-Frame-Options (XFO)</vt:lpstr>
      <vt:lpstr>Frame-Options - History</vt:lpstr>
      <vt:lpstr>Frame-Options –  Example Use-Cases</vt:lpstr>
      <vt:lpstr>Frame-Options</vt:lpstr>
      <vt:lpstr>6. Frame-Options - TBD</vt:lpstr>
      <vt:lpstr>Frame-Options – Discuss Allow-From</vt:lpstr>
      <vt:lpstr>Frame-Options – roll into CSP???</vt:lpstr>
      <vt:lpstr>Frame-Options – roll into CSP???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>tobias</dc:creator>
  <cp:lastModifiedBy>tobias</cp:lastModifiedBy>
  <cp:revision>436</cp:revision>
  <dcterms:created xsi:type="dcterms:W3CDTF">2004-08-03T02:41:14Z</dcterms:created>
  <dcterms:modified xsi:type="dcterms:W3CDTF">2012-07-31T15:43:44Z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1288798633</vt:lpwstr>
  </property>
</Properties>
</file>