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6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 b="def" i="def"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 b="def" i="def"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1" showMasterPhAnim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12" name="Shape 12"/>
          <p:cNvSpPr/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hape 1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/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Shape 21"/>
          <p:cNvSpPr/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pPr/>
            <a:r>
              <a:t>Title Text</a:t>
            </a:r>
          </a:p>
        </p:txBody>
      </p:sp>
      <p:sp>
        <p:nvSpPr>
          <p:cNvPr id="22" name="Shape 22"/>
          <p:cNvSpPr/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hape 23"/>
          <p:cNvSpPr/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/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31" name="Shape 3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Shape 39"/>
          <p:cNvSpPr/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/>
            <a:r>
              <a:t>Title Text</a:t>
            </a:r>
          </a:p>
        </p:txBody>
      </p:sp>
      <p:sp>
        <p:nvSpPr>
          <p:cNvPr id="40" name="Shape 40"/>
          <p:cNvSpPr/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hape 41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9" name="Shape 49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57" name="Shape 57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hape 5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Shape 66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7" name="Shape 67"/>
          <p:cNvSpPr/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hape 68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/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hape 7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Shape 84"/>
          <p:cNvSpPr/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5" name="Shape 85"/>
          <p:cNvSpPr/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6" name="Shape 86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/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/>
            <a:r>
              <a:t>–Johnny Appleseed</a:t>
            </a:r>
          </a:p>
        </p:txBody>
      </p:sp>
      <p:sp>
        <p:nvSpPr>
          <p:cNvPr id="94" name="Shape 94"/>
          <p:cNvSpPr/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95" name="Shape 95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Shape 103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3" name="Shape 3"/>
          <p:cNvSpPr/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4"/>
          <p:cNvSpPr/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b="0" baseline="0" cap="none" i="0" spc="0" strike="noStrike" sz="3600" u="none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draft-ietf-ace-actors</a:t>
            </a:r>
          </a:p>
        </p:txBody>
      </p:sp>
      <p:sp>
        <p:nvSpPr>
          <p:cNvPr id="120" name="Shape 120"/>
          <p:cNvSpPr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  Stefanie Gerdes, Ludwig Seitz, Göran Selander, </a:t>
            </a:r>
            <a:r>
              <a:rPr u="sng"/>
              <a:t>Carsten Bormann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Shape 122"/>
          <p:cNvSpPr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Status</a:t>
            </a:r>
          </a:p>
        </p:txBody>
      </p:sp>
      <p:sp>
        <p:nvSpPr>
          <p:cNvPr id="123" name="Shape 123"/>
          <p:cNvSpPr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13384" indent="-413384" defTabSz="543305">
              <a:spcBef>
                <a:spcPts val="2700"/>
              </a:spcBef>
              <a:defRPr sz="3348"/>
            </a:pPr>
            <a:r>
              <a:t>A number of good reviews, mostly integrated</a:t>
            </a:r>
          </a:p>
          <a:p>
            <a:pPr marL="413384" indent="-413384" defTabSz="543305">
              <a:spcBef>
                <a:spcPts val="2700"/>
              </a:spcBef>
              <a:defRPr sz="3348"/>
            </a:pPr>
            <a:r>
              <a:t>Pending: Robin Wilton, Samuel Erdtman</a:t>
            </a:r>
          </a:p>
          <a:p>
            <a:pPr marL="413384" indent="-413384" defTabSz="543305">
              <a:spcBef>
                <a:spcPts val="2700"/>
              </a:spcBef>
              <a:defRPr sz="3348"/>
            </a:pPr>
            <a:r>
              <a:t>Robin Wilton’s comments integrated into first half</a:t>
            </a:r>
          </a:p>
          <a:p>
            <a:pPr lvl="1" marL="826769" indent="-413384" defTabSz="543305">
              <a:spcBef>
                <a:spcPts val="2700"/>
              </a:spcBef>
              <a:defRPr sz="3348"/>
            </a:pPr>
            <a:r>
              <a:t>editor’s draft at WG SVN</a:t>
            </a:r>
            <a:br/>
            <a:r>
              <a:rPr sz="2790"/>
              <a:t>https://svn.tools.ietf.org/svn/wg/ace/draft-ietf-ace-actors.txt</a:t>
            </a:r>
          </a:p>
          <a:p>
            <a:pPr lvl="1" marL="826769" indent="-413384" defTabSz="543305">
              <a:spcBef>
                <a:spcPts val="2700"/>
              </a:spcBef>
              <a:defRPr sz="3348"/>
            </a:pPr>
            <a:r>
              <a:t>Second half requires a bit more surgery</a:t>
            </a:r>
          </a:p>
          <a:p>
            <a:pPr lvl="1" marL="826769" indent="-413384" defTabSz="543305">
              <a:spcBef>
                <a:spcPts val="2700"/>
              </a:spcBef>
              <a:defRPr sz="3348"/>
            </a:pPr>
            <a:r>
              <a:t>Göran has a plan, to be implemented by Carsten</a:t>
            </a:r>
          </a:p>
          <a:p>
            <a:pPr marL="413384" indent="-413384" defTabSz="543305">
              <a:spcBef>
                <a:spcPts val="2700"/>
              </a:spcBef>
              <a:defRPr sz="3348"/>
            </a:pPr>
            <a:r>
              <a:t>Expect something under the Christmas Tree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50800" dist="12700" dir="0">
              <a:srgbClr val="000000">
                <a:alpha val="50000"/>
              </a:srgbClr>
            </a:outerShdw>
          </a:effectLst>
        </a:effectStyle>
        <a:effectStyle>
          <a:effectLst>
            <a:outerShdw sx="100000" sy="100000" kx="0" ky="0" algn="b" rotWithShape="0" blurRad="38100" dist="25400" dir="540000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>
          <a:outerShdw sx="100000" sy="100000" kx="0" ky="0" algn="b" rotWithShape="0" blurRad="38100" dist="25400" dir="540000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6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