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99" r:id="rId2"/>
    <p:sldId id="314" r:id="rId3"/>
    <p:sldId id="321" r:id="rId4"/>
    <p:sldId id="315" r:id="rId5"/>
    <p:sldId id="316" r:id="rId6"/>
    <p:sldId id="317" r:id="rId7"/>
    <p:sldId id="323" r:id="rId8"/>
    <p:sldId id="322" r:id="rId9"/>
    <p:sldId id="312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32FF"/>
    <a:srgbClr val="FF0000"/>
    <a:srgbClr val="FFFFCC"/>
    <a:srgbClr val="257000"/>
    <a:srgbClr val="339900"/>
    <a:srgbClr val="46D000"/>
    <a:srgbClr val="4ADC00"/>
    <a:srgbClr val="59F305"/>
    <a:srgbClr val="663300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899"/>
    <p:restoredTop sz="93314" autoAdjust="0"/>
  </p:normalViewPr>
  <p:slideViewPr>
    <p:cSldViewPr snapToGrid="0" snapToObjects="1">
      <p:cViewPr varScale="1">
        <p:scale>
          <a:sx n="114" d="100"/>
          <a:sy n="114" d="100"/>
        </p:scale>
        <p:origin x="2080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handoutMaster" Target="handoutMasters/handout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A3946E-E263-8241-875F-2E60644D5D1B}" type="datetimeFigureOut">
              <a:rPr lang="en-US" smtClean="0"/>
              <a:t>11/16/16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C8D354-524F-7C45-9188-A497ED369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15045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6A292C-0DA7-464C-9D4D-56D15D98CFD5}" type="datetimeFigureOut">
              <a:rPr lang="en-US" smtClean="0"/>
              <a:t>11/16/16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D6F4C6-5B4F-EE47-BEBD-3ADEF95B2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09543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4300D-D7AD-C64B-9C62-157241FB56A5}" type="datetime1">
              <a:rPr lang="en-US" smtClean="0"/>
              <a:t>11/16/16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49DB0-A97F-8B4E-816E-8CB38A8493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480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B9AF1-87A8-0A4A-90E9-8A00668135EA}" type="datetime1">
              <a:rPr lang="en-US" smtClean="0"/>
              <a:t>11/16/16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49DB0-A97F-8B4E-816E-8CB38A8493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424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BB068-2E26-AF49-B8BB-E7EAC7B53A83}" type="datetime1">
              <a:rPr lang="en-US" smtClean="0"/>
              <a:t>11/16/16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49DB0-A97F-8B4E-816E-8CB38A8493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403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4B092-76DD-E140-8225-C386A08FF567}" type="datetime1">
              <a:rPr lang="en-US" smtClean="0"/>
              <a:t>11/16/16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49DB0-A97F-8B4E-816E-8CB38A84934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9857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BF75C-E50F-5C40-B247-F0B83C50C27A}" type="datetime1">
              <a:rPr lang="en-US" smtClean="0"/>
              <a:t>11/16/16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49DB0-A97F-8B4E-816E-8CB38A8493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199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8D772-6FD4-C542-B9E0-BCFD87BBBCBD}" type="datetime1">
              <a:rPr lang="en-US" smtClean="0"/>
              <a:t>11/16/16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49DB0-A97F-8B4E-816E-8CB38A8493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941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569BF-981B-5043-8DD6-D7E0BDC8F6C5}" type="datetime1">
              <a:rPr lang="en-US" smtClean="0"/>
              <a:t>11/16/16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49DB0-A97F-8B4E-816E-8CB38A8493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120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39D33-ADAE-7E4F-81A3-643FD921375E}" type="datetime1">
              <a:rPr lang="en-US" smtClean="0"/>
              <a:t>11/16/16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49DB0-A97F-8B4E-816E-8CB38A8493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293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DC8A8-55E7-8249-86A0-315778A432C5}" type="datetime1">
              <a:rPr lang="en-US" smtClean="0"/>
              <a:t>11/16/16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49DB0-A97F-8B4E-816E-8CB38A8493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271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66EC0-2A97-1048-B3D5-A7AD0053D3E5}" type="datetime1">
              <a:rPr lang="en-US" smtClean="0"/>
              <a:t>11/16/16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49DB0-A97F-8B4E-816E-8CB38A8493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8451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1D0D3-7BC6-8146-AC8D-CF271344BB39}" type="datetime1">
              <a:rPr lang="en-US" smtClean="0"/>
              <a:t>11/16/16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49DB0-A97F-8B4E-816E-8CB38A8493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054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0107C0-8284-7146-8618-FAC3C5AD9F17}" type="datetime1">
              <a:rPr lang="en-US" smtClean="0"/>
              <a:t>11/16/16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549DB0-A97F-8B4E-816E-8CB38A8493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361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0169" y="1347983"/>
            <a:ext cx="6322737" cy="4330180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Voucher and Voucher Revocation Profiles for Bootstrapping Protocols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draft-kwatsen-netconf-voucher-00</a:t>
            </a:r>
            <a:br>
              <a:rPr lang="en-US" sz="3600" dirty="0" smtClean="0"/>
            </a:br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/>
              <a:t>NETCONF WG</a:t>
            </a:r>
            <a:br>
              <a:rPr lang="en-US" sz="4000" dirty="0"/>
            </a:br>
            <a:r>
              <a:rPr lang="en-US" sz="3600" dirty="0"/>
              <a:t>IETF </a:t>
            </a:r>
            <a:r>
              <a:rPr lang="en-US" sz="3600" dirty="0" smtClean="0"/>
              <a:t>97 (Seoul)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143975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5686" y="1600200"/>
            <a:ext cx="7534773" cy="475615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 smtClean="0"/>
              <a:t>The Artifacts:</a:t>
            </a:r>
          </a:p>
          <a:p>
            <a:pPr lvl="1"/>
            <a:r>
              <a:rPr lang="en-US" sz="2400" dirty="0" smtClean="0"/>
              <a:t>Voucher: </a:t>
            </a:r>
          </a:p>
          <a:p>
            <a:pPr lvl="2"/>
            <a:r>
              <a:rPr lang="en-US" sz="2000" dirty="0" smtClean="0"/>
              <a:t>used to assign a device to an owner</a:t>
            </a:r>
          </a:p>
          <a:p>
            <a:pPr lvl="1"/>
            <a:r>
              <a:rPr lang="en-US" sz="2400" dirty="0" smtClean="0"/>
              <a:t>Voucher Revocation: </a:t>
            </a:r>
          </a:p>
          <a:p>
            <a:pPr lvl="2"/>
            <a:r>
              <a:rPr lang="en-US" sz="2000" dirty="0" smtClean="0"/>
              <a:t>used to affirm that the assertions assumed when the voucher was signed are still valid.</a:t>
            </a:r>
          </a:p>
          <a:p>
            <a:pPr marL="0" lvl="0" indent="0">
              <a:buNone/>
            </a:pPr>
            <a:endParaRPr lang="en-US" sz="1050" dirty="0" smtClean="0">
              <a:solidFill>
                <a:prstClr val="black"/>
              </a:solidFill>
            </a:endParaRPr>
          </a:p>
          <a:p>
            <a:pPr marL="0" lvl="0" indent="0">
              <a:buNone/>
            </a:pPr>
            <a:endParaRPr lang="en-US" sz="1050" dirty="0" smtClean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en-US" sz="2800" dirty="0">
                <a:solidFill>
                  <a:prstClr val="black"/>
                </a:solidFill>
              </a:rPr>
              <a:t>The draft only defines the artifacts themselves</a:t>
            </a:r>
          </a:p>
          <a:p>
            <a:pPr lvl="1"/>
            <a:r>
              <a:rPr lang="en-US" sz="2400" dirty="0">
                <a:solidFill>
                  <a:prstClr val="black"/>
                </a:solidFill>
              </a:rPr>
              <a:t>leaving their distribution to </a:t>
            </a:r>
            <a:r>
              <a:rPr lang="en-US" sz="2400" dirty="0" smtClean="0">
                <a:solidFill>
                  <a:prstClr val="black"/>
                </a:solidFill>
              </a:rPr>
              <a:t>bootstrapping</a:t>
            </a:r>
            <a:r>
              <a:rPr lang="en-US" sz="2400" dirty="0" smtClean="0">
                <a:solidFill>
                  <a:prstClr val="black"/>
                </a:solidFill>
              </a:rPr>
              <a:t> protocols</a:t>
            </a:r>
            <a:endParaRPr lang="en-US" sz="2000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endParaRPr lang="en-US" sz="800" dirty="0" smtClean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49DB0-A97F-8B4E-816E-8CB38A84934F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83654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400" dirty="0" smtClean="0"/>
          </a:p>
          <a:p>
            <a:r>
              <a:rPr lang="en-US" sz="2400" dirty="0" smtClean="0"/>
              <a:t>The </a:t>
            </a:r>
            <a:r>
              <a:rPr lang="en-US" sz="2400" dirty="0"/>
              <a:t>zero touch draft previously stated that the voucher and voucher revocation artifacts were vendor specific binary formats</a:t>
            </a:r>
            <a:r>
              <a:rPr lang="en-US" sz="2400" dirty="0" smtClean="0"/>
              <a:t>.</a:t>
            </a:r>
          </a:p>
          <a:p>
            <a:endParaRPr lang="en-US" sz="2400" dirty="0"/>
          </a:p>
          <a:p>
            <a:r>
              <a:rPr lang="en-US" sz="2400" dirty="0"/>
              <a:t>However, a standard format enables:</a:t>
            </a:r>
          </a:p>
          <a:p>
            <a:pPr lvl="1"/>
            <a:r>
              <a:rPr lang="en-US" sz="2200" dirty="0"/>
              <a:t>use by multiple bootstrapping protocols</a:t>
            </a:r>
          </a:p>
          <a:p>
            <a:pPr lvl="1"/>
            <a:r>
              <a:rPr lang="en-US" sz="2200" dirty="0" smtClean="0"/>
              <a:t>development of tool </a:t>
            </a:r>
            <a:r>
              <a:rPr lang="en-US" sz="2200" dirty="0"/>
              <a:t>chains to encode/decode them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49DB0-A97F-8B4E-816E-8CB38A84934F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51537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Voucher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49DB0-A97F-8B4E-816E-8CB38A84934F}" type="slidenum">
              <a:rPr lang="en-US" smtClean="0"/>
              <a:t>4</a:t>
            </a:fld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 defTabSz="914400">
              <a:spcBef>
                <a:spcPts val="0"/>
              </a:spcBef>
              <a:buNone/>
            </a:pPr>
            <a:r>
              <a:rPr lang="en-US" sz="2000" dirty="0"/>
              <a:t>module: </a:t>
            </a:r>
            <a:r>
              <a:rPr lang="en-US" sz="2000" dirty="0" err="1" smtClean="0"/>
              <a:t>ietf</a:t>
            </a:r>
            <a:r>
              <a:rPr lang="en-US" sz="2000" dirty="0" smtClean="0"/>
              <a:t>-voucher</a:t>
            </a:r>
          </a:p>
          <a:p>
            <a:pPr marL="0" lvl="0" indent="0" defTabSz="914400">
              <a:spcBef>
                <a:spcPts val="0"/>
              </a:spcBef>
              <a:buNone/>
            </a:pPr>
            <a:r>
              <a:rPr lang="en-US" sz="2000" dirty="0" smtClean="0"/>
              <a:t>       </a:t>
            </a:r>
            <a:r>
              <a:rPr lang="en-US" sz="2000" dirty="0"/>
              <a:t>+--</a:t>
            </a:r>
            <a:r>
              <a:rPr lang="en-US" sz="2000" dirty="0" err="1"/>
              <a:t>ro</a:t>
            </a:r>
            <a:r>
              <a:rPr lang="en-US" sz="2000" dirty="0"/>
              <a:t> </a:t>
            </a:r>
            <a:r>
              <a:rPr lang="en-US" sz="2000" dirty="0" smtClean="0"/>
              <a:t>voucher</a:t>
            </a:r>
          </a:p>
          <a:p>
            <a:pPr marL="0" lvl="0" indent="0" defTabSz="914400">
              <a:spcBef>
                <a:spcPts val="0"/>
              </a:spcBef>
              <a:buNone/>
            </a:pPr>
            <a:r>
              <a:rPr lang="en-US" sz="2000" dirty="0" smtClean="0"/>
              <a:t>          </a:t>
            </a:r>
            <a:r>
              <a:rPr lang="en-US" sz="2000" dirty="0"/>
              <a:t>+--</a:t>
            </a:r>
            <a:r>
              <a:rPr lang="en-US" sz="2000" dirty="0" err="1"/>
              <a:t>ro</a:t>
            </a:r>
            <a:r>
              <a:rPr lang="en-US" sz="2000" dirty="0"/>
              <a:t> assertion                 </a:t>
            </a:r>
            <a:r>
              <a:rPr lang="en-US" sz="2000" dirty="0" smtClean="0"/>
              <a:t>enumeration         </a:t>
            </a:r>
            <a:r>
              <a:rPr lang="en-US" sz="2000" dirty="0" smtClean="0">
                <a:solidFill>
                  <a:srgbClr val="0432FF"/>
                </a:solidFill>
              </a:rPr>
              <a:t>// </a:t>
            </a:r>
            <a:r>
              <a:rPr lang="en-US" sz="2000" dirty="0" smtClean="0">
                <a:solidFill>
                  <a:srgbClr val="0432FF"/>
                </a:solidFill>
              </a:rPr>
              <a:t>e.g., logged</a:t>
            </a:r>
            <a:r>
              <a:rPr lang="en-US" sz="2000" dirty="0" smtClean="0">
                <a:solidFill>
                  <a:srgbClr val="0432FF"/>
                </a:solidFill>
              </a:rPr>
              <a:t>, verified</a:t>
            </a:r>
          </a:p>
          <a:p>
            <a:pPr marL="0" lvl="0" indent="0" defTabSz="914400">
              <a:spcBef>
                <a:spcPts val="0"/>
              </a:spcBef>
              <a:buNone/>
            </a:pPr>
            <a:r>
              <a:rPr lang="en-US" sz="2000" dirty="0" smtClean="0"/>
              <a:t>          </a:t>
            </a:r>
            <a:r>
              <a:rPr lang="en-US" sz="2000" dirty="0"/>
              <a:t>+--</a:t>
            </a:r>
            <a:r>
              <a:rPr lang="en-US" sz="2000" dirty="0" err="1"/>
              <a:t>ro</a:t>
            </a:r>
            <a:r>
              <a:rPr lang="en-US" sz="2000" dirty="0"/>
              <a:t> trusted-ca-certificate?   </a:t>
            </a:r>
            <a:r>
              <a:rPr lang="en-US" sz="2000" dirty="0" smtClean="0"/>
              <a:t>binary</a:t>
            </a:r>
          </a:p>
          <a:p>
            <a:pPr marL="0" lvl="0" indent="0" defTabSz="914400">
              <a:spcBef>
                <a:spcPts val="0"/>
              </a:spcBef>
              <a:buNone/>
            </a:pPr>
            <a:r>
              <a:rPr lang="en-US" sz="2000" dirty="0" smtClean="0"/>
              <a:t>          </a:t>
            </a:r>
            <a:r>
              <a:rPr lang="en-US" sz="2000" dirty="0"/>
              <a:t>+--</a:t>
            </a:r>
            <a:r>
              <a:rPr lang="en-US" sz="2000" dirty="0" err="1"/>
              <a:t>ro</a:t>
            </a:r>
            <a:r>
              <a:rPr lang="en-US" sz="2000" dirty="0"/>
              <a:t> </a:t>
            </a:r>
            <a:r>
              <a:rPr lang="en-US" sz="2000" dirty="0" smtClean="0"/>
              <a:t>certificate-id</a:t>
            </a:r>
          </a:p>
          <a:p>
            <a:pPr marL="0" lvl="0" indent="0" defTabSz="914400">
              <a:spcBef>
                <a:spcPts val="0"/>
              </a:spcBef>
              <a:buNone/>
            </a:pPr>
            <a:r>
              <a:rPr lang="en-US" sz="2000" dirty="0" smtClean="0"/>
              <a:t>          </a:t>
            </a:r>
            <a:r>
              <a:rPr lang="en-US" sz="2000" dirty="0"/>
              <a:t>|  +--</a:t>
            </a:r>
            <a:r>
              <a:rPr lang="en-US" sz="2000" dirty="0" err="1"/>
              <a:t>ro</a:t>
            </a:r>
            <a:r>
              <a:rPr lang="en-US" sz="2000" dirty="0"/>
              <a:t> </a:t>
            </a:r>
            <a:r>
              <a:rPr lang="en-US" sz="2000" dirty="0" err="1"/>
              <a:t>cn</a:t>
            </a:r>
            <a:r>
              <a:rPr lang="en-US" sz="2000" dirty="0"/>
              <a:t>-id?    </a:t>
            </a:r>
            <a:r>
              <a:rPr lang="en-US" sz="2000" dirty="0" smtClean="0"/>
              <a:t>string</a:t>
            </a:r>
          </a:p>
          <a:p>
            <a:pPr marL="0" lvl="0" indent="0" defTabSz="914400">
              <a:spcBef>
                <a:spcPts val="0"/>
              </a:spcBef>
              <a:buNone/>
            </a:pPr>
            <a:r>
              <a:rPr lang="en-US" sz="2000" dirty="0" smtClean="0"/>
              <a:t>          </a:t>
            </a:r>
            <a:r>
              <a:rPr lang="en-US" sz="2000" dirty="0"/>
              <a:t>|  +--</a:t>
            </a:r>
            <a:r>
              <a:rPr lang="en-US" sz="2000" dirty="0" err="1"/>
              <a:t>ro</a:t>
            </a:r>
            <a:r>
              <a:rPr lang="en-US" sz="2000" dirty="0"/>
              <a:t> </a:t>
            </a:r>
            <a:r>
              <a:rPr lang="en-US" sz="2000" dirty="0" err="1"/>
              <a:t>dns</a:t>
            </a:r>
            <a:r>
              <a:rPr lang="en-US" sz="2000" dirty="0"/>
              <a:t>-id?   </a:t>
            </a:r>
            <a:r>
              <a:rPr lang="en-US" sz="2000" dirty="0" smtClean="0"/>
              <a:t>string</a:t>
            </a:r>
          </a:p>
          <a:p>
            <a:pPr marL="0" lvl="0" indent="0" defTabSz="914400">
              <a:spcBef>
                <a:spcPts val="0"/>
              </a:spcBef>
              <a:buNone/>
            </a:pPr>
            <a:r>
              <a:rPr lang="en-US" sz="2000" dirty="0" smtClean="0"/>
              <a:t>          </a:t>
            </a:r>
            <a:r>
              <a:rPr lang="en-US" sz="2000" dirty="0"/>
              <a:t>+--</a:t>
            </a:r>
            <a:r>
              <a:rPr lang="en-US" sz="2000" dirty="0" err="1"/>
              <a:t>ro</a:t>
            </a:r>
            <a:r>
              <a:rPr lang="en-US" sz="2000" dirty="0"/>
              <a:t> unique-id*                </a:t>
            </a:r>
            <a:r>
              <a:rPr lang="en-US" sz="2000" dirty="0" smtClean="0"/>
              <a:t>string</a:t>
            </a:r>
          </a:p>
          <a:p>
            <a:pPr marL="0" lvl="0" indent="0" defTabSz="914400">
              <a:spcBef>
                <a:spcPts val="0"/>
              </a:spcBef>
              <a:buNone/>
            </a:pPr>
            <a:r>
              <a:rPr lang="en-US" sz="2000" dirty="0" smtClean="0"/>
              <a:t>          </a:t>
            </a:r>
            <a:r>
              <a:rPr lang="en-US" sz="2000" dirty="0"/>
              <a:t>+--</a:t>
            </a:r>
            <a:r>
              <a:rPr lang="en-US" sz="2000" dirty="0" err="1"/>
              <a:t>ro</a:t>
            </a:r>
            <a:r>
              <a:rPr lang="en-US" sz="2000" dirty="0"/>
              <a:t> nonce?                    </a:t>
            </a:r>
            <a:r>
              <a:rPr lang="en-US" sz="2000" dirty="0" smtClean="0"/>
              <a:t>string</a:t>
            </a:r>
          </a:p>
          <a:p>
            <a:pPr marL="0" lvl="0" indent="0" defTabSz="914400">
              <a:spcBef>
                <a:spcPts val="0"/>
              </a:spcBef>
              <a:buNone/>
            </a:pPr>
            <a:r>
              <a:rPr lang="en-US" sz="2000" dirty="0" smtClean="0"/>
              <a:t>          </a:t>
            </a:r>
            <a:r>
              <a:rPr lang="en-US" sz="2000" dirty="0"/>
              <a:t>+--</a:t>
            </a:r>
            <a:r>
              <a:rPr lang="en-US" sz="2000" dirty="0" err="1"/>
              <a:t>ro</a:t>
            </a:r>
            <a:r>
              <a:rPr lang="en-US" sz="2000" dirty="0"/>
              <a:t> created-on?               </a:t>
            </a:r>
            <a:r>
              <a:rPr lang="en-US" sz="2000" dirty="0" err="1" smtClean="0"/>
              <a:t>yang:date-and-time</a:t>
            </a:r>
            <a:endParaRPr lang="en-US" sz="2000" dirty="0" smtClean="0"/>
          </a:p>
          <a:p>
            <a:pPr marL="0" lvl="0" indent="0" defTabSz="914400">
              <a:spcBef>
                <a:spcPts val="0"/>
              </a:spcBef>
              <a:buNone/>
            </a:pPr>
            <a:r>
              <a:rPr lang="en-US" sz="2000" dirty="0" smtClean="0"/>
              <a:t>          </a:t>
            </a:r>
            <a:r>
              <a:rPr lang="en-US" sz="2000" dirty="0"/>
              <a:t>+--</a:t>
            </a:r>
            <a:r>
              <a:rPr lang="en-US" sz="2000" dirty="0" err="1"/>
              <a:t>ro</a:t>
            </a:r>
            <a:r>
              <a:rPr lang="en-US" sz="2000" dirty="0"/>
              <a:t> expires-on?               </a:t>
            </a:r>
            <a:r>
              <a:rPr lang="en-US" sz="2000" dirty="0" err="1" smtClean="0"/>
              <a:t>yang:date-and-time</a:t>
            </a:r>
            <a:endParaRPr lang="en-US" sz="2000" dirty="0" smtClean="0"/>
          </a:p>
          <a:p>
            <a:pPr marL="0" lvl="0" indent="0" defTabSz="914400">
              <a:spcBef>
                <a:spcPts val="0"/>
              </a:spcBef>
              <a:buNone/>
            </a:pPr>
            <a:r>
              <a:rPr lang="en-US" sz="2000" dirty="0" smtClean="0"/>
              <a:t>          </a:t>
            </a:r>
            <a:r>
              <a:rPr lang="en-US" sz="2000" dirty="0"/>
              <a:t>+--</a:t>
            </a:r>
            <a:r>
              <a:rPr lang="en-US" sz="2000" dirty="0" err="1"/>
              <a:t>ro</a:t>
            </a:r>
            <a:r>
              <a:rPr lang="en-US" sz="2000" dirty="0"/>
              <a:t> revocation-location?      </a:t>
            </a:r>
            <a:r>
              <a:rPr lang="en-US" sz="2000" dirty="0" err="1" smtClean="0"/>
              <a:t>inet:uri</a:t>
            </a:r>
            <a:endParaRPr lang="en-US" sz="2000" dirty="0" smtClean="0"/>
          </a:p>
          <a:p>
            <a:pPr marL="0" lvl="0" indent="0" defTabSz="914400">
              <a:spcBef>
                <a:spcPts val="0"/>
              </a:spcBef>
              <a:buNone/>
            </a:pPr>
            <a:r>
              <a:rPr lang="en-US" sz="2000" dirty="0" smtClean="0"/>
              <a:t>          </a:t>
            </a:r>
            <a:r>
              <a:rPr lang="en-US" sz="2000" dirty="0"/>
              <a:t>+--</a:t>
            </a:r>
            <a:r>
              <a:rPr lang="en-US" sz="2000" dirty="0" err="1"/>
              <a:t>ro</a:t>
            </a:r>
            <a:r>
              <a:rPr lang="en-US" sz="2000" dirty="0"/>
              <a:t> additional-data?</a:t>
            </a:r>
          </a:p>
        </p:txBody>
      </p:sp>
    </p:spTree>
    <p:extLst>
      <p:ext uri="{BB962C8B-B14F-4D97-AF65-F5344CB8AC3E}">
        <p14:creationId xmlns:p14="http://schemas.microsoft.com/office/powerpoint/2010/main" val="10988944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Voucher </a:t>
            </a:r>
            <a:r>
              <a:rPr lang="en-US" dirty="0" smtClean="0"/>
              <a:t>Revocation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7467" y="1830387"/>
            <a:ext cx="5768728" cy="3633711"/>
          </a:xfrm>
        </p:spPr>
        <p:txBody>
          <a:bodyPr>
            <a:normAutofit/>
          </a:bodyPr>
          <a:lstStyle/>
          <a:p>
            <a:pPr marL="0" lvl="0" indent="0" defTabSz="914400">
              <a:spcBef>
                <a:spcPts val="0"/>
              </a:spcBef>
              <a:buNone/>
            </a:pPr>
            <a:r>
              <a:rPr lang="en-US" sz="2000" dirty="0"/>
              <a:t> module: </a:t>
            </a:r>
            <a:r>
              <a:rPr lang="en-US" sz="2000" dirty="0" err="1" smtClean="0"/>
              <a:t>ietf</a:t>
            </a:r>
            <a:r>
              <a:rPr lang="en-US" sz="2000" dirty="0" smtClean="0"/>
              <a:t>-voucher-revocation</a:t>
            </a:r>
          </a:p>
          <a:p>
            <a:pPr marL="0" lvl="0" indent="0" defTabSz="914400">
              <a:spcBef>
                <a:spcPts val="0"/>
              </a:spcBef>
              <a:buNone/>
            </a:pPr>
            <a:r>
              <a:rPr lang="en-US" sz="2000" dirty="0" smtClean="0"/>
              <a:t>       </a:t>
            </a:r>
            <a:r>
              <a:rPr lang="en-US" sz="2000" dirty="0"/>
              <a:t>+--</a:t>
            </a:r>
            <a:r>
              <a:rPr lang="en-US" sz="2000" dirty="0" err="1"/>
              <a:t>ro</a:t>
            </a:r>
            <a:r>
              <a:rPr lang="en-US" sz="2000" dirty="0"/>
              <a:t> voucher-revocation </a:t>
            </a:r>
            <a:endParaRPr lang="en-US" sz="2000" dirty="0" smtClean="0"/>
          </a:p>
          <a:p>
            <a:pPr marL="0" lvl="0" indent="0" defTabSz="914400">
              <a:spcBef>
                <a:spcPts val="0"/>
              </a:spcBef>
              <a:buNone/>
            </a:pPr>
            <a:r>
              <a:rPr lang="en-US" sz="2000" dirty="0" smtClean="0"/>
              <a:t>         </a:t>
            </a:r>
            <a:r>
              <a:rPr lang="en-US" sz="2000" dirty="0"/>
              <a:t>+--</a:t>
            </a:r>
            <a:r>
              <a:rPr lang="en-US" sz="2000" dirty="0" err="1"/>
              <a:t>ro</a:t>
            </a:r>
            <a:r>
              <a:rPr lang="en-US" sz="2000" dirty="0"/>
              <a:t> revocation-type     </a:t>
            </a:r>
            <a:r>
              <a:rPr lang="en-US" sz="2000" dirty="0" smtClean="0"/>
              <a:t>enumeration</a:t>
            </a:r>
          </a:p>
          <a:p>
            <a:pPr marL="0" lvl="0" indent="0" defTabSz="914400">
              <a:spcBef>
                <a:spcPts val="0"/>
              </a:spcBef>
              <a:buNone/>
            </a:pPr>
            <a:r>
              <a:rPr lang="en-US" sz="2000" dirty="0" smtClean="0"/>
              <a:t>          </a:t>
            </a:r>
            <a:r>
              <a:rPr lang="en-US" sz="2000" dirty="0"/>
              <a:t>+--</a:t>
            </a:r>
            <a:r>
              <a:rPr lang="en-US" sz="2000" dirty="0" err="1"/>
              <a:t>ro</a:t>
            </a:r>
            <a:r>
              <a:rPr lang="en-US" sz="2000" dirty="0"/>
              <a:t> created-on          </a:t>
            </a:r>
            <a:r>
              <a:rPr lang="en-US" sz="2000" dirty="0" err="1" smtClean="0"/>
              <a:t>yang:date-and-time</a:t>
            </a:r>
            <a:endParaRPr lang="en-US" sz="2000" dirty="0" smtClean="0"/>
          </a:p>
          <a:p>
            <a:pPr marL="0" lvl="0" indent="0" defTabSz="914400">
              <a:spcBef>
                <a:spcPts val="0"/>
              </a:spcBef>
              <a:buNone/>
            </a:pPr>
            <a:r>
              <a:rPr lang="en-US" sz="2000" dirty="0" smtClean="0"/>
              <a:t>          </a:t>
            </a:r>
            <a:r>
              <a:rPr lang="en-US" sz="2000" dirty="0"/>
              <a:t>+--</a:t>
            </a:r>
            <a:r>
              <a:rPr lang="en-US" sz="2000" dirty="0" err="1"/>
              <a:t>ro</a:t>
            </a:r>
            <a:r>
              <a:rPr lang="en-US" sz="2000" dirty="0"/>
              <a:t> expires-on?         </a:t>
            </a:r>
            <a:r>
              <a:rPr lang="en-US" sz="2000" dirty="0" err="1" smtClean="0"/>
              <a:t>yang:date-and-time</a:t>
            </a:r>
            <a:endParaRPr lang="en-US" sz="2000" dirty="0" smtClean="0"/>
          </a:p>
          <a:p>
            <a:pPr marL="0" lvl="0" indent="0" defTabSz="914400">
              <a:spcBef>
                <a:spcPts val="0"/>
              </a:spcBef>
              <a:buNone/>
            </a:pPr>
            <a:r>
              <a:rPr lang="en-US" sz="2000" dirty="0" smtClean="0"/>
              <a:t>          </a:t>
            </a:r>
            <a:r>
              <a:rPr lang="en-US" sz="2000" dirty="0"/>
              <a:t>+--</a:t>
            </a:r>
            <a:r>
              <a:rPr lang="en-US" sz="2000" dirty="0" err="1"/>
              <a:t>ro</a:t>
            </a:r>
            <a:r>
              <a:rPr lang="en-US" sz="2000" dirty="0"/>
              <a:t> (voucher-revocation-type</a:t>
            </a:r>
            <a:r>
              <a:rPr lang="en-US" sz="2000" dirty="0" smtClean="0"/>
              <a:t>)?</a:t>
            </a:r>
          </a:p>
          <a:p>
            <a:pPr marL="0" lvl="0" indent="0" defTabSz="914400">
              <a:spcBef>
                <a:spcPts val="0"/>
              </a:spcBef>
              <a:buNone/>
            </a:pPr>
            <a:r>
              <a:rPr lang="en-US" sz="2000" dirty="0" smtClean="0"/>
              <a:t>          </a:t>
            </a:r>
            <a:r>
              <a:rPr lang="en-US" sz="2000" dirty="0"/>
              <a:t>|  +--:(issuer-wide</a:t>
            </a:r>
            <a:r>
              <a:rPr lang="en-US" sz="2000" dirty="0" smtClean="0"/>
              <a:t>)</a:t>
            </a:r>
          </a:p>
          <a:p>
            <a:pPr marL="0" lvl="0" indent="0" defTabSz="914400">
              <a:spcBef>
                <a:spcPts val="0"/>
              </a:spcBef>
              <a:buNone/>
            </a:pPr>
            <a:r>
              <a:rPr lang="en-US" sz="2000" dirty="0" smtClean="0"/>
              <a:t>          |  </a:t>
            </a:r>
            <a:r>
              <a:rPr lang="en-US" sz="2000" dirty="0"/>
              <a:t>|   </a:t>
            </a:r>
            <a:r>
              <a:rPr lang="en-US" sz="2000" dirty="0" smtClean="0"/>
              <a:t>...			</a:t>
            </a:r>
            <a:r>
              <a:rPr lang="en-US" sz="2000" dirty="0" smtClean="0">
                <a:solidFill>
                  <a:srgbClr val="0432FF"/>
                </a:solidFill>
              </a:rPr>
              <a:t>// see next slide</a:t>
            </a:r>
          </a:p>
          <a:p>
            <a:pPr marL="0" lvl="0" indent="0" defTabSz="914400">
              <a:spcBef>
                <a:spcPts val="0"/>
              </a:spcBef>
              <a:buNone/>
            </a:pPr>
            <a:r>
              <a:rPr lang="en-US" sz="2000" dirty="0" smtClean="0"/>
              <a:t>          </a:t>
            </a:r>
            <a:r>
              <a:rPr lang="en-US" sz="2000" dirty="0"/>
              <a:t>|  +--:(voucher-specific</a:t>
            </a:r>
            <a:r>
              <a:rPr lang="en-US" sz="2000" dirty="0" smtClean="0"/>
              <a:t>)</a:t>
            </a:r>
          </a:p>
          <a:p>
            <a:pPr marL="0" indent="0" defTabSz="914400">
              <a:spcBef>
                <a:spcPts val="0"/>
              </a:spcBef>
              <a:buNone/>
            </a:pPr>
            <a:r>
              <a:rPr lang="en-US" sz="2000" dirty="0" smtClean="0"/>
              <a:t>          </a:t>
            </a:r>
            <a:r>
              <a:rPr lang="en-US" sz="2000" dirty="0"/>
              <a:t>|    </a:t>
            </a:r>
            <a:r>
              <a:rPr lang="en-US" sz="2000" dirty="0" smtClean="0"/>
              <a:t>   </a:t>
            </a:r>
            <a:r>
              <a:rPr lang="en-US" sz="2000" dirty="0"/>
              <a:t>... </a:t>
            </a:r>
            <a:r>
              <a:rPr lang="en-US" sz="2000" dirty="0" smtClean="0"/>
              <a:t>		</a:t>
            </a:r>
            <a:r>
              <a:rPr lang="en-US" sz="2000" dirty="0"/>
              <a:t>	</a:t>
            </a:r>
            <a:r>
              <a:rPr lang="en-US" sz="2000" dirty="0">
                <a:solidFill>
                  <a:srgbClr val="0432FF"/>
                </a:solidFill>
              </a:rPr>
              <a:t>// see next </a:t>
            </a:r>
            <a:r>
              <a:rPr lang="en-US" sz="2000" dirty="0" smtClean="0">
                <a:solidFill>
                  <a:srgbClr val="0432FF"/>
                </a:solidFill>
              </a:rPr>
              <a:t>slide</a:t>
            </a:r>
          </a:p>
          <a:p>
            <a:pPr marL="0" lvl="0" indent="0" defTabSz="914400">
              <a:spcBef>
                <a:spcPts val="0"/>
              </a:spcBef>
              <a:buNone/>
            </a:pPr>
            <a:r>
              <a:rPr lang="en-US" sz="2000" dirty="0" smtClean="0"/>
              <a:t>          </a:t>
            </a:r>
            <a:r>
              <a:rPr lang="en-US" sz="2000" dirty="0"/>
              <a:t>+--</a:t>
            </a:r>
            <a:r>
              <a:rPr lang="en-US" sz="2000" dirty="0" err="1"/>
              <a:t>ro</a:t>
            </a:r>
            <a:r>
              <a:rPr lang="en-US" sz="2000" dirty="0"/>
              <a:t> additional-data?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49DB0-A97F-8B4E-816E-8CB38A84934F}" type="slidenum">
              <a:rPr lang="en-US" smtClean="0"/>
              <a:t>5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003246" y="2263698"/>
            <a:ext cx="27656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432FF"/>
                </a:solidFill>
              </a:rPr>
              <a:t>issuer-wide (like a CRL)</a:t>
            </a:r>
          </a:p>
          <a:p>
            <a:r>
              <a:rPr lang="en-US" dirty="0" smtClean="0">
                <a:solidFill>
                  <a:srgbClr val="0432FF"/>
                </a:solidFill>
              </a:rPr>
              <a:t>voucher-</a:t>
            </a:r>
            <a:r>
              <a:rPr lang="en-US" dirty="0" err="1" smtClean="0">
                <a:solidFill>
                  <a:srgbClr val="0432FF"/>
                </a:solidFill>
              </a:rPr>
              <a:t>specfic</a:t>
            </a:r>
            <a:r>
              <a:rPr lang="en-US" dirty="0" smtClean="0">
                <a:solidFill>
                  <a:srgbClr val="0432FF"/>
                </a:solidFill>
              </a:rPr>
              <a:t> (like OCSP)</a:t>
            </a:r>
            <a:endParaRPr lang="en-US" dirty="0">
              <a:solidFill>
                <a:srgbClr val="0432FF"/>
              </a:solidFill>
            </a:endParaRPr>
          </a:p>
        </p:txBody>
      </p:sp>
      <p:sp>
        <p:nvSpPr>
          <p:cNvPr id="6" name="Left Brace 5"/>
          <p:cNvSpPr/>
          <p:nvPr/>
        </p:nvSpPr>
        <p:spPr>
          <a:xfrm>
            <a:off x="5783852" y="2129663"/>
            <a:ext cx="178420" cy="914400"/>
          </a:xfrm>
          <a:prstGeom prst="leftBrace">
            <a:avLst/>
          </a:prstGeom>
          <a:ln>
            <a:solidFill>
              <a:srgbClr val="0432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9701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Voucher Revocation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083" y="1565315"/>
            <a:ext cx="6523463" cy="2677956"/>
          </a:xfrm>
        </p:spPr>
        <p:txBody>
          <a:bodyPr>
            <a:noAutofit/>
          </a:bodyPr>
          <a:lstStyle/>
          <a:p>
            <a:pPr marL="0" lvl="0" indent="0" defTabSz="914400">
              <a:spcBef>
                <a:spcPts val="0"/>
              </a:spcBef>
              <a:buNone/>
            </a:pPr>
            <a:r>
              <a:rPr lang="en-US" sz="1800" b="1" dirty="0" smtClean="0"/>
              <a:t>   +--</a:t>
            </a:r>
            <a:r>
              <a:rPr lang="en-US" sz="1800" b="1" dirty="0" err="1" smtClean="0"/>
              <a:t>ro</a:t>
            </a:r>
            <a:r>
              <a:rPr lang="en-US" sz="1800" b="1" dirty="0" smtClean="0"/>
              <a:t> </a:t>
            </a:r>
            <a:r>
              <a:rPr lang="en-US" sz="1800" b="1" dirty="0" smtClean="0"/>
              <a:t>issuer-wide</a:t>
            </a:r>
            <a:r>
              <a:rPr lang="en-US" sz="1800" dirty="0" smtClean="0"/>
              <a:t>				</a:t>
            </a:r>
            <a:r>
              <a:rPr lang="en-US" sz="1800" dirty="0" smtClean="0">
                <a:solidFill>
                  <a:srgbClr val="0432FF"/>
                </a:solidFill>
              </a:rPr>
              <a:t>// like a CRL</a:t>
            </a:r>
            <a:endParaRPr lang="en-US" sz="1800" b="1" dirty="0" smtClean="0">
              <a:solidFill>
                <a:srgbClr val="0432FF"/>
              </a:solidFill>
            </a:endParaRPr>
          </a:p>
          <a:p>
            <a:pPr marL="0" lvl="0" indent="0" defTabSz="914400">
              <a:spcBef>
                <a:spcPts val="0"/>
              </a:spcBef>
              <a:buNone/>
            </a:pPr>
            <a:r>
              <a:rPr lang="en-US" sz="1800" dirty="0"/>
              <a:t> </a:t>
            </a:r>
            <a:r>
              <a:rPr lang="en-US" sz="1800" dirty="0" smtClean="0"/>
              <a:t>     </a:t>
            </a:r>
            <a:r>
              <a:rPr lang="en-US" sz="1800" dirty="0"/>
              <a:t>+--</a:t>
            </a:r>
            <a:r>
              <a:rPr lang="en-US" sz="1800" dirty="0" err="1"/>
              <a:t>ro</a:t>
            </a:r>
            <a:r>
              <a:rPr lang="en-US" sz="1800" dirty="0"/>
              <a:t> (list-type</a:t>
            </a:r>
            <a:r>
              <a:rPr lang="en-US" sz="1800" dirty="0" smtClean="0"/>
              <a:t>)?</a:t>
            </a:r>
          </a:p>
          <a:p>
            <a:pPr marL="0" lvl="0" indent="0" defTabSz="914400">
              <a:spcBef>
                <a:spcPts val="0"/>
              </a:spcBef>
              <a:buNone/>
            </a:pPr>
            <a:r>
              <a:rPr lang="en-US" sz="1800" dirty="0"/>
              <a:t> </a:t>
            </a:r>
            <a:r>
              <a:rPr lang="en-US" sz="1800" dirty="0" smtClean="0"/>
              <a:t>        </a:t>
            </a:r>
            <a:r>
              <a:rPr lang="en-US" sz="1800" dirty="0"/>
              <a:t>+--:(whitelist</a:t>
            </a:r>
            <a:r>
              <a:rPr lang="en-US" sz="1800" dirty="0" smtClean="0"/>
              <a:t>)</a:t>
            </a:r>
          </a:p>
          <a:p>
            <a:pPr marL="0" lvl="0" indent="0" defTabSz="914400">
              <a:spcBef>
                <a:spcPts val="0"/>
              </a:spcBef>
              <a:buNone/>
            </a:pPr>
            <a:r>
              <a:rPr lang="en-US" sz="1800" dirty="0"/>
              <a:t> </a:t>
            </a:r>
            <a:r>
              <a:rPr lang="en-US" sz="1800" dirty="0" smtClean="0"/>
              <a:t>        </a:t>
            </a:r>
            <a:r>
              <a:rPr lang="en-US" sz="1800" dirty="0"/>
              <a:t>|  +--</a:t>
            </a:r>
            <a:r>
              <a:rPr lang="en-US" sz="1800" dirty="0" err="1"/>
              <a:t>ro</a:t>
            </a:r>
            <a:r>
              <a:rPr lang="en-US" sz="1800" dirty="0"/>
              <a:t> </a:t>
            </a:r>
            <a:r>
              <a:rPr lang="en-US" sz="1800" dirty="0" smtClean="0"/>
              <a:t>whitelist</a:t>
            </a:r>
          </a:p>
          <a:p>
            <a:pPr marL="0" lvl="0" indent="0" defTabSz="914400">
              <a:spcBef>
                <a:spcPts val="0"/>
              </a:spcBef>
              <a:buNone/>
            </a:pPr>
            <a:r>
              <a:rPr lang="en-US" sz="1800" dirty="0"/>
              <a:t> </a:t>
            </a:r>
            <a:r>
              <a:rPr lang="en-US" sz="1800" dirty="0" smtClean="0"/>
              <a:t>        </a:t>
            </a:r>
            <a:r>
              <a:rPr lang="en-US" sz="1800" dirty="0"/>
              <a:t>|     +--</a:t>
            </a:r>
            <a:r>
              <a:rPr lang="en-US" sz="1800" dirty="0" err="1"/>
              <a:t>ro</a:t>
            </a:r>
            <a:r>
              <a:rPr lang="en-US" sz="1800" dirty="0"/>
              <a:t> voucher-identifier*   </a:t>
            </a:r>
            <a:r>
              <a:rPr lang="en-US" sz="1800" dirty="0" smtClean="0"/>
              <a:t>string</a:t>
            </a:r>
          </a:p>
          <a:p>
            <a:pPr marL="0" lvl="0" indent="0" defTabSz="914400">
              <a:spcBef>
                <a:spcPts val="0"/>
              </a:spcBef>
              <a:buNone/>
            </a:pPr>
            <a:r>
              <a:rPr lang="en-US" sz="1800" dirty="0"/>
              <a:t> </a:t>
            </a:r>
            <a:r>
              <a:rPr lang="en-US" sz="1800" dirty="0" smtClean="0"/>
              <a:t>        </a:t>
            </a:r>
            <a:r>
              <a:rPr lang="en-US" sz="1800" dirty="0"/>
              <a:t>+--:(blacklist</a:t>
            </a:r>
            <a:r>
              <a:rPr lang="en-US" sz="1800" dirty="0" smtClean="0"/>
              <a:t>)</a:t>
            </a:r>
          </a:p>
          <a:p>
            <a:pPr marL="0" lvl="0" indent="0" defTabSz="914400">
              <a:spcBef>
                <a:spcPts val="0"/>
              </a:spcBef>
              <a:buNone/>
            </a:pPr>
            <a:r>
              <a:rPr lang="en-US" sz="1800" dirty="0"/>
              <a:t> </a:t>
            </a:r>
            <a:r>
              <a:rPr lang="en-US" sz="1800" dirty="0" smtClean="0"/>
              <a:t>           </a:t>
            </a:r>
            <a:r>
              <a:rPr lang="en-US" sz="1800" dirty="0"/>
              <a:t>+--</a:t>
            </a:r>
            <a:r>
              <a:rPr lang="en-US" sz="1800" dirty="0" err="1"/>
              <a:t>ro</a:t>
            </a:r>
            <a:r>
              <a:rPr lang="en-US" sz="1800" dirty="0"/>
              <a:t> </a:t>
            </a:r>
            <a:r>
              <a:rPr lang="en-US" sz="1800" dirty="0" smtClean="0"/>
              <a:t>blacklist</a:t>
            </a:r>
          </a:p>
          <a:p>
            <a:pPr marL="0" lvl="0" indent="0" defTabSz="914400">
              <a:spcBef>
                <a:spcPts val="0"/>
              </a:spcBef>
              <a:buNone/>
            </a:pPr>
            <a:r>
              <a:rPr lang="en-US" sz="1800" dirty="0"/>
              <a:t> </a:t>
            </a:r>
            <a:r>
              <a:rPr lang="en-US" sz="1800" dirty="0" smtClean="0"/>
              <a:t>              </a:t>
            </a:r>
            <a:r>
              <a:rPr lang="en-US" sz="1800" dirty="0"/>
              <a:t>+--</a:t>
            </a:r>
            <a:r>
              <a:rPr lang="en-US" sz="1800" dirty="0" err="1"/>
              <a:t>ro</a:t>
            </a:r>
            <a:r>
              <a:rPr lang="en-US" sz="1800" dirty="0"/>
              <a:t> voucher-identifier*   </a:t>
            </a:r>
            <a:r>
              <a:rPr lang="en-US" sz="1800" dirty="0" smtClean="0"/>
              <a:t>string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49DB0-A97F-8B4E-816E-8CB38A84934F}" type="slidenum">
              <a:rPr lang="en-US" smtClean="0"/>
              <a:t>6</a:t>
            </a:fld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11873" y="4386804"/>
            <a:ext cx="7984273" cy="233467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914400">
              <a:spcBef>
                <a:spcPts val="0"/>
              </a:spcBef>
              <a:buFont typeface="Arial"/>
              <a:buNone/>
            </a:pPr>
            <a:r>
              <a:rPr lang="en-US" sz="1800" b="1" dirty="0" smtClean="0"/>
              <a:t>      +--</a:t>
            </a:r>
            <a:r>
              <a:rPr lang="en-US" sz="1800" b="1" dirty="0" err="1" smtClean="0"/>
              <a:t>ro</a:t>
            </a:r>
            <a:r>
              <a:rPr lang="en-US" sz="1800" b="1" dirty="0" smtClean="0"/>
              <a:t> </a:t>
            </a:r>
            <a:r>
              <a:rPr lang="en-US" sz="1800" b="1" dirty="0" smtClean="0"/>
              <a:t>voucher-specific</a:t>
            </a:r>
            <a:r>
              <a:rPr lang="en-US" sz="1800" dirty="0" smtClean="0"/>
              <a:t>			</a:t>
            </a:r>
            <a:r>
              <a:rPr lang="en-US" sz="1800" dirty="0" smtClean="0">
                <a:solidFill>
                  <a:srgbClr val="0432FF"/>
                </a:solidFill>
              </a:rPr>
              <a:t>// like an OCSP Response</a:t>
            </a:r>
            <a:endParaRPr lang="en-US" sz="1800" b="1" dirty="0" smtClean="0">
              <a:solidFill>
                <a:srgbClr val="0432FF"/>
              </a:solidFill>
            </a:endParaRPr>
          </a:p>
          <a:p>
            <a:pPr marL="0" indent="0" defTabSz="914400">
              <a:spcBef>
                <a:spcPts val="0"/>
              </a:spcBef>
              <a:buFont typeface="Arial"/>
              <a:buNone/>
            </a:pPr>
            <a:r>
              <a:rPr lang="en-US" sz="1800" dirty="0" smtClean="0"/>
              <a:t>         +--</a:t>
            </a:r>
            <a:r>
              <a:rPr lang="en-US" sz="1800" dirty="0" err="1" smtClean="0"/>
              <a:t>ro</a:t>
            </a:r>
            <a:r>
              <a:rPr lang="en-US" sz="1800" dirty="0" smtClean="0"/>
              <a:t> voucher-identifier        string</a:t>
            </a:r>
          </a:p>
          <a:p>
            <a:pPr marL="0" indent="0" defTabSz="914400">
              <a:spcBef>
                <a:spcPts val="0"/>
              </a:spcBef>
              <a:buFont typeface="Arial"/>
              <a:buNone/>
            </a:pPr>
            <a:r>
              <a:rPr lang="en-US" sz="1800" dirty="0" smtClean="0"/>
              <a:t>         +--</a:t>
            </a:r>
            <a:r>
              <a:rPr lang="en-US" sz="1800" dirty="0" err="1" smtClean="0"/>
              <a:t>ro</a:t>
            </a:r>
            <a:r>
              <a:rPr lang="en-US" sz="1800" dirty="0" smtClean="0"/>
              <a:t> voucher-status            enumeration</a:t>
            </a:r>
          </a:p>
          <a:p>
            <a:pPr marL="0" indent="0" defTabSz="914400">
              <a:spcBef>
                <a:spcPts val="0"/>
              </a:spcBef>
              <a:buFont typeface="Arial"/>
              <a:buNone/>
            </a:pPr>
            <a:r>
              <a:rPr lang="en-US" sz="1800" dirty="0" smtClean="0"/>
              <a:t>         +--</a:t>
            </a:r>
            <a:r>
              <a:rPr lang="en-US" sz="1800" dirty="0" err="1" smtClean="0"/>
              <a:t>ro</a:t>
            </a:r>
            <a:r>
              <a:rPr lang="en-US" sz="1800" dirty="0" smtClean="0"/>
              <a:t> revocation-information</a:t>
            </a:r>
          </a:p>
          <a:p>
            <a:pPr marL="0" indent="0" defTabSz="914400">
              <a:spcBef>
                <a:spcPts val="0"/>
              </a:spcBef>
              <a:buFont typeface="Arial"/>
              <a:buNone/>
            </a:pPr>
            <a:r>
              <a:rPr lang="en-US" sz="1800" dirty="0" smtClean="0"/>
              <a:t>            +--</a:t>
            </a:r>
            <a:r>
              <a:rPr lang="en-US" sz="1800" dirty="0" err="1" smtClean="0"/>
              <a:t>ro</a:t>
            </a:r>
            <a:r>
              <a:rPr lang="en-US" sz="1800" dirty="0" smtClean="0"/>
              <a:t> revoked-on           </a:t>
            </a:r>
            <a:r>
              <a:rPr lang="en-US" sz="1800" dirty="0" err="1" smtClean="0"/>
              <a:t>yang:date-and-time</a:t>
            </a:r>
            <a:endParaRPr lang="en-US" sz="1800" dirty="0" smtClean="0"/>
          </a:p>
          <a:p>
            <a:pPr marL="0" indent="0" defTabSz="914400">
              <a:spcBef>
                <a:spcPts val="0"/>
              </a:spcBef>
              <a:buFont typeface="Arial"/>
              <a:buNone/>
            </a:pPr>
            <a:r>
              <a:rPr lang="en-US" sz="1800" dirty="0" smtClean="0"/>
              <a:t>            +--</a:t>
            </a:r>
            <a:r>
              <a:rPr lang="en-US" sz="1800" dirty="0" err="1" smtClean="0"/>
              <a:t>ro</a:t>
            </a:r>
            <a:r>
              <a:rPr lang="en-US" sz="1800" dirty="0" smtClean="0"/>
              <a:t> revocation-reason    enumeration</a:t>
            </a:r>
          </a:p>
        </p:txBody>
      </p:sp>
    </p:spTree>
    <p:extLst>
      <p:ext uri="{BB962C8B-B14F-4D97-AF65-F5344CB8AC3E}">
        <p14:creationId xmlns:p14="http://schemas.microsoft.com/office/powerpoint/2010/main" val="20043479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Encoding 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6713034" cy="452596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Currently defined in YANG</a:t>
            </a:r>
          </a:p>
          <a:p>
            <a:pPr lvl="1"/>
            <a:r>
              <a:rPr lang="en-US" dirty="0" smtClean="0"/>
              <a:t>but YANG is only for “configuration”</a:t>
            </a:r>
          </a:p>
          <a:p>
            <a:pPr lvl="1"/>
            <a:r>
              <a:rPr lang="en-US" dirty="0" smtClean="0"/>
              <a:t>here we effectively want a file format...</a:t>
            </a:r>
          </a:p>
          <a:p>
            <a:pPr lvl="1"/>
            <a:endParaRPr lang="en-US" dirty="0"/>
          </a:p>
          <a:p>
            <a:r>
              <a:rPr lang="en-US" dirty="0" smtClean="0"/>
              <a:t>Current draft says, encode it the same as if it were the response from a RESTCONF server</a:t>
            </a:r>
          </a:p>
          <a:p>
            <a:pPr lvl="1"/>
            <a:r>
              <a:rPr lang="en-US" dirty="0" smtClean="0"/>
              <a:t>but that seems loose</a:t>
            </a:r>
          </a:p>
          <a:p>
            <a:pPr lvl="1"/>
            <a:endParaRPr lang="en-US" dirty="0"/>
          </a:p>
          <a:p>
            <a:r>
              <a:rPr lang="en-US" dirty="0" smtClean="0"/>
              <a:t>Options: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leave as is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define a YANG to artifact encoding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don’t use YANG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49DB0-A97F-8B4E-816E-8CB38A84934F}" type="slidenum">
              <a:rPr lang="en-US" smtClean="0"/>
              <a:t>7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798527" y="1647825"/>
            <a:ext cx="2345473" cy="107721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</a:rPr>
              <a:t>Note: the same issue exists in the </a:t>
            </a:r>
            <a:r>
              <a:rPr lang="en-US" sz="1600" dirty="0" err="1" smtClean="0">
                <a:solidFill>
                  <a:srgbClr val="FF0000"/>
                </a:solidFill>
              </a:rPr>
              <a:t>zerotouch</a:t>
            </a:r>
            <a:r>
              <a:rPr lang="en-US" sz="1600" dirty="0" smtClean="0">
                <a:solidFill>
                  <a:srgbClr val="FF0000"/>
                </a:solidFill>
              </a:rPr>
              <a:t> draft, for encoding the information-type artifact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6" name="Left Brace 5"/>
          <p:cNvSpPr/>
          <p:nvPr/>
        </p:nvSpPr>
        <p:spPr>
          <a:xfrm>
            <a:off x="6582937" y="1603221"/>
            <a:ext cx="215590" cy="1184664"/>
          </a:xfrm>
          <a:prstGeom prst="leftBrace">
            <a:avLst>
              <a:gd name="adj1" fmla="val 76333"/>
              <a:gd name="adj2" fmla="val 50000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15066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Signing 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12072"/>
            <a:ext cx="8229600" cy="4525963"/>
          </a:xfrm>
        </p:spPr>
        <p:txBody>
          <a:bodyPr/>
          <a:lstStyle/>
          <a:p>
            <a:r>
              <a:rPr lang="en-US" dirty="0" smtClean="0"/>
              <a:t>Both artifacts MUST be signed.</a:t>
            </a:r>
          </a:p>
          <a:p>
            <a:pPr lvl="1"/>
            <a:r>
              <a:rPr lang="en-US" dirty="0" smtClean="0"/>
              <a:t>But a signing strategy has not been selected yet.</a:t>
            </a:r>
          </a:p>
          <a:p>
            <a:pPr lvl="1"/>
            <a:endParaRPr lang="en-US" dirty="0"/>
          </a:p>
          <a:p>
            <a:r>
              <a:rPr lang="en-US" dirty="0" smtClean="0"/>
              <a:t>Some options that have been discussed:</a:t>
            </a:r>
          </a:p>
          <a:p>
            <a:pPr lvl="1"/>
            <a:r>
              <a:rPr lang="en-US" dirty="0" smtClean="0"/>
              <a:t>PKCS#7, CMS, JWS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49DB0-A97F-8B4E-816E-8CB38A84934F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47473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41714"/>
            <a:ext cx="8229600" cy="4525963"/>
          </a:xfrm>
        </p:spPr>
        <p:txBody>
          <a:bodyPr>
            <a:normAutofit fontScale="85000" lnSpcReduction="20000"/>
          </a:bodyPr>
          <a:lstStyle/>
          <a:p>
            <a:r>
              <a:rPr lang="en-US" sz="2800" dirty="0"/>
              <a:t>This draft is already close to completion</a:t>
            </a:r>
            <a:r>
              <a:rPr lang="en-US" sz="2800" dirty="0" smtClean="0"/>
              <a:t>.  </a:t>
            </a:r>
          </a:p>
          <a:p>
            <a:endParaRPr lang="en-US" sz="2800" dirty="0"/>
          </a:p>
          <a:p>
            <a:r>
              <a:rPr lang="en-US" sz="2800" dirty="0" smtClean="0"/>
              <a:t>We just need to:</a:t>
            </a:r>
            <a:endParaRPr lang="en-US" sz="2400" dirty="0"/>
          </a:p>
          <a:p>
            <a:pPr lvl="1"/>
            <a:r>
              <a:rPr lang="en-US" sz="2400" dirty="0" smtClean="0"/>
              <a:t>resolve the artifact encoding issue</a:t>
            </a:r>
          </a:p>
          <a:p>
            <a:pPr lvl="1"/>
            <a:r>
              <a:rPr lang="en-US" sz="2400" dirty="0" smtClean="0"/>
              <a:t>finalize the signing strategy</a:t>
            </a:r>
          </a:p>
          <a:p>
            <a:pPr lvl="1"/>
            <a:r>
              <a:rPr lang="en-US" sz="2400" dirty="0" smtClean="0"/>
              <a:t>clean up loose ends</a:t>
            </a:r>
          </a:p>
          <a:p>
            <a:endParaRPr lang="en-US" dirty="0" smtClean="0"/>
          </a:p>
          <a:p>
            <a:r>
              <a:rPr lang="en-US" sz="2800" dirty="0" smtClean="0"/>
              <a:t>Which </a:t>
            </a:r>
            <a:r>
              <a:rPr lang="en-US" sz="2800" dirty="0" smtClean="0"/>
              <a:t>WG should adopt it</a:t>
            </a:r>
            <a:r>
              <a:rPr lang="en-US" sz="2800" dirty="0" smtClean="0"/>
              <a:t>?</a:t>
            </a:r>
            <a:endParaRPr lang="en-US" sz="2800" dirty="0" smtClean="0"/>
          </a:p>
          <a:p>
            <a:pPr lvl="1"/>
            <a:r>
              <a:rPr lang="en-US" sz="2400" dirty="0" smtClean="0"/>
              <a:t>Note: the </a:t>
            </a:r>
            <a:r>
              <a:rPr lang="en-US" sz="2400" dirty="0" err="1" smtClean="0"/>
              <a:t>zerotouch</a:t>
            </a:r>
            <a:r>
              <a:rPr lang="en-US" sz="2400" dirty="0" smtClean="0"/>
              <a:t> draft has a normative </a:t>
            </a:r>
            <a:r>
              <a:rPr lang="en-US" sz="2400" dirty="0"/>
              <a:t>reference </a:t>
            </a:r>
            <a:r>
              <a:rPr lang="en-US" sz="2400" dirty="0" smtClean="0"/>
              <a:t>to this draft, but it is expected that drafts in other working groups will as well shortly.</a:t>
            </a:r>
            <a:endParaRPr lang="en-US" sz="2800" dirty="0"/>
          </a:p>
          <a:p>
            <a:pPr marL="0" lvl="0" indent="0">
              <a:buNone/>
            </a:pPr>
            <a:endParaRPr lang="en-US" sz="2800" dirty="0" smtClean="0">
              <a:solidFill>
                <a:prstClr val="black"/>
              </a:solidFill>
            </a:endParaRPr>
          </a:p>
          <a:p>
            <a:pPr marL="0" lvl="0" indent="0">
              <a:buNone/>
            </a:pPr>
            <a:endParaRPr lang="en-US" sz="1200" dirty="0" smtClean="0">
              <a:solidFill>
                <a:prstClr val="black"/>
              </a:solidFill>
            </a:endParaRPr>
          </a:p>
          <a:p>
            <a:pPr marL="0" lvl="0" indent="0" algn="ctr">
              <a:buNone/>
            </a:pPr>
            <a:r>
              <a:rPr lang="en-US" sz="2800" dirty="0" smtClean="0">
                <a:solidFill>
                  <a:prstClr val="black"/>
                </a:solidFill>
              </a:rPr>
              <a:t>Comments / Questions?</a:t>
            </a:r>
            <a:endParaRPr lang="en-US" sz="2800" dirty="0">
              <a:solidFill>
                <a:prstClr val="black"/>
              </a:solidFill>
            </a:endParaRPr>
          </a:p>
          <a:p>
            <a:endParaRPr lang="en-US" sz="1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49DB0-A97F-8B4E-816E-8CB38A84934F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9762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36545</TotalTime>
  <Words>414</Words>
  <Application>Microsoft Macintosh PowerPoint</Application>
  <PresentationFormat>On-screen Show (4:3)</PresentationFormat>
  <Paragraphs>101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Calibri</vt:lpstr>
      <vt:lpstr>Arial</vt:lpstr>
      <vt:lpstr>Office Theme</vt:lpstr>
      <vt:lpstr>Voucher and Voucher Revocation Profiles for Bootstrapping Protocols  draft-kwatsen-netconf-voucher-00  NETCONF WG IETF 97 (Seoul)</vt:lpstr>
      <vt:lpstr>Introduction</vt:lpstr>
      <vt:lpstr>History</vt:lpstr>
      <vt:lpstr>Voucher</vt:lpstr>
      <vt:lpstr>Voucher Revocation</vt:lpstr>
      <vt:lpstr>Voucher Revocation (cont.)</vt:lpstr>
      <vt:lpstr>Encoding Strategy</vt:lpstr>
      <vt:lpstr>Signing Strategy</vt:lpstr>
      <vt:lpstr>Next Steps</vt:lpstr>
    </vt:vector>
  </TitlesOfParts>
  <Company>Juniper Networks</Company>
  <LinksUpToDate>false</LinksUpToDate>
  <SharedDoc>false</SharedDoc>
  <HyperlinksChanged>false</HyperlinksChanged>
  <AppVersion>15.0027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draft-ietf-netconf-reverse-ssh</dc:title>
  <dc:creator>Kent Watsen</dc:creator>
  <cp:lastModifiedBy>Kent Watsen</cp:lastModifiedBy>
  <cp:revision>248</cp:revision>
  <dcterms:created xsi:type="dcterms:W3CDTF">2013-07-26T14:12:55Z</dcterms:created>
  <dcterms:modified xsi:type="dcterms:W3CDTF">2016-11-15T21:14:04Z</dcterms:modified>
</cp:coreProperties>
</file>