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6"/>
  </p:notesMasterIdLst>
  <p:sldIdLst>
    <p:sldId id="256" r:id="rId2"/>
    <p:sldId id="318" r:id="rId3"/>
    <p:sldId id="328" r:id="rId4"/>
    <p:sldId id="32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DFA021"/>
    <a:srgbClr val="E9D0B5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Objects="1">
      <p:cViewPr varScale="1">
        <p:scale>
          <a:sx n="81" d="100"/>
          <a:sy n="81" d="100"/>
        </p:scale>
        <p:origin x="-1013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6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946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46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6507BF4-70F0-4074-B4B8-F4F8D328682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8507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ＭＳ Ｐゴシック" pitchFamily="-109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09" charset="0"/>
        <a:ea typeface="ＭＳ Ｐゴシック" pitchFamily="-109" charset="-128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E144D20-68EA-4034-9060-D4BFA037917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1741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>
              <a:latin typeface="Arial" charset="0"/>
              <a:ea typeface="ＭＳ Ｐゴシック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nl-NL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303A05B-33E0-4527-B093-E2CD88306C3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E8201F-DDAA-4674-A96B-927E7748F1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D4203C-7738-45B4-B9CD-E203CC3ABF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dirty="0" smtClean="0"/>
              <a:t>Click to edit Master text styles</a:t>
            </a:r>
          </a:p>
          <a:p>
            <a:pPr lvl="1"/>
            <a:r>
              <a:rPr lang="nl-NL" dirty="0" smtClean="0"/>
              <a:t>Second level</a:t>
            </a:r>
          </a:p>
          <a:p>
            <a:pPr lvl="2"/>
            <a:r>
              <a:rPr lang="nl-NL" dirty="0" smtClean="0"/>
              <a:t>Third level</a:t>
            </a:r>
          </a:p>
          <a:p>
            <a:pPr lvl="3"/>
            <a:r>
              <a:rPr lang="nl-NL" dirty="0" smtClean="0"/>
              <a:t>Fourth level</a:t>
            </a:r>
          </a:p>
          <a:p>
            <a:pPr lvl="4"/>
            <a:r>
              <a:rPr lang="nl-NL" dirty="0" smtClean="0"/>
              <a:t>Fifth level</a:t>
            </a:r>
            <a:endParaRPr lang="en-US" dirty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F755B9-8011-4C06-82B3-26DD405FA26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5839E30-A105-48D6-AA6C-FB407016287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A4187C-977A-486A-9403-F188A67B75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40BE2B-A688-4408-A730-8526319AC32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A2B1FB-8F48-4E29-A9F5-DD611A5833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650FAC-9EB8-4599-A49E-2CE4E8635D9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6F6D28-40EB-4C95-87D5-211C61B0F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l-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D0B004-2E2F-4230-9D61-E9A07307D60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pitchFamily="-109" charset="0"/>
                <a:ea typeface="ＭＳ Ｐゴシック" pitchFamily="-109" charset="-128"/>
                <a:cs typeface="ＭＳ Ｐゴシック" pitchFamily="-109" charset="-128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BE6BA53-0390-419D-BB70-1366B18D74D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-109" charset="0"/>
          <a:ea typeface="ＭＳ Ｐゴシック" pitchFamily="-109" charset="-128"/>
          <a:cs typeface="ＭＳ Ｐゴシック" pitchFamily="-109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784"/>
            <a:ext cx="7772400" cy="1143000"/>
          </a:xfrm>
        </p:spPr>
        <p:txBody>
          <a:bodyPr/>
          <a:lstStyle/>
          <a:p>
            <a:r>
              <a:rPr lang="en-US" b="1" dirty="0"/>
              <a:t/>
            </a:r>
            <a:br>
              <a:rPr lang="en-US" b="1" dirty="0"/>
            </a:br>
            <a:r>
              <a:rPr lang="en-US" sz="3600" b="1" dirty="0" smtClean="0"/>
              <a:t>draft-pfister-bier-mld-02</a:t>
            </a:r>
            <a:r>
              <a:rPr lang="en-US" sz="3600" b="1" dirty="0"/>
              <a:t/>
            </a:r>
            <a:br>
              <a:rPr lang="en-US" sz="3600" b="1" dirty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b="1" dirty="0"/>
              <a:t>BIER Ingress Multicast Flow Overlay using Multicast Listener </a:t>
            </a:r>
            <a:r>
              <a:rPr lang="en-US" sz="3600" b="1" dirty="0" smtClean="0"/>
              <a:t>Discovery Protocols</a:t>
            </a:r>
            <a:r>
              <a:rPr lang="en-US" b="1" dirty="0"/>
              <a:t/>
            </a:r>
            <a:br>
              <a:rPr lang="en-US" b="1" dirty="0"/>
            </a:br>
            <a:endParaRPr lang="en-US" dirty="0" smtClean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457200" y="3789040"/>
            <a:ext cx="8229600" cy="2514600"/>
          </a:xfrm>
        </p:spPr>
        <p:txBody>
          <a:bodyPr/>
          <a:lstStyle/>
          <a:p>
            <a:r>
              <a:rPr lang="en-US" sz="2800" dirty="0"/>
              <a:t>Pierre </a:t>
            </a:r>
            <a:r>
              <a:rPr lang="en-US" sz="2800" dirty="0" err="1"/>
              <a:t>Pfister</a:t>
            </a:r>
            <a:r>
              <a:rPr lang="en-US" sz="2800" dirty="0"/>
              <a:t>, </a:t>
            </a:r>
            <a:r>
              <a:rPr lang="en-US" sz="2800" dirty="0" smtClean="0"/>
              <a:t>pierre.pfister@darou.fr</a:t>
            </a:r>
            <a:endParaRPr lang="en-US" sz="2800" dirty="0" smtClean="0"/>
          </a:p>
          <a:p>
            <a:r>
              <a:rPr lang="en-US" sz="2800" dirty="0" smtClean="0"/>
              <a:t>IJsbrand </a:t>
            </a:r>
            <a:r>
              <a:rPr lang="en-US" sz="2800" dirty="0"/>
              <a:t>Wijnands, ice@cisco.com</a:t>
            </a:r>
          </a:p>
          <a:p>
            <a:pPr marL="812800" indent="-812800" eaLnBrk="1" hangingPunct="1"/>
            <a:r>
              <a:rPr lang="en-US" sz="2800" dirty="0" smtClean="0"/>
              <a:t>Markus Stenberg, markus.stenberg@iki.fi</a:t>
            </a:r>
          </a:p>
          <a:p>
            <a:pPr marL="812800" indent="-812800" eaLnBrk="1" hangingPunct="1"/>
            <a:r>
              <a:rPr lang="en-US" sz="2800" dirty="0"/>
              <a:t>Stig Venaas, stig@cisco.com</a:t>
            </a:r>
          </a:p>
          <a:p>
            <a:pPr marL="812800" indent="-812800" eaLnBrk="1" hangingPunct="1"/>
            <a:endParaRPr lang="en-US" sz="2800" dirty="0" smtClean="0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28600" y="2362200"/>
            <a:ext cx="86868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/>
            <a:endParaRPr lang="en-US" sz="3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r>
              <a:rPr lang="en-US" b="1" dirty="0" smtClean="0"/>
              <a:t>Overview</a:t>
            </a:r>
            <a:endParaRPr lang="en-US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02751"/>
            <a:ext cx="8077200" cy="4495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MLDv2/IGMPv3 overlay is used to inform ingress BIER routers which egress BIER routers should receive which flows</a:t>
            </a:r>
          </a:p>
          <a:p>
            <a:r>
              <a:rPr lang="en-US" sz="1800" dirty="0" smtClean="0"/>
              <a:t>Routers receiving multicast from outside the BIER domain, or that have directly connected sources must be BMLD </a:t>
            </a:r>
            <a:r>
              <a:rPr lang="en-US" sz="1800" dirty="0" err="1" smtClean="0"/>
              <a:t>queriers</a:t>
            </a:r>
            <a:endParaRPr lang="en-US" sz="1800" dirty="0" smtClean="0"/>
          </a:p>
          <a:p>
            <a:r>
              <a:rPr lang="en-US" sz="1800" dirty="0" smtClean="0"/>
              <a:t>Routers desiring to receive multicast are BMLD listeners and send BMLD reports</a:t>
            </a:r>
          </a:p>
          <a:p>
            <a:pPr lvl="1"/>
            <a:r>
              <a:rPr lang="en-US" sz="1400" dirty="0" smtClean="0"/>
              <a:t>They also need to be configured with the BFR-ids of the </a:t>
            </a:r>
            <a:r>
              <a:rPr lang="en-US" sz="1400" dirty="0" err="1" smtClean="0"/>
              <a:t>queriers</a:t>
            </a:r>
            <a:r>
              <a:rPr lang="en-US" sz="1400" dirty="0" smtClean="0"/>
              <a:t>, or alternatively sending to all BFRs (all bits set)</a:t>
            </a:r>
          </a:p>
          <a:p>
            <a:endParaRPr lang="en-US" sz="1800" dirty="0"/>
          </a:p>
          <a:p>
            <a:endParaRPr lang="en-US" sz="1800" dirty="0"/>
          </a:p>
          <a:p>
            <a:endParaRPr lang="en-US" sz="18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F755B9-8011-4C06-82B3-26DD405FA266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  <p:sp>
        <p:nvSpPr>
          <p:cNvPr id="3" name="Cloud 2"/>
          <p:cNvSpPr/>
          <p:nvPr/>
        </p:nvSpPr>
        <p:spPr bwMode="auto">
          <a:xfrm>
            <a:off x="1691680" y="4653136"/>
            <a:ext cx="5616624" cy="2052464"/>
          </a:xfrm>
          <a:prstGeom prst="cloud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4" name="Flowchart: Magnetic Disk 3"/>
          <p:cNvSpPr/>
          <p:nvPr/>
        </p:nvSpPr>
        <p:spPr bwMode="auto">
          <a:xfrm>
            <a:off x="2339752" y="4718943"/>
            <a:ext cx="432048" cy="360040"/>
          </a:xfrm>
          <a:prstGeom prst="flowChartMagneticDisk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7" name="Flowchart: Magnetic Disk 6"/>
          <p:cNvSpPr/>
          <p:nvPr/>
        </p:nvSpPr>
        <p:spPr bwMode="auto">
          <a:xfrm>
            <a:off x="2555776" y="6296980"/>
            <a:ext cx="432048" cy="360040"/>
          </a:xfrm>
          <a:prstGeom prst="flowChartMagneticDisk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cxnSp>
        <p:nvCxnSpPr>
          <p:cNvPr id="6" name="Straight Arrow Connector 5"/>
          <p:cNvCxnSpPr/>
          <p:nvPr/>
        </p:nvCxnSpPr>
        <p:spPr bwMode="auto">
          <a:xfrm>
            <a:off x="1043608" y="4898963"/>
            <a:ext cx="108012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1" name="Straight Arrow Connector 10"/>
          <p:cNvCxnSpPr/>
          <p:nvPr/>
        </p:nvCxnSpPr>
        <p:spPr bwMode="auto">
          <a:xfrm>
            <a:off x="1259632" y="6477000"/>
            <a:ext cx="108012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7030A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9" name="TextBox 8"/>
          <p:cNvSpPr txBox="1"/>
          <p:nvPr/>
        </p:nvSpPr>
        <p:spPr>
          <a:xfrm>
            <a:off x="323528" y="5301208"/>
            <a:ext cx="12601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7030A0"/>
                </a:solidFill>
              </a:rPr>
              <a:t>Multicast sources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13" name="Flowchart: Magnetic Disk 12"/>
          <p:cNvSpPr/>
          <p:nvPr/>
        </p:nvSpPr>
        <p:spPr bwMode="auto">
          <a:xfrm>
            <a:off x="6800188" y="4831092"/>
            <a:ext cx="432048" cy="360040"/>
          </a:xfrm>
          <a:prstGeom prst="flowChartMagneticDisk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4" name="Flowchart: Magnetic Disk 13"/>
          <p:cNvSpPr/>
          <p:nvPr/>
        </p:nvSpPr>
        <p:spPr bwMode="auto">
          <a:xfrm>
            <a:off x="6553200" y="5956473"/>
            <a:ext cx="432048" cy="360040"/>
          </a:xfrm>
          <a:prstGeom prst="flowChartMagneticDisk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5" name="Flowchart: Magnetic Disk 14"/>
          <p:cNvSpPr/>
          <p:nvPr/>
        </p:nvSpPr>
        <p:spPr bwMode="auto">
          <a:xfrm>
            <a:off x="5436096" y="6221197"/>
            <a:ext cx="432048" cy="360040"/>
          </a:xfrm>
          <a:prstGeom prst="flowChartMagneticDisk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6" name="Flowchart: Magnetic Disk 15"/>
          <p:cNvSpPr/>
          <p:nvPr/>
        </p:nvSpPr>
        <p:spPr bwMode="auto">
          <a:xfrm>
            <a:off x="5868144" y="4473116"/>
            <a:ext cx="432048" cy="360040"/>
          </a:xfrm>
          <a:prstGeom prst="flowChartMagneticDisk">
            <a:avLst/>
          </a:prstGeom>
          <a:solidFill>
            <a:schemeClr val="accent3">
              <a:lumMod val="6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4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-109" charset="0"/>
              <a:ea typeface="ＭＳ Ｐゴシック" pitchFamily="-109" charset="-128"/>
              <a:cs typeface="ＭＳ Ｐゴシック" pitchFamily="-109" charset="-128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7502860" y="5033037"/>
            <a:ext cx="1260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7030A0"/>
                </a:solidFill>
              </a:rPr>
              <a:t>Receivers</a:t>
            </a:r>
            <a:endParaRPr lang="en-US" sz="1800" dirty="0">
              <a:solidFill>
                <a:srgbClr val="7030A0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156527" y="5909846"/>
            <a:ext cx="115212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err="1" smtClean="0"/>
              <a:t>querier</a:t>
            </a:r>
            <a:endParaRPr lang="en-US" sz="1600" dirty="0"/>
          </a:p>
        </p:txBody>
      </p:sp>
      <p:sp>
        <p:nvSpPr>
          <p:cNvPr id="20" name="TextBox 19"/>
          <p:cNvSpPr txBox="1"/>
          <p:nvPr/>
        </p:nvSpPr>
        <p:spPr>
          <a:xfrm>
            <a:off x="2339752" y="5182584"/>
            <a:ext cx="156476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Elected </a:t>
            </a:r>
            <a:r>
              <a:rPr lang="en-US" sz="1600" dirty="0" err="1" smtClean="0"/>
              <a:t>querier</a:t>
            </a:r>
            <a:endParaRPr lang="en-US" sz="1600" dirty="0"/>
          </a:p>
        </p:txBody>
      </p:sp>
      <p:sp>
        <p:nvSpPr>
          <p:cNvPr id="21" name="TextBox 20"/>
          <p:cNvSpPr txBox="1"/>
          <p:nvPr/>
        </p:nvSpPr>
        <p:spPr>
          <a:xfrm>
            <a:off x="3210626" y="4461760"/>
            <a:ext cx="1260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B050"/>
                </a:solidFill>
              </a:rPr>
              <a:t>Query</a:t>
            </a:r>
            <a:endParaRPr lang="en-US" sz="1800" dirty="0">
              <a:solidFill>
                <a:srgbClr val="00B050"/>
              </a:solidFill>
            </a:endParaRPr>
          </a:p>
        </p:txBody>
      </p:sp>
      <p:cxnSp>
        <p:nvCxnSpPr>
          <p:cNvPr id="22" name="Straight Arrow Connector 21"/>
          <p:cNvCxnSpPr/>
          <p:nvPr/>
        </p:nvCxnSpPr>
        <p:spPr bwMode="auto">
          <a:xfrm>
            <a:off x="2915816" y="5033037"/>
            <a:ext cx="108012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3" name="Straight Arrow Connector 22"/>
          <p:cNvCxnSpPr/>
          <p:nvPr/>
        </p:nvCxnSpPr>
        <p:spPr bwMode="auto">
          <a:xfrm flipH="1">
            <a:off x="4986046" y="4898963"/>
            <a:ext cx="9001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5" name="Straight Arrow Connector 24"/>
          <p:cNvCxnSpPr/>
          <p:nvPr/>
        </p:nvCxnSpPr>
        <p:spPr bwMode="auto">
          <a:xfrm flipH="1">
            <a:off x="5850142" y="5191132"/>
            <a:ext cx="9001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6" name="Straight Arrow Connector 25"/>
          <p:cNvCxnSpPr/>
          <p:nvPr/>
        </p:nvCxnSpPr>
        <p:spPr bwMode="auto">
          <a:xfrm flipH="1">
            <a:off x="5531188" y="5966067"/>
            <a:ext cx="9001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7" name="Straight Arrow Connector 26"/>
          <p:cNvCxnSpPr/>
          <p:nvPr/>
        </p:nvCxnSpPr>
        <p:spPr bwMode="auto">
          <a:xfrm flipH="1">
            <a:off x="4470766" y="6317572"/>
            <a:ext cx="900100" cy="0"/>
          </a:xfrm>
          <a:prstGeom prst="straightConnector1">
            <a:avLst/>
          </a:prstGeom>
          <a:solidFill>
            <a:schemeClr val="accent1"/>
          </a:solidFill>
          <a:ln w="38100" cap="flat" cmpd="sng" algn="ctr">
            <a:solidFill>
              <a:srgbClr val="00FF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8" name="TextBox 27"/>
          <p:cNvSpPr txBox="1"/>
          <p:nvPr/>
        </p:nvSpPr>
        <p:spPr>
          <a:xfrm>
            <a:off x="4806026" y="5359130"/>
            <a:ext cx="12601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 smtClean="0">
                <a:solidFill>
                  <a:srgbClr val="00B050"/>
                </a:solidFill>
              </a:rPr>
              <a:t>Reports</a:t>
            </a:r>
            <a:endParaRPr lang="en-US" sz="18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425585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r>
              <a:rPr lang="en-US" b="1" dirty="0" smtClean="0"/>
              <a:t>Details</a:t>
            </a:r>
            <a:endParaRPr lang="en-US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44824"/>
            <a:ext cx="8077200" cy="4495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Only routers that may be forwarding multicast into the BIER domain need to be </a:t>
            </a:r>
            <a:r>
              <a:rPr lang="en-US" sz="1800" dirty="0" err="1" smtClean="0"/>
              <a:t>queriers</a:t>
            </a:r>
            <a:endParaRPr lang="en-US" sz="1800" dirty="0" smtClean="0"/>
          </a:p>
          <a:p>
            <a:pPr lvl="1"/>
            <a:r>
              <a:rPr lang="en-US" sz="1600" dirty="0" smtClean="0"/>
              <a:t>Only these routers need to receive reports and maintain state</a:t>
            </a:r>
          </a:p>
          <a:p>
            <a:pPr lvl="1"/>
            <a:r>
              <a:rPr lang="en-US" sz="1600" dirty="0" smtClean="0"/>
              <a:t>They will do explicit tracking to know each receiver for each flow</a:t>
            </a:r>
          </a:p>
          <a:p>
            <a:pPr lvl="1"/>
            <a:r>
              <a:rPr lang="en-US" sz="1600" dirty="0" smtClean="0"/>
              <a:t>As usual, one is elected to be the </a:t>
            </a:r>
            <a:r>
              <a:rPr lang="en-US" sz="1600" dirty="0" err="1" smtClean="0"/>
              <a:t>querier</a:t>
            </a:r>
            <a:endParaRPr lang="en-US" sz="1600" dirty="0" smtClean="0"/>
          </a:p>
          <a:p>
            <a:r>
              <a:rPr lang="en-US" sz="1800" dirty="0" smtClean="0"/>
              <a:t>All routers that may be forwarding multicast out of the BIER domain need to be listeners</a:t>
            </a:r>
          </a:p>
          <a:p>
            <a:pPr lvl="1"/>
            <a:r>
              <a:rPr lang="en-US" sz="1600" dirty="0" smtClean="0"/>
              <a:t>Listeners </a:t>
            </a:r>
            <a:r>
              <a:rPr lang="en-US" sz="1600" dirty="0"/>
              <a:t>need to be configured </a:t>
            </a:r>
            <a:r>
              <a:rPr lang="en-US" sz="1600" dirty="0" smtClean="0"/>
              <a:t>with </a:t>
            </a:r>
            <a:r>
              <a:rPr lang="en-US" sz="1600" dirty="0"/>
              <a:t>the BFR-ids of the </a:t>
            </a:r>
            <a:r>
              <a:rPr lang="en-US" sz="1600" dirty="0" err="1" smtClean="0"/>
              <a:t>queriers</a:t>
            </a:r>
            <a:r>
              <a:rPr lang="en-US" sz="1600" dirty="0"/>
              <a:t>, or alternatively sending to all BFRs (all bits set</a:t>
            </a:r>
            <a:r>
              <a:rPr lang="en-US" sz="1600" dirty="0" smtClean="0"/>
              <a:t>)</a:t>
            </a:r>
          </a:p>
          <a:p>
            <a:r>
              <a:rPr lang="en-US" sz="1800" dirty="0" smtClean="0"/>
              <a:t>Queries must be sent to all listeners and </a:t>
            </a:r>
            <a:r>
              <a:rPr lang="en-US" sz="1800" dirty="0" err="1" smtClean="0"/>
              <a:t>queriers</a:t>
            </a:r>
            <a:endParaRPr lang="en-US" sz="1800" dirty="0" smtClean="0"/>
          </a:p>
          <a:p>
            <a:pPr lvl="1"/>
            <a:r>
              <a:rPr lang="en-US" sz="1600" dirty="0" smtClean="0"/>
              <a:t>The latter for </a:t>
            </a:r>
            <a:r>
              <a:rPr lang="en-US" sz="1600" dirty="0" err="1" smtClean="0"/>
              <a:t>querier</a:t>
            </a:r>
            <a:r>
              <a:rPr lang="en-US" sz="1600" dirty="0" smtClean="0"/>
              <a:t> election</a:t>
            </a:r>
          </a:p>
          <a:p>
            <a:pPr lvl="1"/>
            <a:r>
              <a:rPr lang="en-US" sz="1600" dirty="0" err="1" smtClean="0"/>
              <a:t>Queriers</a:t>
            </a:r>
            <a:r>
              <a:rPr lang="en-US" sz="1600" dirty="0" smtClean="0"/>
              <a:t> need to be configured need </a:t>
            </a:r>
            <a:r>
              <a:rPr lang="en-US" sz="1600" dirty="0"/>
              <a:t>to be configured with the BFR-ids of the </a:t>
            </a:r>
            <a:r>
              <a:rPr lang="en-US" sz="1600" dirty="0" smtClean="0"/>
              <a:t>listeners and </a:t>
            </a:r>
            <a:r>
              <a:rPr lang="en-US" sz="1600" dirty="0" err="1" smtClean="0"/>
              <a:t>queriers</a:t>
            </a:r>
            <a:r>
              <a:rPr lang="en-US" sz="1600" dirty="0"/>
              <a:t>, or alternatively sending to all BFRs (all bits set</a:t>
            </a:r>
            <a:r>
              <a:rPr lang="en-US" sz="1600" dirty="0" smtClean="0"/>
              <a:t>)</a:t>
            </a:r>
            <a:endParaRPr lang="en-US" sz="1600" dirty="0"/>
          </a:p>
          <a:p>
            <a:r>
              <a:rPr lang="en-US" sz="1800" dirty="0" smtClean="0"/>
              <a:t>BMLD messages sent to “All BMLD </a:t>
            </a:r>
            <a:r>
              <a:rPr lang="en-US" sz="1800" dirty="0" err="1" smtClean="0"/>
              <a:t>queriers</a:t>
            </a:r>
            <a:r>
              <a:rPr lang="en-US" sz="1800" dirty="0" smtClean="0"/>
              <a:t>” and all “All BMLD nodes” addresses</a:t>
            </a:r>
          </a:p>
          <a:p>
            <a:pPr lvl="1"/>
            <a:r>
              <a:rPr lang="en-US" sz="1600" dirty="0" smtClean="0"/>
              <a:t>Addresses are configurable, and there can be multiple instances with different addresses</a:t>
            </a:r>
            <a:endParaRPr lang="en-US" sz="1600" dirty="0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F755B9-8011-4C06-82B3-26DD405FA266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5339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32656"/>
            <a:ext cx="7772400" cy="1143000"/>
          </a:xfrm>
        </p:spPr>
        <p:txBody>
          <a:bodyPr/>
          <a:lstStyle/>
          <a:p>
            <a:r>
              <a:rPr lang="en-US" b="1" dirty="0" smtClean="0"/>
              <a:t>Open issues</a:t>
            </a:r>
            <a:endParaRPr lang="en-US" b="1" dirty="0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844824"/>
            <a:ext cx="8077200" cy="4495800"/>
          </a:xfrm>
        </p:spPr>
        <p:txBody>
          <a:bodyPr>
            <a:noAutofit/>
          </a:bodyPr>
          <a:lstStyle/>
          <a:p>
            <a:r>
              <a:rPr lang="en-US" sz="1800" dirty="0" smtClean="0"/>
              <a:t>Duplicate traffic entering the BIER domain</a:t>
            </a:r>
          </a:p>
          <a:p>
            <a:pPr lvl="1"/>
            <a:r>
              <a:rPr lang="en-US" sz="1400" dirty="0" smtClean="0"/>
              <a:t>If multiple </a:t>
            </a:r>
            <a:r>
              <a:rPr lang="en-US" sz="1400" dirty="0" err="1" smtClean="0"/>
              <a:t>queriers</a:t>
            </a:r>
            <a:r>
              <a:rPr lang="en-US" sz="1400" dirty="0" smtClean="0"/>
              <a:t> can receive from the same source, only one should forward into the BIER domain</a:t>
            </a:r>
          </a:p>
          <a:p>
            <a:r>
              <a:rPr lang="en-US" sz="1800" dirty="0" smtClean="0"/>
              <a:t>Duplicate traffic leaving the BIER domain</a:t>
            </a:r>
            <a:endParaRPr lang="en-US" sz="1600" dirty="0" smtClean="0"/>
          </a:p>
          <a:p>
            <a:pPr lvl="1"/>
            <a:r>
              <a:rPr lang="en-US" sz="1400" dirty="0" smtClean="0"/>
              <a:t>This depends on the topology of the network outside the BIER domain and may be handled there</a:t>
            </a:r>
          </a:p>
          <a:p>
            <a:r>
              <a:rPr lang="en-US" sz="1800" dirty="0" smtClean="0"/>
              <a:t>If BIER </a:t>
            </a:r>
            <a:r>
              <a:rPr lang="en-US" sz="1800" dirty="0"/>
              <a:t>used end-to-end, </a:t>
            </a:r>
            <a:r>
              <a:rPr lang="en-US" sz="1800" dirty="0" smtClean="0"/>
              <a:t>then draft-</a:t>
            </a:r>
            <a:r>
              <a:rPr lang="en-US" sz="1800" dirty="0" err="1" smtClean="0"/>
              <a:t>wijnands</a:t>
            </a:r>
            <a:r>
              <a:rPr lang="en-US" sz="1800" dirty="0" smtClean="0"/>
              <a:t>-bier-</a:t>
            </a:r>
            <a:r>
              <a:rPr lang="en-US" sz="1800" dirty="0" err="1" smtClean="0"/>
              <a:t>mld</a:t>
            </a:r>
            <a:r>
              <a:rPr lang="en-US" sz="1800" dirty="0" smtClean="0"/>
              <a:t>-</a:t>
            </a:r>
            <a:r>
              <a:rPr lang="en-US" sz="1800" dirty="0" err="1" smtClean="0"/>
              <a:t>lan</a:t>
            </a:r>
            <a:r>
              <a:rPr lang="en-US" sz="1800" dirty="0" smtClean="0"/>
              <a:t>-election may be </a:t>
            </a:r>
            <a:r>
              <a:rPr lang="en-US" sz="1800" smtClean="0"/>
              <a:t>a solution</a:t>
            </a: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DF755B9-8011-4C06-82B3-26DD405FA266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7435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ＭＳ Ｐゴシック"/>
      </a:majorFont>
      <a:minorFont>
        <a:latin typeface="Arial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09" charset="0"/>
            <a:ea typeface="ＭＳ Ｐゴシック" pitchFamily="-109" charset="-128"/>
            <a:cs typeface="ＭＳ Ｐゴシック" pitchFamily="-109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6062</TotalTime>
  <Words>321</Words>
  <Application>Microsoft Office PowerPoint</Application>
  <PresentationFormat>On-screen Show (4:3)</PresentationFormat>
  <Paragraphs>39</Paragraphs>
  <Slides>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Blank Presentation</vt:lpstr>
      <vt:lpstr> draft-pfister-bier-mld-02  BIER Ingress Multicast Flow Overlay using Multicast Listener Discovery Protocols </vt:lpstr>
      <vt:lpstr>Overview</vt:lpstr>
      <vt:lpstr>Details</vt:lpstr>
      <vt:lpstr>Open issues</vt:lpstr>
    </vt:vector>
  </TitlesOfParts>
  <Company>Office 2004 Test Drive User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BSR Source Discovery IETF 97</dc:title>
  <dc:creator>Stig Venaas</dc:creator>
  <cp:lastModifiedBy>Stig Venaas</cp:lastModifiedBy>
  <cp:revision>138</cp:revision>
  <dcterms:created xsi:type="dcterms:W3CDTF">2010-07-26T09:53:15Z</dcterms:created>
  <dcterms:modified xsi:type="dcterms:W3CDTF">2016-11-10T23:07:31Z</dcterms:modified>
</cp:coreProperties>
</file>