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7" r:id="rId4"/>
    <p:sldId id="274" r:id="rId5"/>
    <p:sldId id="273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nze.Ruediger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1"/>
    <p:restoredTop sz="94660"/>
  </p:normalViewPr>
  <p:slideViewPr>
    <p:cSldViewPr>
      <p:cViewPr varScale="1">
        <p:scale>
          <a:sx n="96" d="100"/>
          <a:sy n="96" d="100"/>
        </p:scale>
        <p:origin x="12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52B134B-B042-495E-9A6C-A6219F325C7A}" type="datetime1">
              <a:rPr lang="en-US"/>
              <a:pPr>
                <a:defRPr/>
              </a:pPr>
              <a:t>11/14/16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00B6E033-15CC-45B8-A995-86E704949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523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60D1C-0358-43CC-946F-50D410B81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D8F8-0A41-4553-8907-450CABD31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9C8B-FE5F-4929-845B-7937B1AD4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53522-27EB-4830-ACA6-8C73E45D4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A94BD-8C45-4FA2-91C1-5A996CFC0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2C81-F6D0-4395-876C-FEC37A004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510C-D5D7-4B72-9CD5-E63998AE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226A3-EEBF-4C69-95A2-408ED7AE9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E84CE-06CD-44A7-992D-BC7901CC1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FD614-4332-4C32-B0B4-86523A85D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8FA7D-E04D-4522-9418-4B2301C77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" charset="0"/>
              </a:defRPr>
            </a:lvl1pPr>
          </a:lstStyle>
          <a:p>
            <a:pPr>
              <a:defRPr/>
            </a:pPr>
            <a:r>
              <a:rPr lang="de-DE" smtClean="0"/>
              <a:t>July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" charset="0"/>
              </a:defRPr>
            </a:lvl1pPr>
          </a:lstStyle>
          <a:p>
            <a:pPr>
              <a:defRPr/>
            </a:pPr>
            <a:r>
              <a:rPr lang="en-US" smtClean="0"/>
              <a:t>IETF 96 -Berlin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E68DB118-6180-4CBC-B6DB-3E6AB7ECF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382000" cy="1470025"/>
          </a:xfrm>
        </p:spPr>
        <p:txBody>
          <a:bodyPr/>
          <a:lstStyle/>
          <a:p>
            <a:r>
              <a:rPr lang="en-US" sz="3600" b="1" dirty="0" smtClean="0"/>
              <a:t>Problem Statement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Controlling </a:t>
            </a:r>
            <a:r>
              <a:rPr lang="en-US" sz="3600" dirty="0"/>
              <a:t>pre-standard coherent Optical Interfaces</a:t>
            </a: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8229600" cy="6096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draft-many-coherent-dwdm-if-control-00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1905000" y="4114800"/>
            <a:ext cx="556895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zh-CN" b="1" dirty="0">
                <a:latin typeface="Arial" charset="0"/>
              </a:rPr>
              <a:t>Gert Grammel                   </a:t>
            </a:r>
            <a:r>
              <a:rPr lang="de-DE" altLang="zh-CN" dirty="0" err="1">
                <a:latin typeface="Arial" charset="0"/>
              </a:rPr>
              <a:t>Juniper</a:t>
            </a:r>
            <a:r>
              <a:rPr lang="de-DE" altLang="zh-CN" dirty="0">
                <a:latin typeface="Arial" charset="0"/>
              </a:rPr>
              <a:t> Networks     </a:t>
            </a:r>
          </a:p>
          <a:p>
            <a:r>
              <a:rPr lang="en-US" altLang="zh-CN" b="1" dirty="0" err="1" smtClean="0">
                <a:latin typeface="Arial" charset="0"/>
              </a:rPr>
              <a:t>Ruediger</a:t>
            </a:r>
            <a:r>
              <a:rPr lang="en-US" altLang="zh-CN" b="1" dirty="0" smtClean="0">
                <a:latin typeface="Arial" charset="0"/>
              </a:rPr>
              <a:t> </a:t>
            </a:r>
            <a:r>
              <a:rPr lang="en-US" altLang="zh-CN" b="1" dirty="0" err="1">
                <a:latin typeface="Arial" charset="0"/>
              </a:rPr>
              <a:t>Kunze</a:t>
            </a:r>
            <a:r>
              <a:rPr lang="en-US" altLang="zh-CN" dirty="0">
                <a:latin typeface="Arial" charset="0"/>
              </a:rPr>
              <a:t>		Deutsche </a:t>
            </a:r>
            <a:r>
              <a:rPr lang="en-US" altLang="zh-CN" dirty="0" smtClean="0">
                <a:latin typeface="Arial" charset="0"/>
              </a:rPr>
              <a:t>Telekom</a:t>
            </a:r>
          </a:p>
          <a:p>
            <a:r>
              <a:rPr lang="en-US" altLang="zh-CN" b="1" dirty="0" smtClean="0">
                <a:latin typeface="Arial" charset="0"/>
              </a:rPr>
              <a:t>Oscar Gonzalez de Dios</a:t>
            </a:r>
            <a:r>
              <a:rPr lang="en-US" altLang="zh-CN" dirty="0" smtClean="0">
                <a:latin typeface="Arial" charset="0"/>
              </a:rPr>
              <a:t>	Telefonica</a:t>
            </a:r>
          </a:p>
          <a:p>
            <a:r>
              <a:rPr lang="en-US" altLang="zh-CN" b="1" dirty="0">
                <a:latin typeface="Arial" charset="0"/>
              </a:rPr>
              <a:t>Gabriele Galimberti </a:t>
            </a:r>
            <a:r>
              <a:rPr lang="en-US" altLang="zh-CN" dirty="0">
                <a:latin typeface="Arial" charset="0"/>
              </a:rPr>
              <a:t>	Cisco Systems </a:t>
            </a:r>
            <a:endParaRPr lang="en-US" altLang="zh-CN" dirty="0" smtClean="0">
              <a:latin typeface="Arial" charset="0"/>
            </a:endParaRPr>
          </a:p>
          <a:p>
            <a:r>
              <a:rPr lang="en-US" altLang="zh-CN" b="1" dirty="0" err="1">
                <a:latin typeface="Arial" charset="0"/>
              </a:rPr>
              <a:t>Dharini</a:t>
            </a:r>
            <a:r>
              <a:rPr lang="en-US" altLang="zh-CN" b="1" dirty="0">
                <a:latin typeface="Arial" charset="0"/>
              </a:rPr>
              <a:t> </a:t>
            </a:r>
            <a:r>
              <a:rPr lang="en-US" altLang="zh-CN" b="1" dirty="0" err="1">
                <a:latin typeface="Arial" charset="0"/>
              </a:rPr>
              <a:t>Hiremagalur</a:t>
            </a:r>
            <a:r>
              <a:rPr lang="en-US" altLang="zh-CN" b="1" dirty="0">
                <a:latin typeface="Arial" charset="0"/>
              </a:rPr>
              <a:t>      </a:t>
            </a:r>
            <a:r>
              <a:rPr lang="en-US" altLang="zh-CN" b="1" dirty="0" smtClean="0">
                <a:latin typeface="Arial" charset="0"/>
              </a:rPr>
              <a:t>   </a:t>
            </a:r>
            <a:r>
              <a:rPr lang="en-US" altLang="zh-CN" dirty="0" smtClean="0">
                <a:latin typeface="Arial" charset="0"/>
              </a:rPr>
              <a:t>Juniper Networks   </a:t>
            </a:r>
            <a:endParaRPr lang="en-US" altLang="zh-CN" dirty="0">
              <a:latin typeface="Arial" charset="0"/>
            </a:endParaRPr>
          </a:p>
        </p:txBody>
      </p:sp>
      <p:sp>
        <p:nvSpPr>
          <p:cNvPr id="12" name="Date Placeholder 4"/>
          <p:cNvSpPr>
            <a:spLocks noGrp="1"/>
          </p:cNvSpPr>
          <p:nvPr>
            <p:ph type="dt" sz="quarter" idx="10"/>
          </p:nvPr>
        </p:nvSpPr>
        <p:spPr bwMode="auto">
          <a:xfrm>
            <a:off x="381000" y="63404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dirty="0" smtClean="0"/>
              <a:t>November 2016</a:t>
            </a:r>
            <a:endParaRPr lang="en-US" dirty="0" smtClean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IETF 97 -</a:t>
            </a:r>
            <a:r>
              <a:rPr lang="en-US" dirty="0"/>
              <a:t> </a:t>
            </a:r>
            <a:r>
              <a:rPr lang="en-US" dirty="0" smtClean="0"/>
              <a:t>Seoul</a:t>
            </a: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C43AF5-7522-405B-B32B-70373DB44E41}" type="slidenum">
              <a:rPr lang="en-US"/>
              <a:pPr/>
              <a:t>1</a:t>
            </a:fld>
            <a:endParaRPr lang="en-US" dirty="0"/>
          </a:p>
        </p:txBody>
      </p:sp>
      <p:pic>
        <p:nvPicPr>
          <p:cNvPr id="15" name="Picture 4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22150"/>
            <a:ext cx="13335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145463" cy="685800"/>
          </a:xfrm>
        </p:spPr>
        <p:txBody>
          <a:bodyPr/>
          <a:lstStyle/>
          <a:p>
            <a:pPr eaLnBrk="1" hangingPunct="1"/>
            <a:r>
              <a:rPr lang="en-GB" smtClean="0"/>
              <a:t>Motivation</a:t>
            </a:r>
            <a:endParaRPr lang="en-GB" sz="2000" smtClean="0"/>
          </a:p>
        </p:txBody>
      </p:sp>
      <p:sp>
        <p:nvSpPr>
          <p:cNvPr id="10127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4876800"/>
          </a:xfrm>
        </p:spPr>
        <p:txBody>
          <a:bodyPr/>
          <a:lstStyle/>
          <a:p>
            <a:pPr marL="354013">
              <a:buClr>
                <a:srgbClr val="002060"/>
              </a:buClr>
            </a:pPr>
            <a:r>
              <a:rPr lang="en-GB" sz="2000" dirty="0" smtClean="0"/>
              <a:t>The growth of the Internet demands for higher interface rates and DWDM to interconnect Routers.</a:t>
            </a:r>
          </a:p>
          <a:p>
            <a:pPr marL="354013">
              <a:buClr>
                <a:srgbClr val="002060"/>
              </a:buClr>
            </a:pPr>
            <a:r>
              <a:rPr lang="en-GB" sz="2000" dirty="0" smtClean="0"/>
              <a:t>Coherent Transceivers to carry 40G, 100G and 400G are available in the industry, but lack a common data-model to control them</a:t>
            </a:r>
          </a:p>
          <a:p>
            <a:pPr marL="354013">
              <a:buClr>
                <a:srgbClr val="002060"/>
              </a:buClr>
            </a:pPr>
            <a:endParaRPr lang="en-GB" sz="2000" dirty="0" smtClean="0"/>
          </a:p>
          <a:p>
            <a:pPr marL="11113" indent="0" algn="ctr">
              <a:buClr>
                <a:srgbClr val="002060"/>
              </a:buClr>
              <a:buNone/>
            </a:pPr>
            <a:r>
              <a:rPr lang="en-GB" sz="2000" dirty="0" smtClean="0"/>
              <a:t>So why not just do it?</a:t>
            </a:r>
          </a:p>
          <a:p>
            <a:pPr marL="354013">
              <a:buClr>
                <a:srgbClr val="002060"/>
              </a:buClr>
            </a:pPr>
            <a:endParaRPr lang="en-GB" sz="2000" dirty="0"/>
          </a:p>
          <a:p>
            <a:pPr marL="354013">
              <a:buClr>
                <a:srgbClr val="002060"/>
              </a:buClr>
            </a:pPr>
            <a:r>
              <a:rPr lang="en-GB" sz="2000" dirty="0"/>
              <a:t>Extending parameters and definitions used for standard non-coherent transceivers has proven to be contentious</a:t>
            </a:r>
          </a:p>
          <a:p>
            <a:pPr marL="354013">
              <a:buClr>
                <a:srgbClr val="002060"/>
              </a:buClr>
            </a:pPr>
            <a:r>
              <a:rPr lang="en-GB" sz="2000" dirty="0"/>
              <a:t>No firm date by when a standard could become available.</a:t>
            </a:r>
          </a:p>
          <a:p>
            <a:pPr marL="354013">
              <a:buClr>
                <a:srgbClr val="002060"/>
              </a:buClr>
            </a:pPr>
            <a:r>
              <a:rPr lang="en-GB" sz="2000" dirty="0" smtClean="0"/>
              <a:t>Standards bodies are still struggling to document parameters which are required to characterize coherent DWDM interfaces</a:t>
            </a:r>
          </a:p>
          <a:p>
            <a:pPr marL="354013">
              <a:buClr>
                <a:srgbClr val="002060"/>
              </a:buClr>
            </a:pPr>
            <a:r>
              <a:rPr lang="en-GB" sz="2000" dirty="0" smtClean="0"/>
              <a:t>A standard-track data model would require those parameters being identified and considered.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quarter" idx="10"/>
          </p:nvPr>
        </p:nvSpPr>
        <p:spPr bwMode="auto">
          <a:xfrm>
            <a:off x="381000" y="63404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dirty="0" smtClean="0"/>
              <a:t>November 2016</a:t>
            </a:r>
            <a:endParaRPr lang="en-US" dirty="0" smtClean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IETF 97 -</a:t>
            </a:r>
            <a:r>
              <a:rPr lang="en-US" dirty="0"/>
              <a:t> </a:t>
            </a:r>
            <a:r>
              <a:rPr lang="en-US" dirty="0" smtClean="0"/>
              <a:t>Seoul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C43AF5-7522-405B-B32B-70373DB44E41}" type="slidenum">
              <a:rPr lang="en-US"/>
              <a:pPr/>
              <a:t>2</a:t>
            </a:fld>
            <a:endParaRPr lang="en-US" dirty="0"/>
          </a:p>
        </p:txBody>
      </p:sp>
      <p:pic>
        <p:nvPicPr>
          <p:cNvPr id="7" name="Picture 4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22150"/>
            <a:ext cx="13335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8145463" cy="685800"/>
          </a:xfrm>
        </p:spPr>
        <p:txBody>
          <a:bodyPr/>
          <a:lstStyle/>
          <a:p>
            <a:pPr eaLnBrk="1" hangingPunct="1"/>
            <a:r>
              <a:rPr lang="en-GB" dirty="0" smtClean="0"/>
              <a:t>Document Scope</a:t>
            </a:r>
            <a:endParaRPr lang="en-GB" sz="2000" dirty="0" smtClean="0"/>
          </a:p>
        </p:txBody>
      </p:sp>
      <p:sp>
        <p:nvSpPr>
          <p:cNvPr id="101274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04813" y="838200"/>
            <a:ext cx="8281987" cy="4953000"/>
          </a:xfrm>
        </p:spPr>
        <p:txBody>
          <a:bodyPr/>
          <a:lstStyle/>
          <a:p>
            <a:pPr marL="381000" indent="-381000">
              <a:buClr>
                <a:srgbClr val="002060"/>
              </a:buClr>
            </a:pPr>
            <a:r>
              <a:rPr lang="en-GB" sz="2400" dirty="0" smtClean="0"/>
              <a:t>A problem statement document is not explicitly required by the IETF but helps guiding a group of drafts </a:t>
            </a:r>
          </a:p>
          <a:p>
            <a:pPr marL="381000" indent="-381000">
              <a:buClr>
                <a:srgbClr val="002060"/>
              </a:buClr>
            </a:pPr>
            <a:r>
              <a:rPr lang="en-GB" sz="2400" dirty="0" smtClean="0"/>
              <a:t>The document motivates the need for a pre-standard coherent optical (RRESCO) interface model</a:t>
            </a:r>
          </a:p>
          <a:p>
            <a:pPr marL="381000" indent="-381000">
              <a:buClr>
                <a:srgbClr val="002060"/>
              </a:buClr>
            </a:pPr>
            <a:r>
              <a:rPr lang="en-GB" sz="2400" dirty="0" smtClean="0"/>
              <a:t>It particularly sets out a framework of what is NOT in its scope:</a:t>
            </a:r>
          </a:p>
          <a:p>
            <a:pPr marL="781050" lvl="1" indent="-381000">
              <a:buClr>
                <a:srgbClr val="002060"/>
              </a:buClr>
            </a:pPr>
            <a:r>
              <a:rPr lang="en-GB" sz="2000" dirty="0" smtClean="0"/>
              <a:t>PRESCO </a:t>
            </a:r>
            <a:r>
              <a:rPr lang="en-GB" sz="2000" dirty="0"/>
              <a:t>is NOT suggesting to perform data-plane work in IETF. </a:t>
            </a:r>
          </a:p>
          <a:p>
            <a:pPr marL="781050" lvl="1" indent="-381000">
              <a:buClr>
                <a:srgbClr val="002060"/>
              </a:buClr>
            </a:pPr>
            <a:r>
              <a:rPr lang="en-GB" sz="2000" dirty="0" smtClean="0"/>
              <a:t>PRESCO </a:t>
            </a:r>
            <a:r>
              <a:rPr lang="en-GB" sz="2000" dirty="0"/>
              <a:t>is NOT providing data models for non-PRESCO </a:t>
            </a:r>
            <a:r>
              <a:rPr lang="en-GB" sz="2000" dirty="0" smtClean="0"/>
              <a:t>interfaces</a:t>
            </a:r>
          </a:p>
          <a:p>
            <a:pPr marL="781050" lvl="1" indent="-381000">
              <a:buClr>
                <a:srgbClr val="002060"/>
              </a:buClr>
            </a:pPr>
            <a:r>
              <a:rPr lang="en-GB" sz="2000" dirty="0" smtClean="0"/>
              <a:t>PRESCO </a:t>
            </a:r>
            <a:r>
              <a:rPr lang="en-GB" sz="2000" dirty="0"/>
              <a:t>does NOT propose to utilize Data models defined for PRESCO modules to be re-used for standard models when those become </a:t>
            </a:r>
            <a:r>
              <a:rPr lang="en-GB" sz="2000" dirty="0" smtClean="0"/>
              <a:t>available</a:t>
            </a:r>
          </a:p>
          <a:p>
            <a:pPr marL="781050" lvl="1" indent="-381000">
              <a:buClr>
                <a:srgbClr val="002060"/>
              </a:buClr>
            </a:pPr>
            <a:r>
              <a:rPr lang="en-GB" sz="2000" dirty="0" smtClean="0"/>
              <a:t>PRESCO </a:t>
            </a:r>
            <a:r>
              <a:rPr lang="en-GB" sz="2000" dirty="0"/>
              <a:t>does NOT suppose multi-vendor compatibility of PRESCO- Modules on data plane. I.e. a pair of PRESCO-DWDM interfaces having identical parameter sets describing the data-plane MAY not be compatible</a:t>
            </a:r>
            <a:r>
              <a:rPr lang="en-GB" sz="2000" dirty="0" smtClean="0"/>
              <a:t>.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C43AF5-7522-405B-B32B-70373DB44E41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7" name="Picture 4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22150"/>
            <a:ext cx="13335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 bwMode="auto">
          <a:xfrm>
            <a:off x="381000" y="63404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dirty="0" smtClean="0"/>
              <a:t>November 2016</a:t>
            </a:r>
            <a:endParaRPr lang="en-US" dirty="0" smtClean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IETF 97 -</a:t>
            </a:r>
            <a:r>
              <a:rPr lang="en-US" dirty="0"/>
              <a:t> </a:t>
            </a:r>
            <a:r>
              <a:rPr lang="en-US" dirty="0" smtClean="0"/>
              <a:t>Seoul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145463" cy="533400"/>
          </a:xfrm>
        </p:spPr>
        <p:txBody>
          <a:bodyPr/>
          <a:lstStyle/>
          <a:p>
            <a:pPr eaLnBrk="1" hangingPunct="1"/>
            <a:r>
              <a:rPr lang="en-GB" dirty="0" smtClean="0"/>
              <a:t>What to expect</a:t>
            </a:r>
            <a:endParaRPr lang="en-GB" sz="2000" dirty="0" smtClean="0"/>
          </a:p>
        </p:txBody>
      </p:sp>
      <p:sp>
        <p:nvSpPr>
          <p:cNvPr id="101274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6201" y="762000"/>
            <a:ext cx="8839200" cy="4953000"/>
          </a:xfrm>
        </p:spPr>
        <p:txBody>
          <a:bodyPr/>
          <a:lstStyle/>
          <a:p>
            <a:r>
              <a:rPr lang="en-US" sz="1800" dirty="0" smtClean="0"/>
              <a:t>PRESCO is not aiming for a Science Experiment but sets out to document a model that is good enough to run a network using pre-standard Coherent DWDM interfaces</a:t>
            </a:r>
          </a:p>
          <a:p>
            <a:r>
              <a:rPr lang="en-US" sz="1800" dirty="0" smtClean="0"/>
              <a:t>Control </a:t>
            </a:r>
            <a:r>
              <a:rPr lang="en-US" sz="1800" dirty="0"/>
              <a:t>work for PRESCO SHALL have the status </a:t>
            </a:r>
            <a:r>
              <a:rPr lang="en-US" sz="1800" dirty="0" smtClean="0"/>
              <a:t>INFORMATIONAL</a:t>
            </a:r>
          </a:p>
          <a:p>
            <a:r>
              <a:rPr lang="en-US" sz="1800" dirty="0" smtClean="0"/>
              <a:t>A </a:t>
            </a:r>
            <a:r>
              <a:rPr lang="en-US" sz="1800" dirty="0"/>
              <a:t>PRESCO model SHOULD be based on control parameters available </a:t>
            </a:r>
            <a:r>
              <a:rPr lang="en-US" sz="1800" dirty="0" smtClean="0"/>
              <a:t>and commonly used in controlling DWDM modules</a:t>
            </a:r>
          </a:p>
          <a:p>
            <a:r>
              <a:rPr lang="en-US" sz="1800" dirty="0" smtClean="0"/>
              <a:t>PRESCO </a:t>
            </a:r>
            <a:r>
              <a:rPr lang="en-US" sz="1800" dirty="0"/>
              <a:t>modeling SHOULD aim to align with existing data models in </a:t>
            </a:r>
            <a:r>
              <a:rPr lang="en-US" sz="1800" dirty="0" smtClean="0"/>
              <a:t>IETF and SHALL allow </a:t>
            </a:r>
            <a:r>
              <a:rPr lang="en-US" sz="1800" dirty="0"/>
              <a:t>implementers to </a:t>
            </a:r>
            <a:r>
              <a:rPr lang="en-US" sz="1800" dirty="0" smtClean="0"/>
              <a:t>select augmentation </a:t>
            </a:r>
            <a:r>
              <a:rPr lang="en-US" sz="1800" dirty="0"/>
              <a:t>of parameters by vendor specific </a:t>
            </a:r>
            <a:r>
              <a:rPr lang="en-US" sz="1800" dirty="0" smtClean="0"/>
              <a:t>extensions</a:t>
            </a:r>
          </a:p>
          <a:p>
            <a:r>
              <a:rPr lang="en-US" sz="1800" dirty="0" smtClean="0"/>
              <a:t>Since </a:t>
            </a:r>
            <a:r>
              <a:rPr lang="en-US" sz="1800" dirty="0"/>
              <a:t>the full set of parameters needed to characterize PRESCO modules and their encoding are </a:t>
            </a:r>
            <a:r>
              <a:rPr lang="en-US" sz="1800" dirty="0" smtClean="0"/>
              <a:t>to be defined, </a:t>
            </a:r>
            <a:r>
              <a:rPr lang="en-US" sz="1800" dirty="0"/>
              <a:t>application codes are not available for use in PRESCO and controlling PRESCO Modules SHALL NOT </a:t>
            </a:r>
            <a:r>
              <a:rPr lang="en-US" sz="1800" dirty="0" smtClean="0"/>
              <a:t>mandate using </a:t>
            </a:r>
            <a:r>
              <a:rPr lang="en-US" sz="1800" dirty="0"/>
              <a:t>application </a:t>
            </a:r>
            <a:r>
              <a:rPr lang="en-US" sz="1800" dirty="0" smtClean="0"/>
              <a:t>codes</a:t>
            </a:r>
          </a:p>
          <a:p>
            <a:r>
              <a:rPr lang="en-US" sz="1800" dirty="0" smtClean="0"/>
              <a:t>the </a:t>
            </a:r>
            <a:r>
              <a:rPr lang="en-US" sz="1800" dirty="0"/>
              <a:t>accuracy of measurement values MAY depend on implementation. Hence a protocol SHOULD be able to trim measured values to a normal to make them comparable across implementations. </a:t>
            </a:r>
          </a:p>
          <a:p>
            <a:r>
              <a:rPr lang="en-US" sz="1800" dirty="0" smtClean="0"/>
              <a:t>threshold </a:t>
            </a:r>
            <a:r>
              <a:rPr lang="en-US" sz="1800" dirty="0"/>
              <a:t>levels derived from measurement values SHOULD be adjustable such that a comparable system </a:t>
            </a:r>
            <a:r>
              <a:rPr lang="en-US" sz="1800" dirty="0" err="1"/>
              <a:t>behaviour</a:t>
            </a:r>
            <a:r>
              <a:rPr lang="en-US" sz="1800" dirty="0"/>
              <a:t> can be achieved.</a:t>
            </a:r>
            <a:endParaRPr lang="en-US" sz="1800" dirty="0" smtClean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C43AF5-7522-405B-B32B-70373DB44E41}" type="slidenum">
              <a:rPr lang="en-US"/>
              <a:pPr/>
              <a:t>4</a:t>
            </a:fld>
            <a:endParaRPr lang="en-US" dirty="0"/>
          </a:p>
        </p:txBody>
      </p:sp>
      <p:pic>
        <p:nvPicPr>
          <p:cNvPr id="7" name="Picture 4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22150"/>
            <a:ext cx="13335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 bwMode="auto">
          <a:xfrm>
            <a:off x="381000" y="63404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dirty="0" smtClean="0"/>
              <a:t>November 2016</a:t>
            </a:r>
            <a:endParaRPr lang="en-US" dirty="0" smtClean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IETF 97 -</a:t>
            </a:r>
            <a:r>
              <a:rPr lang="en-US" dirty="0"/>
              <a:t> </a:t>
            </a:r>
            <a:r>
              <a:rPr lang="en-US" dirty="0" smtClean="0"/>
              <a:t>Seoul</a:t>
            </a:r>
          </a:p>
        </p:txBody>
      </p:sp>
    </p:spTree>
    <p:extLst>
      <p:ext uri="{BB962C8B-B14F-4D97-AF65-F5344CB8AC3E}">
        <p14:creationId xmlns:p14="http://schemas.microsoft.com/office/powerpoint/2010/main" val="1487467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145463" cy="533400"/>
          </a:xfrm>
        </p:spPr>
        <p:txBody>
          <a:bodyPr/>
          <a:lstStyle/>
          <a:p>
            <a:pPr eaLnBrk="1" hangingPunct="1"/>
            <a:r>
              <a:rPr lang="en-GB" dirty="0" smtClean="0"/>
              <a:t>Next steps</a:t>
            </a:r>
            <a:endParaRPr lang="en-GB" sz="2000" dirty="0" smtClean="0"/>
          </a:p>
        </p:txBody>
      </p:sp>
      <p:sp>
        <p:nvSpPr>
          <p:cNvPr id="101274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143000"/>
            <a:ext cx="8305800" cy="5257800"/>
          </a:xfrm>
        </p:spPr>
        <p:txBody>
          <a:bodyPr/>
          <a:lstStyle/>
          <a:p>
            <a:pPr marL="381000" indent="-381000">
              <a:buClr>
                <a:srgbClr val="002060"/>
              </a:buClr>
            </a:pPr>
            <a:r>
              <a:rPr lang="en-US" dirty="0"/>
              <a:t>C</a:t>
            </a:r>
            <a:r>
              <a:rPr lang="en-US" dirty="0" smtClean="0"/>
              <a:t>lean up typos and redundant text</a:t>
            </a:r>
            <a:endParaRPr lang="en-US" dirty="0"/>
          </a:p>
          <a:p>
            <a:pPr marL="381000" indent="-381000">
              <a:buClr>
                <a:srgbClr val="002060"/>
              </a:buClr>
            </a:pPr>
            <a:r>
              <a:rPr lang="en-US" dirty="0" smtClean="0"/>
              <a:t>Start discussion how to progress with the problem statement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Keep it as individual draft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Drop it and continue with PRESCO models without the problem statement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Merge it with one of the PRESCO Model drafts emerging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Make it a WG document aiming for an informational RFC 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Merge it with the </a:t>
            </a:r>
            <a:r>
              <a:rPr lang="en-US" sz="2400" smtClean="0"/>
              <a:t>(informational) framework </a:t>
            </a:r>
            <a:r>
              <a:rPr lang="en-US" sz="2400" dirty="0" smtClean="0"/>
              <a:t>document draft-ietf-ccamp-dwdm-if-mng-ctrl-fwk-02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eriod"/>
            </a:pPr>
            <a:r>
              <a:rPr lang="en-US" sz="2400" dirty="0" smtClean="0"/>
              <a:t>Other?</a:t>
            </a:r>
          </a:p>
          <a:p>
            <a:pPr marL="381000" indent="-381000">
              <a:buClr>
                <a:srgbClr val="002060"/>
              </a:buClr>
              <a:buNone/>
            </a:pPr>
            <a:endParaRPr lang="en-US" sz="2400" dirty="0" smtClean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0C43AF5-7522-405B-B32B-70373DB44E41}" type="slidenum">
              <a:rPr lang="en-US"/>
              <a:pPr/>
              <a:t>5</a:t>
            </a:fld>
            <a:endParaRPr lang="en-US" dirty="0"/>
          </a:p>
        </p:txBody>
      </p:sp>
      <p:pic>
        <p:nvPicPr>
          <p:cNvPr id="7" name="Picture 4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22150"/>
            <a:ext cx="13335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 bwMode="auto">
          <a:xfrm>
            <a:off x="381000" y="6340475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de-DE" dirty="0" smtClean="0"/>
              <a:t>November 2016</a:t>
            </a:r>
            <a:endParaRPr lang="en-US" dirty="0" smtClean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IETF 97 -</a:t>
            </a:r>
            <a:r>
              <a:rPr lang="en-US" dirty="0"/>
              <a:t> </a:t>
            </a:r>
            <a:r>
              <a:rPr lang="en-US" dirty="0" smtClean="0"/>
              <a:t>Seoul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502</Words>
  <Application>Microsoft Macintosh PowerPoint</Application>
  <PresentationFormat>On-screen Show (4:3)</PresentationFormat>
  <Paragraphs>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MS PGothic</vt:lpstr>
      <vt:lpstr>ＭＳ Ｐゴシック</vt:lpstr>
      <vt:lpstr>宋体</vt:lpstr>
      <vt:lpstr>Arial</vt:lpstr>
      <vt:lpstr>Office Theme</vt:lpstr>
      <vt:lpstr>Problem Statement Controlling pre-standard coherent Optical Interfaces</vt:lpstr>
      <vt:lpstr>Motivation</vt:lpstr>
      <vt:lpstr>Document Scope</vt:lpstr>
      <vt:lpstr>What to expect</vt:lpstr>
      <vt:lpstr>Next steps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Signaling Extensions for Wavelength Switched Networks</dc:title>
  <dc:creator>Greg Bernstein</dc:creator>
  <cp:lastModifiedBy>Gert Grammel</cp:lastModifiedBy>
  <cp:revision>90</cp:revision>
  <dcterms:created xsi:type="dcterms:W3CDTF">2010-11-03T14:47:10Z</dcterms:created>
  <dcterms:modified xsi:type="dcterms:W3CDTF">2016-11-14T03:31:00Z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flag">
    <vt:lpwstr>1288385732</vt:lpwstr>
  </property>
</Properties>
</file>