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75" r:id="rId4"/>
    <p:sldId id="276" r:id="rId5"/>
    <p:sldId id="277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15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C3DF1-E31C-44D8-A339-7921E0EDA77A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B3A62-7021-4ACE-B592-A9A57A986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1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91143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42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9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4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2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9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2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4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November, 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November,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6D0FD-322B-48C7-98C2-BE44B61187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1234"/>
            <a:ext cx="7772400" cy="1384995"/>
          </a:xfrm>
          <a:noFill/>
        </p:spPr>
        <p:txBody>
          <a:bodyPr>
            <a:spAutoFit/>
          </a:bodyPr>
          <a:lstStyle/>
          <a:p>
            <a:r>
              <a:rPr lang="en-US" sz="4800" dirty="0">
                <a:solidFill>
                  <a:srgbClr val="58585A"/>
                </a:solidFill>
                <a:latin typeface="Ericsson Capital TT" pitchFamily="2" charset="0"/>
              </a:rPr>
              <a:t>Microwave Radio Link</a:t>
            </a:r>
            <a:br>
              <a:rPr lang="en-US" sz="4800" dirty="0">
                <a:solidFill>
                  <a:srgbClr val="58585A"/>
                </a:solidFill>
                <a:latin typeface="Ericsson Capital TT" pitchFamily="2" charset="0"/>
              </a:rPr>
            </a:br>
            <a:r>
              <a:rPr lang="en-US" sz="3600" dirty="0">
                <a:solidFill>
                  <a:srgbClr val="58585A"/>
                </a:solidFill>
                <a:latin typeface="Ericsson Capital TT" pitchFamily="2" charset="0"/>
              </a:rPr>
              <a:t>Framework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8580" y="3140968"/>
            <a:ext cx="7416824" cy="1464568"/>
          </a:xfrm>
        </p:spPr>
        <p:txBody>
          <a:bodyPr>
            <a:normAutofit/>
          </a:bodyPr>
          <a:lstStyle/>
          <a:p>
            <a:r>
              <a:rPr lang="en-US" sz="2800" dirty="0"/>
              <a:t>draft-mwdt-ccamp-fmwk-00</a:t>
            </a:r>
          </a:p>
          <a:p>
            <a:r>
              <a:rPr lang="en-US" sz="2800" dirty="0"/>
              <a:t>IETF 97 - Seoul – CCAMP WG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51194" y="5157192"/>
            <a:ext cx="547260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tabLst>
                <a:tab pos="323373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J. Ahlberg (Ericsson)	J. </a:t>
            </a:r>
            <a:r>
              <a:rPr lang="en-US" sz="1600" dirty="0" err="1">
                <a:solidFill>
                  <a:schemeClr val="tx1"/>
                </a:solidFill>
              </a:rPr>
              <a:t>Tantsura</a:t>
            </a:r>
            <a:r>
              <a:rPr lang="en-US" sz="1600" dirty="0">
                <a:solidFill>
                  <a:schemeClr val="tx1"/>
                </a:solidFill>
              </a:rPr>
              <a:t> (Individual)</a:t>
            </a:r>
          </a:p>
          <a:p>
            <a:pPr algn="l">
              <a:spcBef>
                <a:spcPts val="0"/>
              </a:spcBef>
              <a:tabLst>
                <a:tab pos="323373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LM. Contreras (Telefonica)	K. Kawada (NEC)</a:t>
            </a:r>
          </a:p>
          <a:p>
            <a:pPr algn="l">
              <a:spcBef>
                <a:spcPts val="0"/>
              </a:spcBef>
              <a:tabLst>
                <a:tab pos="323373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A. Ye Min (Huawei)</a:t>
            </a:r>
            <a:r>
              <a:rPr lang="en-US" sz="1600" dirty="0">
                <a:solidFill>
                  <a:prstClr val="black"/>
                </a:solidFill>
              </a:rPr>
              <a:t> 	</a:t>
            </a:r>
            <a:r>
              <a:rPr lang="en-US" sz="1600" dirty="0">
                <a:solidFill>
                  <a:schemeClr val="tx1"/>
                </a:solidFill>
              </a:rPr>
              <a:t>X. Li (NEC)</a:t>
            </a:r>
          </a:p>
          <a:p>
            <a:pPr algn="l">
              <a:spcBef>
                <a:spcPts val="0"/>
              </a:spcBef>
              <a:tabLst>
                <a:tab pos="323373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M. </a:t>
            </a:r>
            <a:r>
              <a:rPr lang="en-US" sz="1600" dirty="0" err="1">
                <a:solidFill>
                  <a:schemeClr val="tx1"/>
                </a:solidFill>
              </a:rPr>
              <a:t>Vaupotic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Aviat</a:t>
            </a:r>
            <a:r>
              <a:rPr lang="en-US" sz="1600" dirty="0">
                <a:solidFill>
                  <a:schemeClr val="tx1"/>
                </a:solidFill>
              </a:rPr>
              <a:t> Networks)</a:t>
            </a:r>
            <a:r>
              <a:rPr lang="en-US" sz="1600" dirty="0">
                <a:solidFill>
                  <a:prstClr val="black"/>
                </a:solidFill>
              </a:rPr>
              <a:t> 	</a:t>
            </a:r>
            <a:r>
              <a:rPr lang="en-US" sz="1600" dirty="0">
                <a:solidFill>
                  <a:schemeClr val="tx1"/>
                </a:solidFill>
              </a:rPr>
              <a:t>I. </a:t>
            </a:r>
            <a:r>
              <a:rPr lang="en-US" sz="1600" dirty="0" err="1">
                <a:solidFill>
                  <a:schemeClr val="tx1"/>
                </a:solidFill>
              </a:rPr>
              <a:t>Akiyoshi</a:t>
            </a:r>
            <a:r>
              <a:rPr lang="en-US" sz="1600" dirty="0">
                <a:solidFill>
                  <a:schemeClr val="tx1"/>
                </a:solidFill>
              </a:rPr>
              <a:t> (NEC)</a:t>
            </a:r>
          </a:p>
          <a:p>
            <a:pPr algn="l">
              <a:spcBef>
                <a:spcPts val="0"/>
              </a:spcBef>
              <a:tabLst>
                <a:tab pos="323373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CJ. </a:t>
            </a:r>
            <a:r>
              <a:rPr lang="en-US" sz="1600" dirty="0" err="1">
                <a:solidFill>
                  <a:schemeClr val="tx1"/>
                </a:solidFill>
              </a:rPr>
              <a:t>Bernardos</a:t>
            </a:r>
            <a:r>
              <a:rPr lang="en-US" sz="1600" dirty="0">
                <a:solidFill>
                  <a:schemeClr val="tx1"/>
                </a:solidFill>
              </a:rPr>
              <a:t> (UC3M)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30214" y="4757082"/>
            <a:ext cx="2707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tint val="75000"/>
                  </a:schemeClr>
                </a:solidFill>
              </a:rPr>
              <a:t>Microwave Design Team</a:t>
            </a:r>
          </a:p>
        </p:txBody>
      </p:sp>
    </p:spTree>
    <p:extLst>
      <p:ext uri="{BB962C8B-B14F-4D97-AF65-F5344CB8AC3E}">
        <p14:creationId xmlns:p14="http://schemas.microsoft.com/office/powerpoint/2010/main" val="378353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58585A"/>
                </a:solidFill>
                <a:latin typeface="Ericsson Capital TT" pitchFamily="2" charset="0"/>
              </a:rPr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>
                <a:solidFill>
                  <a:prstClr val="black"/>
                </a:solidFill>
              </a:rPr>
              <a:t>Replaces draft-mwdt-ccamp-problem-statement-00</a:t>
            </a:r>
          </a:p>
          <a:p>
            <a:pPr lvl="0"/>
            <a:endParaRPr lang="en-US" sz="8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Framework for management &amp; control of radio link interfaces including their relationship to other packet interfaces in a microwave node.</a:t>
            </a:r>
          </a:p>
          <a:p>
            <a:pPr lvl="0"/>
            <a:endParaRPr lang="en-US" sz="8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The basis for </a:t>
            </a:r>
            <a:r>
              <a:rPr lang="en-US" altLang="zh-CN" sz="2000" dirty="0">
                <a:solidFill>
                  <a:prstClr val="black"/>
                </a:solidFill>
              </a:rPr>
              <a:t>draft-mwdt-ccamp-mw-yang-00</a:t>
            </a:r>
            <a:endParaRPr lang="en-US" sz="2000" dirty="0">
              <a:solidFill>
                <a:prstClr val="black"/>
              </a:solidFill>
            </a:endParaRPr>
          </a:p>
          <a:p>
            <a:pPr lvl="0"/>
            <a:endParaRPr lang="en-US" sz="8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Microwave &amp; millimeter wave    -    6 GHz to +100GHz</a:t>
            </a:r>
          </a:p>
          <a:p>
            <a:pPr lvl="1"/>
            <a:r>
              <a:rPr lang="en-US" sz="1600" dirty="0">
                <a:solidFill>
                  <a:prstClr val="black"/>
                </a:solidFill>
              </a:rPr>
              <a:t>Access technologies such as 3G/4G/5G and </a:t>
            </a:r>
            <a:br>
              <a:rPr lang="en-US" sz="1600" dirty="0">
                <a:solidFill>
                  <a:prstClr val="black"/>
                </a:solidFill>
              </a:rPr>
            </a:br>
            <a:r>
              <a:rPr lang="en-US" sz="1600" dirty="0" err="1">
                <a:solidFill>
                  <a:prstClr val="black"/>
                </a:solidFill>
              </a:rPr>
              <a:t>WiFi</a:t>
            </a:r>
            <a:r>
              <a:rPr lang="en-US" sz="1600" dirty="0">
                <a:solidFill>
                  <a:prstClr val="black"/>
                </a:solidFill>
              </a:rPr>
              <a:t> base stations are outside the scope</a:t>
            </a:r>
          </a:p>
          <a:p>
            <a:pPr lvl="0"/>
            <a:endParaRPr lang="en-US" sz="8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For traditional NMS &amp; </a:t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prstClr val="black"/>
                </a:solidFill>
              </a:rPr>
              <a:t>unified management within SDN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November,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2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949" y="4880177"/>
            <a:ext cx="1572905" cy="1065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/>
          <p:nvPr/>
        </p:nvSpPr>
        <p:spPr>
          <a:xfrm>
            <a:off x="5763840" y="5170853"/>
            <a:ext cx="568708" cy="5620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193417" y="5847060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B050"/>
                </a:solidFill>
              </a:rPr>
              <a:t>Radio Link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</a:rPr>
              <a:t>Interfaces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701925" y="5732944"/>
            <a:ext cx="109971" cy="165101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896" y="4884089"/>
            <a:ext cx="1559187" cy="1065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517" y="3824978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045246" y="3777616"/>
            <a:ext cx="809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NMS/SDN</a:t>
            </a:r>
          </a:p>
        </p:txBody>
      </p:sp>
      <p:sp>
        <p:nvSpPr>
          <p:cNvPr id="16" name="Oval 15"/>
          <p:cNvSpPr/>
          <p:nvPr/>
        </p:nvSpPr>
        <p:spPr>
          <a:xfrm>
            <a:off x="6767976" y="5170853"/>
            <a:ext cx="568708" cy="5620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6332548" y="5732944"/>
            <a:ext cx="149434" cy="16510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949098" y="4415422"/>
            <a:ext cx="7377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NETCONF</a:t>
            </a:r>
            <a:br>
              <a:rPr lang="en-US" sz="1100" dirty="0"/>
            </a:br>
            <a:r>
              <a:rPr lang="en-US" sz="1100" dirty="0"/>
              <a:t>YANG</a:t>
            </a:r>
          </a:p>
        </p:txBody>
      </p:sp>
      <p:sp>
        <p:nvSpPr>
          <p:cNvPr id="8" name="Freeform 17"/>
          <p:cNvSpPr/>
          <p:nvPr/>
        </p:nvSpPr>
        <p:spPr>
          <a:xfrm>
            <a:off x="5006801" y="4395983"/>
            <a:ext cx="2973563" cy="1021822"/>
          </a:xfrm>
          <a:custGeom>
            <a:avLst/>
            <a:gdLst>
              <a:gd name="connsiteX0" fmla="*/ 3145616 w 3397046"/>
              <a:gd name="connsiteY0" fmla="*/ 0 h 1020963"/>
              <a:gd name="connsiteX1" fmla="*/ 3107516 w 3397046"/>
              <a:gd name="connsiteY1" fmla="*/ 357188 h 1020963"/>
              <a:gd name="connsiteX2" fmla="*/ 230966 w 3397046"/>
              <a:gd name="connsiteY2" fmla="*/ 461963 h 1020963"/>
              <a:gd name="connsiteX3" fmla="*/ 259541 w 3397046"/>
              <a:gd name="connsiteY3" fmla="*/ 942975 h 1020963"/>
              <a:gd name="connsiteX4" fmla="*/ 940579 w 3397046"/>
              <a:gd name="connsiteY4" fmla="*/ 1014413 h 1020963"/>
              <a:gd name="connsiteX0" fmla="*/ 3145616 w 3397046"/>
              <a:gd name="connsiteY0" fmla="*/ 0 h 1020963"/>
              <a:gd name="connsiteX1" fmla="*/ 3107516 w 3397046"/>
              <a:gd name="connsiteY1" fmla="*/ 357188 h 1020963"/>
              <a:gd name="connsiteX2" fmla="*/ 230966 w 3397046"/>
              <a:gd name="connsiteY2" fmla="*/ 461963 h 1020963"/>
              <a:gd name="connsiteX3" fmla="*/ 259541 w 3397046"/>
              <a:gd name="connsiteY3" fmla="*/ 942975 h 1020963"/>
              <a:gd name="connsiteX4" fmla="*/ 940579 w 3397046"/>
              <a:gd name="connsiteY4" fmla="*/ 1014413 h 1020963"/>
              <a:gd name="connsiteX0" fmla="*/ 3145616 w 3334906"/>
              <a:gd name="connsiteY0" fmla="*/ 0 h 1020963"/>
              <a:gd name="connsiteX1" fmla="*/ 3107516 w 3334906"/>
              <a:gd name="connsiteY1" fmla="*/ 357188 h 1020963"/>
              <a:gd name="connsiteX2" fmla="*/ 230966 w 3334906"/>
              <a:gd name="connsiteY2" fmla="*/ 461963 h 1020963"/>
              <a:gd name="connsiteX3" fmla="*/ 259541 w 3334906"/>
              <a:gd name="connsiteY3" fmla="*/ 942975 h 1020963"/>
              <a:gd name="connsiteX4" fmla="*/ 940579 w 3334906"/>
              <a:gd name="connsiteY4" fmla="*/ 1014413 h 1020963"/>
              <a:gd name="connsiteX0" fmla="*/ 3145616 w 3329239"/>
              <a:gd name="connsiteY0" fmla="*/ 0 h 1020963"/>
              <a:gd name="connsiteX1" fmla="*/ 3107516 w 3329239"/>
              <a:gd name="connsiteY1" fmla="*/ 357188 h 1020963"/>
              <a:gd name="connsiteX2" fmla="*/ 230966 w 3329239"/>
              <a:gd name="connsiteY2" fmla="*/ 461963 h 1020963"/>
              <a:gd name="connsiteX3" fmla="*/ 259541 w 3329239"/>
              <a:gd name="connsiteY3" fmla="*/ 942975 h 1020963"/>
              <a:gd name="connsiteX4" fmla="*/ 940579 w 3329239"/>
              <a:gd name="connsiteY4" fmla="*/ 1014413 h 1020963"/>
              <a:gd name="connsiteX0" fmla="*/ 3107064 w 3107064"/>
              <a:gd name="connsiteY0" fmla="*/ 0 h 1020963"/>
              <a:gd name="connsiteX1" fmla="*/ 2545089 w 3107064"/>
              <a:gd name="connsiteY1" fmla="*/ 390526 h 1020963"/>
              <a:gd name="connsiteX2" fmla="*/ 192414 w 3107064"/>
              <a:gd name="connsiteY2" fmla="*/ 461963 h 1020963"/>
              <a:gd name="connsiteX3" fmla="*/ 220989 w 3107064"/>
              <a:gd name="connsiteY3" fmla="*/ 942975 h 1020963"/>
              <a:gd name="connsiteX4" fmla="*/ 902027 w 3107064"/>
              <a:gd name="connsiteY4" fmla="*/ 1014413 h 1020963"/>
              <a:gd name="connsiteX0" fmla="*/ 2970338 w 2970338"/>
              <a:gd name="connsiteY0" fmla="*/ 0 h 1020963"/>
              <a:gd name="connsiteX1" fmla="*/ 2408363 w 2970338"/>
              <a:gd name="connsiteY1" fmla="*/ 390526 h 1020963"/>
              <a:gd name="connsiteX2" fmla="*/ 55688 w 2970338"/>
              <a:gd name="connsiteY2" fmla="*/ 461963 h 1020963"/>
              <a:gd name="connsiteX3" fmla="*/ 84263 w 2970338"/>
              <a:gd name="connsiteY3" fmla="*/ 942975 h 1020963"/>
              <a:gd name="connsiteX4" fmla="*/ 765301 w 2970338"/>
              <a:gd name="connsiteY4" fmla="*/ 1014413 h 1020963"/>
              <a:gd name="connsiteX0" fmla="*/ 3019588 w 3019588"/>
              <a:gd name="connsiteY0" fmla="*/ 0 h 1020963"/>
              <a:gd name="connsiteX1" fmla="*/ 2457613 w 3019588"/>
              <a:gd name="connsiteY1" fmla="*/ 390526 h 1020963"/>
              <a:gd name="connsiteX2" fmla="*/ 104938 w 3019588"/>
              <a:gd name="connsiteY2" fmla="*/ 461963 h 1020963"/>
              <a:gd name="connsiteX3" fmla="*/ 133513 w 3019588"/>
              <a:gd name="connsiteY3" fmla="*/ 942975 h 1020963"/>
              <a:gd name="connsiteX4" fmla="*/ 814551 w 3019588"/>
              <a:gd name="connsiteY4" fmla="*/ 1014413 h 1020963"/>
              <a:gd name="connsiteX0" fmla="*/ 3019588 w 3019588"/>
              <a:gd name="connsiteY0" fmla="*/ 0 h 1020963"/>
              <a:gd name="connsiteX1" fmla="*/ 2457613 w 3019588"/>
              <a:gd name="connsiteY1" fmla="*/ 390526 h 1020963"/>
              <a:gd name="connsiteX2" fmla="*/ 104938 w 3019588"/>
              <a:gd name="connsiteY2" fmla="*/ 461963 h 1020963"/>
              <a:gd name="connsiteX3" fmla="*/ 133513 w 3019588"/>
              <a:gd name="connsiteY3" fmla="*/ 942975 h 1020963"/>
              <a:gd name="connsiteX4" fmla="*/ 814551 w 3019588"/>
              <a:gd name="connsiteY4" fmla="*/ 1014413 h 1020963"/>
              <a:gd name="connsiteX0" fmla="*/ 3019588 w 3019588"/>
              <a:gd name="connsiteY0" fmla="*/ 0 h 1020963"/>
              <a:gd name="connsiteX1" fmla="*/ 2457613 w 3019588"/>
              <a:gd name="connsiteY1" fmla="*/ 390526 h 1020963"/>
              <a:gd name="connsiteX2" fmla="*/ 104938 w 3019588"/>
              <a:gd name="connsiteY2" fmla="*/ 461963 h 1020963"/>
              <a:gd name="connsiteX3" fmla="*/ 133513 w 3019588"/>
              <a:gd name="connsiteY3" fmla="*/ 942975 h 1020963"/>
              <a:gd name="connsiteX4" fmla="*/ 814551 w 3019588"/>
              <a:gd name="connsiteY4" fmla="*/ 1014413 h 1020963"/>
              <a:gd name="connsiteX0" fmla="*/ 3009386 w 3009386"/>
              <a:gd name="connsiteY0" fmla="*/ 0 h 1020963"/>
              <a:gd name="connsiteX1" fmla="*/ 2447411 w 3009386"/>
              <a:gd name="connsiteY1" fmla="*/ 390526 h 1020963"/>
              <a:gd name="connsiteX2" fmla="*/ 94736 w 3009386"/>
              <a:gd name="connsiteY2" fmla="*/ 461963 h 1020963"/>
              <a:gd name="connsiteX3" fmla="*/ 123311 w 3009386"/>
              <a:gd name="connsiteY3" fmla="*/ 942975 h 1020963"/>
              <a:gd name="connsiteX4" fmla="*/ 804349 w 3009386"/>
              <a:gd name="connsiteY4" fmla="*/ 1014413 h 1020963"/>
              <a:gd name="connsiteX0" fmla="*/ 3016823 w 3016823"/>
              <a:gd name="connsiteY0" fmla="*/ 0 h 1016799"/>
              <a:gd name="connsiteX1" fmla="*/ 2454848 w 3016823"/>
              <a:gd name="connsiteY1" fmla="*/ 390526 h 1016799"/>
              <a:gd name="connsiteX2" fmla="*/ 102173 w 3016823"/>
              <a:gd name="connsiteY2" fmla="*/ 461963 h 1016799"/>
              <a:gd name="connsiteX3" fmla="*/ 130748 w 3016823"/>
              <a:gd name="connsiteY3" fmla="*/ 942975 h 1016799"/>
              <a:gd name="connsiteX4" fmla="*/ 811786 w 3016823"/>
              <a:gd name="connsiteY4" fmla="*/ 1014413 h 1016799"/>
              <a:gd name="connsiteX0" fmla="*/ 3002479 w 3002479"/>
              <a:gd name="connsiteY0" fmla="*/ 0 h 1025728"/>
              <a:gd name="connsiteX1" fmla="*/ 2440504 w 3002479"/>
              <a:gd name="connsiteY1" fmla="*/ 390526 h 1025728"/>
              <a:gd name="connsiteX2" fmla="*/ 87829 w 3002479"/>
              <a:gd name="connsiteY2" fmla="*/ 461963 h 1025728"/>
              <a:gd name="connsiteX3" fmla="*/ 116404 w 3002479"/>
              <a:gd name="connsiteY3" fmla="*/ 942975 h 1025728"/>
              <a:gd name="connsiteX4" fmla="*/ 797442 w 3002479"/>
              <a:gd name="connsiteY4" fmla="*/ 1014413 h 1025728"/>
              <a:gd name="connsiteX0" fmla="*/ 3002479 w 3002479"/>
              <a:gd name="connsiteY0" fmla="*/ 0 h 1025728"/>
              <a:gd name="connsiteX1" fmla="*/ 2440504 w 3002479"/>
              <a:gd name="connsiteY1" fmla="*/ 390526 h 1025728"/>
              <a:gd name="connsiteX2" fmla="*/ 87829 w 3002479"/>
              <a:gd name="connsiteY2" fmla="*/ 461963 h 1025728"/>
              <a:gd name="connsiteX3" fmla="*/ 116404 w 3002479"/>
              <a:gd name="connsiteY3" fmla="*/ 942975 h 1025728"/>
              <a:gd name="connsiteX4" fmla="*/ 797442 w 3002479"/>
              <a:gd name="connsiteY4" fmla="*/ 1014413 h 1025728"/>
              <a:gd name="connsiteX0" fmla="*/ 2965845 w 2965845"/>
              <a:gd name="connsiteY0" fmla="*/ 0 h 1025728"/>
              <a:gd name="connsiteX1" fmla="*/ 2403870 w 2965845"/>
              <a:gd name="connsiteY1" fmla="*/ 390526 h 1025728"/>
              <a:gd name="connsiteX2" fmla="*/ 51195 w 2965845"/>
              <a:gd name="connsiteY2" fmla="*/ 461963 h 1025728"/>
              <a:gd name="connsiteX3" fmla="*/ 79770 w 2965845"/>
              <a:gd name="connsiteY3" fmla="*/ 942975 h 1025728"/>
              <a:gd name="connsiteX4" fmla="*/ 760808 w 2965845"/>
              <a:gd name="connsiteY4" fmla="*/ 1014413 h 1025728"/>
              <a:gd name="connsiteX0" fmla="*/ 2981901 w 2981901"/>
              <a:gd name="connsiteY0" fmla="*/ 0 h 1025728"/>
              <a:gd name="connsiteX1" fmla="*/ 2419926 w 2981901"/>
              <a:gd name="connsiteY1" fmla="*/ 390526 h 1025728"/>
              <a:gd name="connsiteX2" fmla="*/ 67251 w 2981901"/>
              <a:gd name="connsiteY2" fmla="*/ 461963 h 1025728"/>
              <a:gd name="connsiteX3" fmla="*/ 95826 w 2981901"/>
              <a:gd name="connsiteY3" fmla="*/ 942975 h 1025728"/>
              <a:gd name="connsiteX4" fmla="*/ 776864 w 2981901"/>
              <a:gd name="connsiteY4" fmla="*/ 1014413 h 1025728"/>
              <a:gd name="connsiteX0" fmla="*/ 3095797 w 3095797"/>
              <a:gd name="connsiteY0" fmla="*/ 0 h 1025728"/>
              <a:gd name="connsiteX1" fmla="*/ 2462384 w 3095797"/>
              <a:gd name="connsiteY1" fmla="*/ 409576 h 1025728"/>
              <a:gd name="connsiteX2" fmla="*/ 181147 w 3095797"/>
              <a:gd name="connsiteY2" fmla="*/ 461963 h 1025728"/>
              <a:gd name="connsiteX3" fmla="*/ 209722 w 3095797"/>
              <a:gd name="connsiteY3" fmla="*/ 942975 h 1025728"/>
              <a:gd name="connsiteX4" fmla="*/ 890760 w 3095797"/>
              <a:gd name="connsiteY4" fmla="*/ 1014413 h 1025728"/>
              <a:gd name="connsiteX0" fmla="*/ 3095797 w 3095797"/>
              <a:gd name="connsiteY0" fmla="*/ 0 h 1025728"/>
              <a:gd name="connsiteX1" fmla="*/ 2462384 w 3095797"/>
              <a:gd name="connsiteY1" fmla="*/ 409576 h 1025728"/>
              <a:gd name="connsiteX2" fmla="*/ 181147 w 3095797"/>
              <a:gd name="connsiteY2" fmla="*/ 461963 h 1025728"/>
              <a:gd name="connsiteX3" fmla="*/ 209722 w 3095797"/>
              <a:gd name="connsiteY3" fmla="*/ 942975 h 1025728"/>
              <a:gd name="connsiteX4" fmla="*/ 890760 w 3095797"/>
              <a:gd name="connsiteY4" fmla="*/ 1014413 h 1025728"/>
              <a:gd name="connsiteX0" fmla="*/ 2973563 w 2973563"/>
              <a:gd name="connsiteY0" fmla="*/ 0 h 1021822"/>
              <a:gd name="connsiteX1" fmla="*/ 2340150 w 2973563"/>
              <a:gd name="connsiteY1" fmla="*/ 409576 h 1021822"/>
              <a:gd name="connsiteX2" fmla="*/ 258938 w 2973563"/>
              <a:gd name="connsiteY2" fmla="*/ 438150 h 1021822"/>
              <a:gd name="connsiteX3" fmla="*/ 87488 w 2973563"/>
              <a:gd name="connsiteY3" fmla="*/ 942975 h 1021822"/>
              <a:gd name="connsiteX4" fmla="*/ 768526 w 2973563"/>
              <a:gd name="connsiteY4" fmla="*/ 1014413 h 102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3563" h="1021822">
                <a:moveTo>
                  <a:pt x="2973563" y="0"/>
                </a:moveTo>
                <a:cubicBezTo>
                  <a:pt x="2954512" y="230584"/>
                  <a:pt x="2792588" y="336551"/>
                  <a:pt x="2340150" y="409576"/>
                </a:cubicBezTo>
                <a:cubicBezTo>
                  <a:pt x="1887712" y="482601"/>
                  <a:pt x="634382" y="349250"/>
                  <a:pt x="258938" y="438150"/>
                </a:cubicBezTo>
                <a:cubicBezTo>
                  <a:pt x="-116506" y="527050"/>
                  <a:pt x="2557" y="846931"/>
                  <a:pt x="87488" y="942975"/>
                </a:cubicBezTo>
                <a:cubicBezTo>
                  <a:pt x="172419" y="1039019"/>
                  <a:pt x="487141" y="1024731"/>
                  <a:pt x="768526" y="1014413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16"/>
          <p:cNvSpPr/>
          <p:nvPr/>
        </p:nvSpPr>
        <p:spPr>
          <a:xfrm>
            <a:off x="7318379" y="4395982"/>
            <a:ext cx="767995" cy="954352"/>
          </a:xfrm>
          <a:custGeom>
            <a:avLst/>
            <a:gdLst>
              <a:gd name="connsiteX0" fmla="*/ 661987 w 767995"/>
              <a:gd name="connsiteY0" fmla="*/ 0 h 954352"/>
              <a:gd name="connsiteX1" fmla="*/ 714375 w 767995"/>
              <a:gd name="connsiteY1" fmla="*/ 814388 h 954352"/>
              <a:gd name="connsiteX2" fmla="*/ 0 w 767995"/>
              <a:gd name="connsiteY2" fmla="*/ 947738 h 954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7995" h="954352">
                <a:moveTo>
                  <a:pt x="661987" y="0"/>
                </a:moveTo>
                <a:cubicBezTo>
                  <a:pt x="743346" y="328216"/>
                  <a:pt x="824706" y="656432"/>
                  <a:pt x="714375" y="814388"/>
                </a:cubicBezTo>
                <a:cubicBezTo>
                  <a:pt x="604044" y="972344"/>
                  <a:pt x="302022" y="960041"/>
                  <a:pt x="0" y="94773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4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58585A"/>
                </a:solidFill>
                <a:latin typeface="Ericsson Capital TT" pitchFamily="2" charset="0"/>
              </a:rPr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revision presented at IETF 96</a:t>
            </a:r>
          </a:p>
          <a:p>
            <a:r>
              <a:rPr lang="en-US" sz="2000" dirty="0"/>
              <a:t>Comments received &amp; incorporated in this new revision of the document</a:t>
            </a:r>
          </a:p>
          <a:p>
            <a:r>
              <a:rPr lang="en-US" sz="2000" dirty="0"/>
              <a:t>Updated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600" dirty="0"/>
              <a:t>Terminology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600" dirty="0"/>
              <a:t>Introduction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sz="1600" dirty="0"/>
              <a:t>Approaches to manage &amp; control radio link </a:t>
            </a:r>
            <a:r>
              <a:rPr lang="en-US" sz="1600" dirty="0" err="1"/>
              <a:t>i</a:t>
            </a:r>
            <a:r>
              <a:rPr lang="en-US" sz="1600" dirty="0"/>
              <a:t>/f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sz="1600" dirty="0"/>
              <a:t>Use cases</a:t>
            </a:r>
          </a:p>
          <a:p>
            <a:r>
              <a:rPr lang="en-US" sz="2000" dirty="0"/>
              <a:t>Added</a:t>
            </a:r>
          </a:p>
          <a:p>
            <a:pPr marL="971550" lvl="1" indent="-514350">
              <a:buFont typeface="+mj-lt"/>
              <a:buAutoNum type="arabicPeriod" startAt="6"/>
            </a:pPr>
            <a:r>
              <a:rPr lang="en-US" sz="1600" dirty="0"/>
              <a:t>Requirements</a:t>
            </a:r>
          </a:p>
          <a:p>
            <a:pPr lvl="2"/>
            <a:r>
              <a:rPr lang="en-US" sz="1400" dirty="0"/>
              <a:t>What to be fulfilled by the YANG Data Model</a:t>
            </a:r>
          </a:p>
          <a:p>
            <a:pPr marL="971550" lvl="1" indent="-514350">
              <a:buFont typeface="+mj-lt"/>
              <a:buAutoNum type="arabicPeriod" startAt="6"/>
            </a:pPr>
            <a:r>
              <a:rPr lang="en-US" sz="1600" dirty="0"/>
              <a:t>Gap Analysis</a:t>
            </a:r>
          </a:p>
          <a:p>
            <a:pPr lvl="2"/>
            <a:r>
              <a:rPr lang="en-US" sz="1400" dirty="0"/>
              <a:t>Recommend what existing/draft models to support the use cases and requirements</a:t>
            </a:r>
          </a:p>
          <a:p>
            <a:pPr lvl="2"/>
            <a:r>
              <a:rPr lang="en-US" sz="1400" dirty="0"/>
              <a:t>Recommend how gaps should be filled, including the need for new models and evolution of existing models and drafts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November,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86549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58585A"/>
                </a:solidFill>
                <a:latin typeface="Ericsson Capital TT" pitchFamily="2" charset="0"/>
              </a:rPr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A Microwave Radio Link YANG Data Model should </a:t>
            </a:r>
          </a:p>
          <a:p>
            <a:r>
              <a:rPr lang="en-US" sz="2000" dirty="0"/>
              <a:t>support the use cases and requirements defined</a:t>
            </a:r>
          </a:p>
          <a:p>
            <a:r>
              <a:rPr lang="en-US" sz="2000" dirty="0"/>
              <a:t>use the structure in the [I-</a:t>
            </a:r>
            <a:r>
              <a:rPr lang="en-US" sz="2000" dirty="0" err="1"/>
              <a:t>D.ahlberg</a:t>
            </a:r>
            <a:r>
              <a:rPr lang="en-US" sz="2000" dirty="0"/>
              <a:t>-</a:t>
            </a:r>
            <a:r>
              <a:rPr lang="en-US" sz="2000" dirty="0" err="1"/>
              <a:t>ccamp</a:t>
            </a:r>
            <a:r>
              <a:rPr lang="en-US" sz="2000" dirty="0"/>
              <a:t>-microwave-radio-link]</a:t>
            </a:r>
          </a:p>
          <a:p>
            <a:r>
              <a:rPr lang="en-US" sz="2000" dirty="0"/>
              <a:t>use the [I-</a:t>
            </a:r>
            <a:r>
              <a:rPr lang="en-US" sz="2000" dirty="0" err="1"/>
              <a:t>D.ahlberg</a:t>
            </a:r>
            <a:r>
              <a:rPr lang="en-US" sz="2000" dirty="0"/>
              <a:t>-</a:t>
            </a:r>
            <a:r>
              <a:rPr lang="en-US" sz="2000" dirty="0" err="1"/>
              <a:t>ccamp</a:t>
            </a:r>
            <a:r>
              <a:rPr lang="en-US" sz="2000" dirty="0"/>
              <a:t>-microwave-radio-link] and the ONF Microwave Models as the basis for the data nodes and proposing new ones to cover identified gaps</a:t>
            </a:r>
          </a:p>
          <a:p>
            <a:r>
              <a:rPr lang="en-US" sz="2000" dirty="0"/>
              <a:t>add the required data nodes to describe the interface layering for the packet &amp; TDM capacity provided by a radio link terminal</a:t>
            </a:r>
          </a:p>
          <a:p>
            <a:r>
              <a:rPr lang="en-US" sz="2000" dirty="0"/>
              <a:t>support configuration of microwave specific alarms</a:t>
            </a:r>
          </a:p>
          <a:p>
            <a:r>
              <a:rPr lang="en-US" sz="2000" dirty="0"/>
              <a:t>rely on a generic models such as [</a:t>
            </a:r>
            <a:r>
              <a:rPr lang="en-US" sz="2000" dirty="0" err="1"/>
              <a:t>I.D.vallin</a:t>
            </a:r>
            <a:r>
              <a:rPr lang="en-US" sz="2000" dirty="0"/>
              <a:t>-</a:t>
            </a:r>
            <a:r>
              <a:rPr lang="en-US" sz="2000" dirty="0" err="1"/>
              <a:t>netmod</a:t>
            </a:r>
            <a:r>
              <a:rPr lang="en-US" sz="2000" dirty="0"/>
              <a:t>-alarm-module] and [I-</a:t>
            </a:r>
            <a:r>
              <a:rPr lang="en-US" sz="2000" dirty="0" err="1"/>
              <a:t>D.ietf</a:t>
            </a:r>
            <a:r>
              <a:rPr lang="en-US" sz="2000" dirty="0"/>
              <a:t>-</a:t>
            </a:r>
            <a:r>
              <a:rPr lang="en-US" sz="2000" dirty="0" err="1"/>
              <a:t>netmod</a:t>
            </a:r>
            <a:r>
              <a:rPr lang="en-US" sz="2000" dirty="0"/>
              <a:t>-entity] for notifications, alarm synchronization and physical/equipment inventory.</a:t>
            </a:r>
          </a:p>
          <a:p>
            <a:r>
              <a:rPr lang="en-US" sz="2000" dirty="0"/>
              <a:t>be validated by both operators and vendors as part of the process to make it stable and mature.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November,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1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58585A"/>
                </a:solidFill>
                <a:latin typeface="Ericsson Capital TT" pitchFamily="2" charset="0"/>
              </a:rPr>
              <a:t>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To be adopted by WG </a:t>
            </a:r>
          </a:p>
          <a:p>
            <a:r>
              <a:rPr lang="en-US" altLang="zh-CN" dirty="0"/>
              <a:t>Seeking for review and comments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November,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/>
              <a:t>draft-mwdt-ccamp-fmwk-00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D0FD-322B-48C7-98C2-BE44B61187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53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295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Ericsson Capital TT</vt:lpstr>
      <vt:lpstr>Office Theme</vt:lpstr>
      <vt:lpstr>Microwave Radio Link Framework</vt:lpstr>
      <vt:lpstr>SCOPE</vt:lpstr>
      <vt:lpstr>Status</vt:lpstr>
      <vt:lpstr>Conclusion</vt:lpstr>
      <vt:lpstr>Way Forward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Microwave Radio Link YANG Data Model</dc:title>
  <dc:creator>Jonas Ahlberg</dc:creator>
  <cp:lastModifiedBy>Jonas Ahlberg</cp:lastModifiedBy>
  <cp:revision>55</cp:revision>
  <dcterms:created xsi:type="dcterms:W3CDTF">2016-03-29T11:47:43Z</dcterms:created>
  <dcterms:modified xsi:type="dcterms:W3CDTF">2016-11-10T08:48:19Z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