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2" r:id="rId7"/>
    <p:sldId id="258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606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545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90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025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5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957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8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217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097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7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56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EFBF37-CB66-4972-A505-16C8F34937B5}" type="datetimeFigureOut">
              <a:rPr lang="en-US" smtClean="0"/>
              <a:t>11/09/2016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786640-5595-4525-AF18-800FCA66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96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FPCv04 Implementation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IETF DMM Working Group</a:t>
            </a:r>
          </a:p>
          <a:p>
            <a:r>
              <a:rPr lang="en-US" dirty="0" smtClean="0"/>
              <a:t>IETF 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913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FPC Implementations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V04 adds an Implementation Status from Sprint</a:t>
            </a:r>
          </a:p>
          <a:p>
            <a:r>
              <a:rPr lang="en-US" dirty="0" smtClean="0"/>
              <a:t>Two projects</a:t>
            </a:r>
          </a:p>
          <a:p>
            <a:r>
              <a:rPr lang="en-US" dirty="0" err="1" smtClean="0"/>
              <a:t>fpcagent</a:t>
            </a:r>
            <a:r>
              <a:rPr lang="en-US" dirty="0" smtClean="0"/>
              <a:t> (v03 Model 1 Implementation – RETIRED, will NOT be made available)</a:t>
            </a:r>
          </a:p>
          <a:p>
            <a:pPr lvl="1"/>
            <a:r>
              <a:rPr lang="en-US" dirty="0" smtClean="0"/>
              <a:t>Objectives</a:t>
            </a:r>
          </a:p>
          <a:p>
            <a:pPr lvl="2"/>
            <a:r>
              <a:rPr lang="en-US" dirty="0" smtClean="0"/>
              <a:t>Study v03 Model 1</a:t>
            </a:r>
          </a:p>
          <a:p>
            <a:pPr lvl="2"/>
            <a:r>
              <a:rPr lang="en-US" dirty="0" smtClean="0"/>
              <a:t>Performance Characteristics</a:t>
            </a:r>
          </a:p>
          <a:p>
            <a:pPr lvl="2"/>
            <a:r>
              <a:rPr lang="en-US" dirty="0" smtClean="0"/>
              <a:t>Complexity</a:t>
            </a:r>
          </a:p>
          <a:p>
            <a:r>
              <a:rPr lang="en-US" dirty="0" err="1"/>
              <a:t>f</a:t>
            </a:r>
            <a:r>
              <a:rPr lang="en-US" dirty="0" err="1" smtClean="0"/>
              <a:t>pc</a:t>
            </a:r>
            <a:r>
              <a:rPr lang="en-US" dirty="0" smtClean="0"/>
              <a:t> (v04 implementation)</a:t>
            </a:r>
          </a:p>
          <a:p>
            <a:pPr lvl="1"/>
            <a:r>
              <a:rPr lang="en-US" dirty="0"/>
              <a:t>Objectives</a:t>
            </a:r>
          </a:p>
          <a:p>
            <a:pPr lvl="2"/>
            <a:r>
              <a:rPr lang="en-US" dirty="0" smtClean="0"/>
              <a:t>Full Implementation / Open Source</a:t>
            </a:r>
          </a:p>
          <a:p>
            <a:pPr lvl="2"/>
            <a:r>
              <a:rPr lang="en-US" dirty="0" smtClean="0"/>
              <a:t>Performance Characteristics – Can we use </a:t>
            </a:r>
            <a:r>
              <a:rPr lang="en-US" dirty="0" err="1" smtClean="0"/>
              <a:t>RESTConf</a:t>
            </a:r>
            <a:r>
              <a:rPr lang="en-US" dirty="0" smtClean="0"/>
              <a:t> for call processing?</a:t>
            </a:r>
          </a:p>
          <a:p>
            <a:pPr lvl="2"/>
            <a:r>
              <a:rPr lang="en-US" dirty="0" smtClean="0"/>
              <a:t>Complexity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71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</a:t>
            </a:r>
            <a:r>
              <a:rPr lang="en-US" dirty="0" err="1" smtClean="0"/>
              <a:t>pc</a:t>
            </a:r>
            <a:r>
              <a:rPr lang="en-US" dirty="0" smtClean="0"/>
              <a:t> Project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Overview</a:t>
            </a:r>
          </a:p>
          <a:p>
            <a:pPr lvl="1"/>
            <a:r>
              <a:rPr lang="en-US" dirty="0" smtClean="0"/>
              <a:t>Java based</a:t>
            </a:r>
          </a:p>
          <a:p>
            <a:pPr lvl="1"/>
            <a:r>
              <a:rPr lang="en-US" dirty="0" err="1" smtClean="0"/>
              <a:t>Opendaylight</a:t>
            </a:r>
            <a:r>
              <a:rPr lang="en-US" dirty="0" smtClean="0"/>
              <a:t> ODL</a:t>
            </a:r>
          </a:p>
          <a:p>
            <a:pPr lvl="2"/>
            <a:r>
              <a:rPr lang="en-US" dirty="0" smtClean="0"/>
              <a:t>Beryllium release</a:t>
            </a:r>
          </a:p>
          <a:p>
            <a:pPr lvl="2"/>
            <a:r>
              <a:rPr lang="en-US" dirty="0" smtClean="0"/>
              <a:t>Plugin (maven startup archetype)</a:t>
            </a:r>
          </a:p>
          <a:p>
            <a:pPr lvl="1"/>
            <a:r>
              <a:rPr lang="en-US" dirty="0" smtClean="0"/>
              <a:t>Intended Release: Open Source (ODL licensing)</a:t>
            </a:r>
          </a:p>
          <a:p>
            <a:pPr lvl="1"/>
            <a:r>
              <a:rPr lang="en-US" dirty="0" smtClean="0"/>
              <a:t>Intended to be IPR Free (implements FPC and a proprietary DPN API) </a:t>
            </a:r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Features</a:t>
            </a:r>
          </a:p>
          <a:p>
            <a:pPr lvl="1"/>
            <a:r>
              <a:rPr lang="en-US" dirty="0" smtClean="0"/>
              <a:t>Multi-DPN Agent</a:t>
            </a:r>
          </a:p>
          <a:p>
            <a:pPr lvl="1"/>
            <a:r>
              <a:rPr lang="en-US" dirty="0" smtClean="0"/>
              <a:t>CONF message</a:t>
            </a:r>
          </a:p>
          <a:p>
            <a:pPr lvl="1"/>
            <a:r>
              <a:rPr lang="en-US" dirty="0" smtClean="0"/>
              <a:t>CONF_BUNDLES (not thoroughly tested)</a:t>
            </a:r>
          </a:p>
          <a:p>
            <a:pPr lvl="1"/>
            <a:r>
              <a:rPr lang="en-US" dirty="0" smtClean="0"/>
              <a:t>Client binding – bind Client/Tenant relationships (not in spec)</a:t>
            </a:r>
          </a:p>
          <a:p>
            <a:pPr lvl="1"/>
            <a:r>
              <a:rPr lang="en-US" dirty="0" smtClean="0"/>
              <a:t>HTTP and </a:t>
            </a:r>
            <a:r>
              <a:rPr lang="en-US" dirty="0" err="1" smtClean="0"/>
              <a:t>ZeroMQ</a:t>
            </a:r>
            <a:r>
              <a:rPr lang="en-US" dirty="0" smtClean="0"/>
              <a:t> (ZMQ - SCTP influenced) transport</a:t>
            </a:r>
          </a:p>
          <a:p>
            <a:pPr lvl="1"/>
            <a:r>
              <a:rPr lang="en-US" dirty="0" smtClean="0"/>
              <a:t>Proprietary ZMQ DPN API</a:t>
            </a:r>
          </a:p>
          <a:p>
            <a:pPr lvl="1"/>
            <a:r>
              <a:rPr lang="en-US" dirty="0" smtClean="0"/>
              <a:t>Auto-assignment of DPN, IP Address and Tunnel Info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34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en-US" dirty="0" err="1" smtClean="0"/>
              <a:t>RESTConf</a:t>
            </a:r>
            <a:r>
              <a:rPr lang="en-US" dirty="0" smtClean="0"/>
              <a:t> Performance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03797" y="1906073"/>
            <a:ext cx="1648496" cy="57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Client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565301" y="1906073"/>
            <a:ext cx="1648496" cy="57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Agent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5726805" y="1906073"/>
            <a:ext cx="1648496" cy="579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DPN </a:t>
            </a:r>
            <a:endParaRPr lang="en-US" dirty="0"/>
          </a:p>
        </p:txBody>
      </p:sp>
      <p:cxnSp>
        <p:nvCxnSpPr>
          <p:cNvPr id="7" name="Straight Connector 6"/>
          <p:cNvCxnSpPr>
            <a:stCxn id="3" idx="2"/>
          </p:cNvCxnSpPr>
          <p:nvPr/>
        </p:nvCxnSpPr>
        <p:spPr>
          <a:xfrm>
            <a:off x="2228045" y="2485623"/>
            <a:ext cx="0" cy="30651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685766" y="2524260"/>
            <a:ext cx="0" cy="3219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>
            <a:stCxn id="5" idx="2"/>
          </p:cNvCxnSpPr>
          <p:nvPr/>
        </p:nvCxnSpPr>
        <p:spPr>
          <a:xfrm>
            <a:off x="6551053" y="2485623"/>
            <a:ext cx="0" cy="3219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907612" y="2733670"/>
            <a:ext cx="713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318292" y="3720381"/>
            <a:ext cx="2277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OK_NOTIFY_FOLLOWS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2228045" y="4730702"/>
            <a:ext cx="25120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CONFIG_RESULT_NOTIFY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2228045" y="3103002"/>
            <a:ext cx="24577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flipH="1" flipV="1">
            <a:off x="2228046" y="4134119"/>
            <a:ext cx="2457720" cy="11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H="1" flipV="1">
            <a:off x="2206576" y="5177100"/>
            <a:ext cx="2457721" cy="257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4740079" y="4430332"/>
            <a:ext cx="18109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088919" y="3416251"/>
            <a:ext cx="23559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4-6ms</a:t>
            </a:r>
          </a:p>
          <a:p>
            <a:r>
              <a:rPr lang="en-US" dirty="0" smtClean="0"/>
              <a:t>3-5 </a:t>
            </a:r>
            <a:r>
              <a:rPr lang="en-US" dirty="0" err="1" smtClean="0"/>
              <a:t>ms</a:t>
            </a:r>
            <a:r>
              <a:rPr lang="en-US" dirty="0" smtClean="0"/>
              <a:t> is JSON parsing!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094183" y="4395852"/>
            <a:ext cx="18710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</a:t>
            </a:r>
            <a:r>
              <a:rPr lang="en-US" dirty="0" smtClean="0"/>
              <a:t>-6 </a:t>
            </a:r>
            <a:r>
              <a:rPr lang="en-US" dirty="0" err="1" smtClean="0"/>
              <a:t>ms</a:t>
            </a:r>
            <a:r>
              <a:rPr lang="en-US" dirty="0" smtClean="0"/>
              <a:t>* (based on transaction)</a:t>
            </a:r>
            <a:endParaRPr lang="en-US" dirty="0"/>
          </a:p>
        </p:txBody>
      </p:sp>
      <p:sp>
        <p:nvSpPr>
          <p:cNvPr id="34" name="Right Brace 33"/>
          <p:cNvSpPr/>
          <p:nvPr/>
        </p:nvSpPr>
        <p:spPr>
          <a:xfrm>
            <a:off x="4777219" y="4193010"/>
            <a:ext cx="270456" cy="7750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Brace 34"/>
          <p:cNvSpPr/>
          <p:nvPr/>
        </p:nvSpPr>
        <p:spPr>
          <a:xfrm>
            <a:off x="4752115" y="3196245"/>
            <a:ext cx="270456" cy="77501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7443125" y="1712855"/>
            <a:ext cx="46028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Benchmark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8700 </a:t>
            </a:r>
            <a:r>
              <a:rPr lang="en-US" dirty="0" err="1" smtClean="0"/>
              <a:t>tps</a:t>
            </a:r>
            <a:r>
              <a:rPr lang="en-US" dirty="0" smtClean="0"/>
              <a:t> via HTTP </a:t>
            </a:r>
            <a:r>
              <a:rPr lang="en-US" dirty="0" err="1" smtClean="0"/>
              <a:t>RESTConf</a:t>
            </a:r>
            <a:r>
              <a:rPr lang="en-US" dirty="0" smtClean="0"/>
              <a:t> when using a client with same </a:t>
            </a:r>
            <a:r>
              <a:rPr lang="en-US" dirty="0" err="1" smtClean="0"/>
              <a:t>threadpool</a:t>
            </a:r>
            <a:r>
              <a:rPr lang="en-US" dirty="0" smtClean="0"/>
              <a:t> startup, e.g. </a:t>
            </a:r>
            <a:r>
              <a:rPr lang="en-US" dirty="0" err="1" smtClean="0"/>
              <a:t>jmeter</a:t>
            </a:r>
            <a:endParaRPr lang="en-US" dirty="0" smtClean="0"/>
          </a:p>
          <a:p>
            <a:pPr marL="742950" lvl="1" indent="-285750">
              <a:buFontTx/>
              <a:buChar char="-"/>
            </a:pPr>
            <a:r>
              <a:rPr lang="en-US" dirty="0" smtClean="0"/>
              <a:t>Eventually Garbage Collection becomes an issue</a:t>
            </a:r>
          </a:p>
          <a:p>
            <a:pPr marL="742950" lvl="1" indent="-285750">
              <a:buFontTx/>
              <a:buChar char="-"/>
            </a:pPr>
            <a:r>
              <a:rPr lang="en-US" dirty="0" smtClean="0"/>
              <a:t>Required 8-12 cores of a CPU</a:t>
            </a:r>
          </a:p>
          <a:p>
            <a:pPr marL="285750" indent="-285750">
              <a:buFontTx/>
              <a:buChar char="-"/>
            </a:pPr>
            <a:r>
              <a:rPr lang="en-US" dirty="0" smtClean="0"/>
              <a:t>Currently working through burst on start / re-start where we can lose packets or jam the system under high load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00854" y="5705341"/>
            <a:ext cx="105320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* - Made heavy use of </a:t>
            </a:r>
            <a:r>
              <a:rPr lang="en-US" dirty="0" err="1" smtClean="0"/>
              <a:t>OpRef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 err="1" smtClean="0"/>
              <a:t>CommandSet</a:t>
            </a:r>
            <a:r>
              <a:rPr lang="en-US" dirty="0" smtClean="0"/>
              <a:t> options in version 04.  Cache write and persistence is done by another process.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r>
              <a:rPr lang="en-US" dirty="0" smtClean="0"/>
              <a:t>Takeaway – </a:t>
            </a:r>
            <a:r>
              <a:rPr lang="en-US" dirty="0" err="1" smtClean="0"/>
              <a:t>RESTConf</a:t>
            </a:r>
            <a:r>
              <a:rPr lang="en-US" dirty="0" smtClean="0"/>
              <a:t> can sustain loads but the JSON parsing is the bulk of the processing for the first message.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667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Performance</a:t>
            </a:r>
          </a:p>
          <a:p>
            <a:pPr lvl="2"/>
            <a:r>
              <a:rPr lang="en-US" dirty="0" smtClean="0"/>
              <a:t>Is 8700 TPS enough? (Depends upon your call models; we can’t really answer this for the generic 5G operator until the mobility and call models are understood)</a:t>
            </a:r>
          </a:p>
          <a:p>
            <a:pPr lvl="2"/>
            <a:r>
              <a:rPr lang="en-US" dirty="0" smtClean="0"/>
              <a:t>We will ALWAYS find a need for more devices per Controller</a:t>
            </a:r>
          </a:p>
          <a:p>
            <a:pPr lvl="1"/>
            <a:r>
              <a:rPr lang="en-US" dirty="0" smtClean="0"/>
              <a:t>Do you want a single SDN Controller dedicated to just FPC work? (Shouldn’t it be doing other SDN related work?)</a:t>
            </a:r>
          </a:p>
          <a:p>
            <a:pPr lvl="1"/>
            <a:r>
              <a:rPr lang="en-US" dirty="0" smtClean="0"/>
              <a:t>8-12 cores is too much but this was first pass on the code (un-optimized)</a:t>
            </a:r>
          </a:p>
          <a:p>
            <a:pPr lvl="1"/>
            <a:r>
              <a:rPr lang="en-US" dirty="0" smtClean="0"/>
              <a:t>Latency - </a:t>
            </a:r>
            <a:r>
              <a:rPr lang="en-US" dirty="0" err="1"/>
              <a:t>RESTConf</a:t>
            </a:r>
            <a:r>
              <a:rPr lang="en-US" dirty="0"/>
              <a:t> appears to be okay for this but it is 75-80% of the time spent processing =&gt; there is room for </a:t>
            </a:r>
            <a:r>
              <a:rPr lang="en-US" dirty="0" smtClean="0"/>
              <a:t>improvement</a:t>
            </a:r>
            <a:endParaRPr lang="en-US" dirty="0"/>
          </a:p>
          <a:p>
            <a:r>
              <a:rPr lang="en-US" dirty="0" smtClean="0"/>
              <a:t>Complexity </a:t>
            </a:r>
          </a:p>
          <a:p>
            <a:pPr lvl="1"/>
            <a:r>
              <a:rPr lang="en-US" dirty="0" smtClean="0"/>
              <a:t>We had system close to feature complete in September but removed persistence and monitors to study the main RPC calls.  This code started on September 1.  We’re happy with v04’s progress.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2386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932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</a:t>
            </a:r>
            <a:r>
              <a:rPr lang="en-US" dirty="0" err="1" smtClean="0"/>
              <a:t>pc</a:t>
            </a:r>
            <a:r>
              <a:rPr lang="en-US" dirty="0" smtClean="0"/>
              <a:t> TODOs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Resolve Burst Issue in HTTP </a:t>
            </a:r>
            <a:r>
              <a:rPr lang="en-US" dirty="0" err="1" smtClean="0"/>
              <a:t>Threadpool</a:t>
            </a:r>
            <a:endParaRPr lang="en-US" dirty="0" smtClean="0"/>
          </a:p>
          <a:p>
            <a:r>
              <a:rPr lang="en-US" dirty="0" err="1" smtClean="0"/>
              <a:t>Openflow</a:t>
            </a:r>
            <a:r>
              <a:rPr lang="en-US" dirty="0" smtClean="0"/>
              <a:t> 1.3.1+ DPN Support with specific TPP (pipelines)</a:t>
            </a:r>
          </a:p>
          <a:p>
            <a:r>
              <a:rPr lang="en-US" dirty="0" smtClean="0"/>
              <a:t>Move to a standard ODL in memory cache which allow us to complete</a:t>
            </a:r>
          </a:p>
          <a:p>
            <a:pPr lvl="1"/>
            <a:r>
              <a:rPr lang="en-US" dirty="0" smtClean="0"/>
              <a:t>Persistence</a:t>
            </a:r>
          </a:p>
          <a:p>
            <a:pPr lvl="1"/>
            <a:r>
              <a:rPr lang="en-US" dirty="0" smtClean="0"/>
              <a:t>Rollbacks</a:t>
            </a:r>
          </a:p>
          <a:p>
            <a:pPr lvl="1"/>
            <a:r>
              <a:rPr lang="en-US" dirty="0" smtClean="0"/>
              <a:t>Full Deletion support (it is not always consistent right now) </a:t>
            </a:r>
          </a:p>
          <a:p>
            <a:r>
              <a:rPr lang="en-US" dirty="0" smtClean="0"/>
              <a:t>Finish CONF_BUNDLES testing</a:t>
            </a:r>
          </a:p>
          <a:p>
            <a:r>
              <a:rPr lang="en-US" dirty="0" smtClean="0"/>
              <a:t>Monitors</a:t>
            </a:r>
          </a:p>
          <a:p>
            <a:r>
              <a:rPr lang="en-US" dirty="0" smtClean="0"/>
              <a:t>Multi Agent Clustering </a:t>
            </a:r>
          </a:p>
          <a:p>
            <a:r>
              <a:rPr lang="en-US" dirty="0" smtClean="0"/>
              <a:t>Open Sourcing (under internal Legal Review)</a:t>
            </a:r>
          </a:p>
          <a:p>
            <a:r>
              <a:rPr lang="en-US" dirty="0" smtClean="0"/>
              <a:t>Migrate to v05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733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Interfaces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37572" y="3460927"/>
            <a:ext cx="1648496" cy="1958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Assignment Phase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38311" y="4495680"/>
            <a:ext cx="1556197" cy="938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Activation Phase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2145522" y="3742687"/>
            <a:ext cx="792050" cy="140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2145522" y="4950621"/>
            <a:ext cx="792050" cy="1406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51917" y="4641521"/>
            <a:ext cx="173759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ZeroMQ</a:t>
            </a:r>
            <a:r>
              <a:rPr lang="en-US" dirty="0" smtClean="0"/>
              <a:t> </a:t>
            </a:r>
          </a:p>
          <a:p>
            <a:pPr algn="r"/>
            <a:r>
              <a:rPr lang="en-US" dirty="0" err="1" smtClean="0"/>
              <a:t>RestCONF</a:t>
            </a:r>
            <a:endParaRPr lang="en-US" dirty="0" smtClean="0"/>
          </a:p>
          <a:p>
            <a:pPr algn="r"/>
            <a:r>
              <a:rPr lang="en-US" dirty="0" smtClean="0"/>
              <a:t>(Router/Dealer)</a:t>
            </a:r>
          </a:p>
          <a:p>
            <a:pPr algn="r"/>
            <a:r>
              <a:rPr lang="en-US" dirty="0" smtClean="0"/>
              <a:t>- EXPERIMENTAL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82835" y="3460927"/>
            <a:ext cx="11137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HTTP </a:t>
            </a:r>
          </a:p>
          <a:p>
            <a:pPr algn="r"/>
            <a:r>
              <a:rPr lang="en-US" dirty="0" err="1" smtClean="0"/>
              <a:t>RestCONF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7" idx="1"/>
          </p:cNvCxnSpPr>
          <p:nvPr/>
        </p:nvCxnSpPr>
        <p:spPr>
          <a:xfrm>
            <a:off x="4586068" y="4964685"/>
            <a:ext cx="952243" cy="1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231180" y="4914762"/>
            <a:ext cx="10903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err="1" smtClean="0"/>
              <a:t>ZeroMQ</a:t>
            </a:r>
            <a:r>
              <a:rPr lang="en-US" dirty="0" smtClean="0"/>
              <a:t> </a:t>
            </a:r>
          </a:p>
          <a:p>
            <a:pPr algn="r"/>
            <a:r>
              <a:rPr lang="en-US" dirty="0" smtClean="0"/>
              <a:t>DPN API</a:t>
            </a:r>
          </a:p>
          <a:p>
            <a:pPr algn="r"/>
            <a:r>
              <a:rPr lang="en-US" dirty="0" smtClean="0"/>
              <a:t>(Pub Sub)</a:t>
            </a:r>
            <a:endParaRPr lang="en-US" dirty="0"/>
          </a:p>
        </p:txBody>
      </p:sp>
      <p:cxnSp>
        <p:nvCxnSpPr>
          <p:cNvPr id="14" name="Straight Arrow Connector 13"/>
          <p:cNvCxnSpPr>
            <a:stCxn id="7" idx="3"/>
            <a:endCxn id="15" idx="1"/>
          </p:cNvCxnSpPr>
          <p:nvPr/>
        </p:nvCxnSpPr>
        <p:spPr>
          <a:xfrm flipV="1">
            <a:off x="7094508" y="4962522"/>
            <a:ext cx="1459954" cy="21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8554462" y="4303921"/>
            <a:ext cx="1139483" cy="13172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ZeroMQ</a:t>
            </a:r>
            <a:r>
              <a:rPr lang="en-US" dirty="0" smtClean="0"/>
              <a:t> Pub/Sub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2937572" y="5838092"/>
            <a:ext cx="4156936" cy="0"/>
          </a:xfrm>
          <a:prstGeom prst="line">
            <a:avLst/>
          </a:prstGeom>
          <a:ln>
            <a:headEnd type="diamond" w="lg" len="lg"/>
            <a:tailEnd type="diamond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4325058" y="5923701"/>
            <a:ext cx="1460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OpenDaylight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5538311" y="2202871"/>
            <a:ext cx="1556197" cy="93801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Cache </a:t>
            </a:r>
            <a:r>
              <a:rPr lang="en-US" dirty="0" err="1" smtClean="0"/>
              <a:t>Mgt</a:t>
            </a:r>
            <a:r>
              <a:rPr lang="en-US" dirty="0" smtClean="0"/>
              <a:t> / Notification</a:t>
            </a:r>
            <a:endParaRPr lang="en-US" dirty="0"/>
          </a:p>
        </p:txBody>
      </p:sp>
      <p:cxnSp>
        <p:nvCxnSpPr>
          <p:cNvPr id="19" name="Straight Arrow Connector 18"/>
          <p:cNvCxnSpPr>
            <a:stCxn id="7" idx="0"/>
            <a:endCxn id="18" idx="2"/>
          </p:cNvCxnSpPr>
          <p:nvPr/>
        </p:nvCxnSpPr>
        <p:spPr>
          <a:xfrm flipV="1">
            <a:off x="6316410" y="3140882"/>
            <a:ext cx="0" cy="135479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826391" y="1767180"/>
            <a:ext cx="15551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/>
              <a:t>HTTP </a:t>
            </a:r>
          </a:p>
          <a:p>
            <a:pPr algn="r"/>
            <a:r>
              <a:rPr lang="en-US" dirty="0" err="1" smtClean="0"/>
              <a:t>RestCONF</a:t>
            </a:r>
            <a:r>
              <a:rPr lang="en-US" dirty="0" smtClean="0"/>
              <a:t>-like </a:t>
            </a:r>
          </a:p>
          <a:p>
            <a:pPr algn="r"/>
            <a:r>
              <a:rPr lang="en-US" dirty="0" smtClean="0"/>
              <a:t>Notification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1635617" y="2690510"/>
            <a:ext cx="3924229" cy="261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9737124" y="4950621"/>
            <a:ext cx="70618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0469096" y="4780019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DPNs</a:t>
            </a:r>
            <a:endParaRPr lang="en-US" dirty="0"/>
          </a:p>
        </p:txBody>
      </p:sp>
      <p:sp>
        <p:nvSpPr>
          <p:cNvPr id="26" name="Rectangle 25"/>
          <p:cNvSpPr/>
          <p:nvPr/>
        </p:nvSpPr>
        <p:spPr>
          <a:xfrm>
            <a:off x="4670005" y="4507528"/>
            <a:ext cx="202962" cy="309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4941654" y="4507527"/>
            <a:ext cx="202962" cy="309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5213303" y="4507526"/>
            <a:ext cx="202962" cy="3090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7438356" y="4493517"/>
            <a:ext cx="746260" cy="309095"/>
            <a:chOff x="7497120" y="4324127"/>
            <a:chExt cx="746260" cy="309095"/>
          </a:xfrm>
        </p:grpSpPr>
        <p:sp>
          <p:nvSpPr>
            <p:cNvPr id="32" name="Rectangle 31"/>
            <p:cNvSpPr/>
            <p:nvPr/>
          </p:nvSpPr>
          <p:spPr>
            <a:xfrm>
              <a:off x="7497120" y="4324129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768769" y="4324128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8040418" y="4324127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8" name="Group 37"/>
          <p:cNvGrpSpPr/>
          <p:nvPr/>
        </p:nvGrpSpPr>
        <p:grpSpPr>
          <a:xfrm rot="5400000">
            <a:off x="6299454" y="3579581"/>
            <a:ext cx="746260" cy="309095"/>
            <a:chOff x="5994382" y="538978"/>
            <a:chExt cx="746260" cy="309095"/>
          </a:xfrm>
        </p:grpSpPr>
        <p:sp>
          <p:nvSpPr>
            <p:cNvPr id="35" name="Rectangle 34"/>
            <p:cNvSpPr/>
            <p:nvPr/>
          </p:nvSpPr>
          <p:spPr>
            <a:xfrm>
              <a:off x="5994382" y="538980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35"/>
            <p:cNvSpPr/>
            <p:nvPr/>
          </p:nvSpPr>
          <p:spPr>
            <a:xfrm>
              <a:off x="6266031" y="538979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537680" y="538978"/>
              <a:ext cx="202962" cy="30909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6888202" y="332967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7340409" y="407543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4580078" y="407543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1260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511</Words>
  <Application>Microsoft Office PowerPoint</Application>
  <PresentationFormat>Widescreen</PresentationFormat>
  <Paragraphs>95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FPCv04 Implementation</vt:lpstr>
      <vt:lpstr>FPC Implementations</vt:lpstr>
      <vt:lpstr>fpc Project</vt:lpstr>
      <vt:lpstr>HTTP RESTConf Performance</vt:lpstr>
      <vt:lpstr>Takeaways</vt:lpstr>
      <vt:lpstr>Appendix</vt:lpstr>
      <vt:lpstr>fpc TODOs</vt:lpstr>
      <vt:lpstr>Current Interfaces</vt:lpstr>
    </vt:vector>
  </TitlesOfParts>
  <Company>Sprint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FPCv04 Implementation</dc:title>
  <dc:creator>Bertz, Lyle T [CTO]</dc:creator>
  <cp:lastModifiedBy>Bertz, Lyle T [CTO]</cp:lastModifiedBy>
  <cp:revision>17</cp:revision>
  <dcterms:created xsi:type="dcterms:W3CDTF">2016-10-28T16:44:53Z</dcterms:created>
  <dcterms:modified xsi:type="dcterms:W3CDTF">2016-11-09T19:29:54Z</dcterms:modified>
</cp:coreProperties>
</file>