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6"/>
  </p:notesMasterIdLst>
  <p:sldIdLst>
    <p:sldId id="262" r:id="rId4"/>
    <p:sldId id="273" r:id="rId5"/>
    <p:sldId id="263" r:id="rId6"/>
    <p:sldId id="264" r:id="rId7"/>
    <p:sldId id="275" r:id="rId8"/>
    <p:sldId id="276" r:id="rId9"/>
    <p:sldId id="277" r:id="rId10"/>
    <p:sldId id="278" r:id="rId11"/>
    <p:sldId id="274" r:id="rId12"/>
    <p:sldId id="257" r:id="rId13"/>
    <p:sldId id="260" r:id="rId14"/>
    <p:sldId id="261" r:id="rId15"/>
    <p:sldId id="258" r:id="rId16"/>
    <p:sldId id="259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-112" y="-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22B8E-D7C6-1141-9DB2-E6A214046FB3}" type="datetimeFigureOut">
              <a:rPr kumimoji="1" lang="ja-JP" altLang="en-US" smtClean="0"/>
              <a:t>16/11/13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A7BB3-1323-5145-BEC9-6937548607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5822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537CF-A748-244E-87C7-3D7AF0E6B494}" type="slidenum">
              <a:rPr lang="ja-JP" altLang="en-US" smtClean="0">
                <a:solidFill>
                  <a:prstClr val="black"/>
                </a:solidFill>
                <a:latin typeface="Calibri"/>
                <a:ea typeface="ＭＳ Ｐゴシック"/>
              </a:rPr>
              <a:pPr/>
              <a:t>5</a:t>
            </a:fld>
            <a:endParaRPr lang="ja-JP" altLang="en-US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0854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AD26-9966-4F14-972C-BE09BC832D04}" type="datetimeFigureOut">
              <a:rPr lang="en-US" smtClean="0"/>
              <a:t>16/11/13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E979-1C53-4A06-BD38-5A3C16243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0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AD26-9966-4F14-972C-BE09BC832D04}" type="datetimeFigureOut">
              <a:rPr lang="en-US" smtClean="0"/>
              <a:t>16/11/13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E979-1C53-4A06-BD38-5A3C16243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11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AD26-9966-4F14-972C-BE09BC832D04}" type="datetimeFigureOut">
              <a:rPr lang="en-US" smtClean="0"/>
              <a:t>16/11/13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E979-1C53-4A06-BD38-5A3C16243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84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AD26-9966-4F14-972C-BE09BC832D04}" type="datetimeFigureOut">
              <a:rPr lang="en-US" smtClean="0"/>
              <a:t>16/11/13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E979-1C53-4A06-BD38-5A3C16243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544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AD26-9966-4F14-972C-BE09BC832D04}" type="datetimeFigureOut">
              <a:rPr lang="en-US" smtClean="0"/>
              <a:t>16/11/13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E979-1C53-4A06-BD38-5A3C16243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165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AD26-9966-4F14-972C-BE09BC832D04}" type="datetimeFigureOut">
              <a:rPr lang="en-US" smtClean="0"/>
              <a:t>16/11/13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E979-1C53-4A06-BD38-5A3C16243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3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AD26-9966-4F14-972C-BE09BC832D04}" type="datetimeFigureOut">
              <a:rPr lang="en-US" smtClean="0"/>
              <a:t>16/11/13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E979-1C53-4A06-BD38-5A3C16243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501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AD26-9966-4F14-972C-BE09BC832D04}" type="datetimeFigureOut">
              <a:rPr lang="en-US" smtClean="0"/>
              <a:t>16/11/13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E979-1C53-4A06-BD38-5A3C16243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1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AD26-9966-4F14-972C-BE09BC832D04}" type="datetimeFigureOut">
              <a:rPr lang="en-US" smtClean="0"/>
              <a:t>16/11/13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E979-1C53-4A06-BD38-5A3C16243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14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AD26-9966-4F14-972C-BE09BC832D04}" type="datetimeFigureOut">
              <a:rPr lang="en-US" smtClean="0"/>
              <a:t>16/11/13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E979-1C53-4A06-BD38-5A3C16243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902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AD26-9966-4F14-972C-BE09BC832D04}" type="datetimeFigureOut">
              <a:rPr lang="en-US" smtClean="0"/>
              <a:t>16/11/13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E979-1C53-4A06-BD38-5A3C16243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700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2D6E8-E2FC-6A40-9F57-D93D23916E16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16/11/13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4C7F9-060B-DF41-9ED0-9202F98424EB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235345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2D6E8-E2FC-6A40-9F57-D93D23916E16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16/11/13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4C7F9-060B-DF41-9ED0-9202F98424EB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1727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2D6E8-E2FC-6A40-9F57-D93D23916E16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16/11/13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4C7F9-060B-DF41-9ED0-9202F98424EB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746510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2D6E8-E2FC-6A40-9F57-D93D23916E16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16/11/13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4C7F9-060B-DF41-9ED0-9202F98424EB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16454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2D6E8-E2FC-6A40-9F57-D93D23916E16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16/11/13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4C7F9-060B-DF41-9ED0-9202F98424EB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5360205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2D6E8-E2FC-6A40-9F57-D93D23916E16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16/11/13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4C7F9-060B-DF41-9ED0-9202F98424EB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87024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2D6E8-E2FC-6A40-9F57-D93D23916E16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16/11/13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4C7F9-060B-DF41-9ED0-9202F98424EB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9197864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2D6E8-E2FC-6A40-9F57-D93D23916E16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16/11/13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4C7F9-060B-DF41-9ED0-9202F98424EB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990627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2D6E8-E2FC-6A40-9F57-D93D23916E16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16/11/13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4C7F9-060B-DF41-9ED0-9202F98424EB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39383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2D6E8-E2FC-6A40-9F57-D93D23916E16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16/11/13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4C7F9-060B-DF41-9ED0-9202F98424EB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21393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2D6E8-E2FC-6A40-9F57-D93D23916E16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16/11/13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4C7F9-060B-DF41-9ED0-9202F98424EB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4867909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BF37-CB66-4972-A505-16C8F34937B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16/11/13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86640-5595-4525-AF18-800FCA66D3E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02670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BF37-CB66-4972-A505-16C8F34937B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16/11/13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86640-5595-4525-AF18-800FCA66D3E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6785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BF37-CB66-4972-A505-16C8F34937B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16/11/13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86640-5595-4525-AF18-800FCA66D3E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63456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BF37-CB66-4972-A505-16C8F34937B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16/11/13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86640-5595-4525-AF18-800FCA66D3E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68126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BF37-CB66-4972-A505-16C8F34937B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16/11/13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86640-5595-4525-AF18-800FCA66D3E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98240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BF37-CB66-4972-A505-16C8F34937B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16/11/13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86640-5595-4525-AF18-800FCA66D3E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76996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BF37-CB66-4972-A505-16C8F34937B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16/11/13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86640-5595-4525-AF18-800FCA66D3E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25118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BF37-CB66-4972-A505-16C8F34937B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16/11/13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86640-5595-4525-AF18-800FCA66D3E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36772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BF37-CB66-4972-A505-16C8F34937B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16/11/13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86640-5595-4525-AF18-800FCA66D3E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17236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BF37-CB66-4972-A505-16C8F34937B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16/11/13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86640-5595-4525-AF18-800FCA66D3E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28759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BF37-CB66-4972-A505-16C8F34937B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16/11/13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86640-5595-4525-AF18-800FCA66D3E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943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AD26-9966-4F14-972C-BE09BC832D04}" type="datetimeFigureOut">
              <a:rPr lang="en-US" smtClean="0"/>
              <a:t>16/11/13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0E979-1C53-4A06-BD38-5A3C16243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51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B42D6E8-E2FC-6A40-9F57-D93D23916E16}" type="datetimeFigureOut">
              <a:rPr kumimoji="1"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 defTabSz="457200"/>
              <a:t>16/11/13</a:t>
            </a:fld>
            <a:endParaRPr kumimoji="1"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kumimoji="1"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5B94C7F9-060B-DF41-9ED0-9202F98424EB}" type="slidenum">
              <a:rPr kumimoji="1" lang="ja-JP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/>
              </a:rPr>
              <a:pPr defTabSz="457200"/>
              <a:t>‹#›</a:t>
            </a:fld>
            <a:endParaRPr kumimoji="1" lang="ja-JP" altLang="en-US">
              <a:solidFill>
                <a:prstClr val="black">
                  <a:tint val="75000"/>
                </a:prstClr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740589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FBF37-CB66-4972-A505-16C8F34937B5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16/11/13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86640-5595-4525-AF18-800FCA66D3E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202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87301" y="1671529"/>
            <a:ext cx="7772400" cy="36748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</a:pPr>
            <a:r>
              <a:rPr lang="en-US" sz="3200" dirty="0" smtClean="0"/>
              <a:t>Distributed Mobility Management (DMM) WG</a:t>
            </a:r>
            <a:br>
              <a:rPr lang="en-US" sz="32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Forwarding Path &amp; Signaling Management (FPSM)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draft-ietf-dmm-fpc-cpdp-05.txt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/>
              <a:t>L. </a:t>
            </a:r>
            <a:r>
              <a:rPr lang="en-US" sz="2000" dirty="0" err="1" smtClean="0"/>
              <a:t>Bertz</a:t>
            </a:r>
            <a:r>
              <a:rPr lang="en-US" sz="2000" dirty="0" smtClean="0"/>
              <a:t>, S. Matsushima, </a:t>
            </a:r>
            <a:r>
              <a:rPr lang="en-US" sz="2000" dirty="0"/>
              <a:t>M. </a:t>
            </a:r>
            <a:r>
              <a:rPr lang="en-US" sz="2000" dirty="0" smtClean="0"/>
              <a:t>Liebsch, S. Gundavelli, D. Moses,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IETF97, Seoul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733141" y="4703003"/>
            <a:ext cx="6400800" cy="11045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endParaRPr lang="en-US" dirty="0" smtClean="0"/>
          </a:p>
          <a:p>
            <a:r>
              <a:rPr lang="en-US" sz="2200" dirty="0" smtClean="0"/>
              <a:t>2016-11-14</a:t>
            </a:r>
          </a:p>
        </p:txBody>
      </p:sp>
    </p:spTree>
    <p:extLst>
      <p:ext uri="{BB962C8B-B14F-4D97-AF65-F5344CB8AC3E}">
        <p14:creationId xmlns:p14="http://schemas.microsoft.com/office/powerpoint/2010/main" val="790092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FPC Version 04/05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IETF 97 </a:t>
            </a:r>
          </a:p>
          <a:p>
            <a:r>
              <a:rPr lang="en-US" dirty="0" smtClean="0"/>
              <a:t>November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362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this work about..?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167" y="1825625"/>
            <a:ext cx="10682633" cy="4351338"/>
          </a:xfrm>
        </p:spPr>
        <p:txBody>
          <a:bodyPr>
            <a:normAutofit/>
          </a:bodyPr>
          <a:lstStyle/>
          <a:p>
            <a:r>
              <a:rPr lang="de-DE" sz="2400" dirty="0" smtClean="0"/>
              <a:t>Enable </a:t>
            </a:r>
            <a:r>
              <a:rPr lang="de-DE" sz="2400" dirty="0"/>
              <a:t>the separation of a </a:t>
            </a:r>
            <a:r>
              <a:rPr lang="de-DE" sz="2400" dirty="0" err="1"/>
              <a:t>mobility</a:t>
            </a:r>
            <a:r>
              <a:rPr lang="de-DE" sz="2400" dirty="0"/>
              <a:t> </a:t>
            </a:r>
            <a:r>
              <a:rPr lang="de-DE" sz="2400" dirty="0" err="1" smtClean="0"/>
              <a:t>network</a:t>
            </a:r>
            <a:r>
              <a:rPr lang="de-DE" sz="2400" dirty="0" err="1" smtClean="0"/>
              <a:t>‘s</a:t>
            </a:r>
            <a:r>
              <a:rPr lang="de-DE" sz="2400" dirty="0" smtClean="0"/>
              <a:t> </a:t>
            </a:r>
            <a:r>
              <a:rPr lang="de-DE" sz="2400" dirty="0" err="1" smtClean="0"/>
              <a:t>Control</a:t>
            </a:r>
            <a:r>
              <a:rPr lang="de-DE" sz="2400" dirty="0"/>
              <a:t>-Plane function from its Data-Plane function</a:t>
            </a:r>
          </a:p>
          <a:p>
            <a:endParaRPr lang="de-DE" sz="2400" dirty="0" smtClean="0"/>
          </a:p>
          <a:p>
            <a:r>
              <a:rPr lang="de-DE" sz="2400" dirty="0" smtClean="0"/>
              <a:t>Enable </a:t>
            </a:r>
            <a:r>
              <a:rPr lang="de-DE" sz="2400" dirty="0"/>
              <a:t>distributed deployment of Control- and</a:t>
            </a:r>
            <a:br>
              <a:rPr lang="de-DE" sz="2400" dirty="0"/>
            </a:br>
            <a:r>
              <a:rPr lang="de-DE" sz="2400" dirty="0"/>
              <a:t>Data-Plane </a:t>
            </a:r>
            <a:r>
              <a:rPr lang="de-DE" sz="2400" dirty="0" err="1" smtClean="0"/>
              <a:t>functions</a:t>
            </a:r>
            <a:r>
              <a:rPr lang="de-DE" sz="2400" dirty="0" smtClean="0"/>
              <a:t> </a:t>
            </a:r>
            <a:r>
              <a:rPr lang="de-DE" sz="2400" dirty="0" err="1" smtClean="0"/>
              <a:t>by</a:t>
            </a:r>
            <a:r>
              <a:rPr lang="de-DE" sz="2400" dirty="0" smtClean="0"/>
              <a:t> </a:t>
            </a:r>
            <a:r>
              <a:rPr lang="de-DE" sz="2400" dirty="0" err="1" smtClean="0"/>
              <a:t>abstracted</a:t>
            </a:r>
            <a:r>
              <a:rPr lang="de-DE" sz="2400" dirty="0" smtClean="0"/>
              <a:t> Data-plane </a:t>
            </a:r>
            <a:r>
              <a:rPr lang="de-DE" sz="2400" dirty="0" err="1" smtClean="0"/>
              <a:t>model</a:t>
            </a:r>
            <a:r>
              <a:rPr lang="de-DE" sz="2400" dirty="0" smtClean="0"/>
              <a:t> </a:t>
            </a:r>
            <a:br>
              <a:rPr lang="de-DE" sz="2400" dirty="0" smtClean="0"/>
            </a:b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protocol</a:t>
            </a:r>
            <a:r>
              <a:rPr lang="de-DE" sz="2400" dirty="0" smtClean="0"/>
              <a:t> </a:t>
            </a:r>
            <a:r>
              <a:rPr lang="de-DE" sz="2400" dirty="0" err="1" smtClean="0"/>
              <a:t>messages</a:t>
            </a:r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  <a:p>
            <a:r>
              <a:rPr lang="de-DE" sz="2400" dirty="0" smtClean="0"/>
              <a:t>Support multi-</a:t>
            </a:r>
            <a:r>
              <a:rPr lang="de-DE" sz="2400" dirty="0" err="1" smtClean="0"/>
              <a:t>tenancy</a:t>
            </a:r>
            <a:r>
              <a:rPr lang="de-DE" sz="2400" dirty="0" smtClean="0"/>
              <a:t> on a </a:t>
            </a:r>
            <a:r>
              <a:rPr lang="de-DE" sz="2400" dirty="0" err="1" smtClean="0"/>
              <a:t>single</a:t>
            </a:r>
            <a:r>
              <a:rPr lang="de-DE" sz="2400" dirty="0" smtClean="0"/>
              <a:t> real </a:t>
            </a:r>
            <a:r>
              <a:rPr lang="de-DE" sz="2400" dirty="0" err="1" smtClean="0"/>
              <a:t>deployed</a:t>
            </a:r>
            <a:r>
              <a:rPr lang="de-DE" sz="2400" dirty="0" smtClean="0"/>
              <a:t> D-plane </a:t>
            </a:r>
            <a:br>
              <a:rPr lang="de-DE" sz="2400" dirty="0" smtClean="0"/>
            </a:br>
            <a:r>
              <a:rPr lang="de-DE" sz="2400" dirty="0" err="1" smtClean="0"/>
              <a:t>network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multiple </a:t>
            </a:r>
            <a:r>
              <a:rPr lang="de-DE" sz="2400" dirty="0" err="1" smtClean="0"/>
              <a:t>domains</a:t>
            </a:r>
            <a:r>
              <a:rPr lang="de-DE" sz="2400" dirty="0" smtClean="0"/>
              <a:t> </a:t>
            </a:r>
            <a:r>
              <a:rPr lang="de-DE" sz="2400" dirty="0" err="1" smtClean="0"/>
              <a:t>within</a:t>
            </a:r>
            <a:r>
              <a:rPr lang="de-DE" sz="2400" dirty="0" smtClean="0"/>
              <a:t> a </a:t>
            </a:r>
            <a:r>
              <a:rPr lang="de-DE" sz="2400" dirty="0" err="1" smtClean="0"/>
              <a:t>tanant</a:t>
            </a:r>
            <a:endParaRPr lang="de-DE" sz="2400" dirty="0"/>
          </a:p>
          <a:p>
            <a:endParaRPr lang="de-DE" sz="2400" dirty="0"/>
          </a:p>
        </p:txBody>
      </p:sp>
      <p:sp>
        <p:nvSpPr>
          <p:cNvPr id="4" name="Rectangle 3"/>
          <p:cNvSpPr/>
          <p:nvPr/>
        </p:nvSpPr>
        <p:spPr>
          <a:xfrm>
            <a:off x="8450469" y="4810455"/>
            <a:ext cx="2246961" cy="92122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9149070" y="4863518"/>
            <a:ext cx="849905" cy="366138"/>
          </a:xfrm>
          <a:prstGeom prst="roundRect">
            <a:avLst/>
          </a:prstGeom>
          <a:solidFill>
            <a:srgbClr val="92D0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sz="1400"/>
          </a:p>
        </p:txBody>
      </p:sp>
      <p:sp>
        <p:nvSpPr>
          <p:cNvPr id="6" name="Rectangle 5"/>
          <p:cNvSpPr/>
          <p:nvPr/>
        </p:nvSpPr>
        <p:spPr>
          <a:xfrm>
            <a:off x="8464807" y="2498358"/>
            <a:ext cx="2340260" cy="86357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681206" y="2498358"/>
            <a:ext cx="1936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Mobility Control-Plane</a:t>
            </a:r>
            <a:endParaRPr lang="en-US" sz="1400" dirty="0"/>
          </a:p>
        </p:txBody>
      </p:sp>
      <p:sp>
        <p:nvSpPr>
          <p:cNvPr id="8" name="Rounded Rectangle 7"/>
          <p:cNvSpPr/>
          <p:nvPr/>
        </p:nvSpPr>
        <p:spPr>
          <a:xfrm>
            <a:off x="9146665" y="2907178"/>
            <a:ext cx="849905" cy="366138"/>
          </a:xfrm>
          <a:prstGeom prst="roundRect">
            <a:avLst/>
          </a:prstGeom>
          <a:solidFill>
            <a:srgbClr val="92D0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sz="1400"/>
          </a:p>
        </p:txBody>
      </p:sp>
      <p:sp>
        <p:nvSpPr>
          <p:cNvPr id="9" name="TextBox 8"/>
          <p:cNvSpPr txBox="1"/>
          <p:nvPr/>
        </p:nvSpPr>
        <p:spPr>
          <a:xfrm>
            <a:off x="9105819" y="2950151"/>
            <a:ext cx="918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FPC Client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8745779" y="5389711"/>
            <a:ext cx="1742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DPN(s) </a:t>
            </a:r>
            <a:r>
              <a:rPr lang="en-US" sz="1200" dirty="0" smtClean="0"/>
              <a:t>Configuration API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9105819" y="4921879"/>
            <a:ext cx="926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FPC Agent</a:t>
            </a:r>
            <a:endParaRPr lang="en-US" sz="1400" dirty="0"/>
          </a:p>
        </p:txBody>
      </p:sp>
      <p:sp>
        <p:nvSpPr>
          <p:cNvPr id="15" name="Down Arrow 14"/>
          <p:cNvSpPr/>
          <p:nvPr/>
        </p:nvSpPr>
        <p:spPr>
          <a:xfrm>
            <a:off x="9412003" y="5290810"/>
            <a:ext cx="302745" cy="152834"/>
          </a:xfrm>
          <a:prstGeom prst="downArrow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/>
          </a:p>
        </p:txBody>
      </p:sp>
      <p:pic>
        <p:nvPicPr>
          <p:cNvPr id="16" name="Picture 4" descr="Router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665" y="5676190"/>
            <a:ext cx="756250" cy="27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円/楕円 16"/>
          <p:cNvSpPr/>
          <p:nvPr/>
        </p:nvSpPr>
        <p:spPr>
          <a:xfrm>
            <a:off x="7888788" y="4047174"/>
            <a:ext cx="3345509" cy="650439"/>
          </a:xfrm>
          <a:prstGeom prst="ellipse">
            <a:avLst/>
          </a:prstGeom>
          <a:solidFill>
            <a:srgbClr val="A0D1F2"/>
          </a:solidFill>
          <a:ln>
            <a:noFill/>
          </a:ln>
          <a:effectLst>
            <a:glow rad="254000">
              <a:srgbClr val="A0D1F2">
                <a:alpha val="81000"/>
              </a:srgbClr>
            </a:glo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rgbClr val="0000FF"/>
                </a:solidFill>
                <a:latin typeface="Calibri"/>
                <a:ea typeface="ＭＳ Ｐゴシック"/>
              </a:rPr>
              <a:t>D-plane model</a:t>
            </a:r>
          </a:p>
          <a:p>
            <a:pPr algn="ctr"/>
            <a:r>
              <a:rPr kumimoji="1" lang="en-US" altLang="ja-JP" dirty="0" smtClean="0">
                <a:solidFill>
                  <a:srgbClr val="0000FF"/>
                </a:solidFill>
                <a:latin typeface="Calibri"/>
                <a:ea typeface="ＭＳ Ｐゴシック"/>
              </a:rPr>
              <a:t>Protocol messages</a:t>
            </a:r>
            <a:endParaRPr kumimoji="1" lang="ja-JP" altLang="en-US" dirty="0">
              <a:solidFill>
                <a:srgbClr val="0000FF"/>
              </a:solidFill>
              <a:latin typeface="Calibri"/>
              <a:ea typeface="ＭＳ Ｐゴシック"/>
            </a:endParaRPr>
          </a:p>
        </p:txBody>
      </p:sp>
      <p:cxnSp>
        <p:nvCxnSpPr>
          <p:cNvPr id="12" name="Straight Connector 11"/>
          <p:cNvCxnSpPr>
            <a:stCxn id="9" idx="2"/>
            <a:endCxn id="11" idx="0"/>
          </p:cNvCxnSpPr>
          <p:nvPr/>
        </p:nvCxnSpPr>
        <p:spPr>
          <a:xfrm>
            <a:off x="9565208" y="3257928"/>
            <a:ext cx="4071" cy="1663951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22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since last </a:t>
            </a:r>
            <a:r>
              <a:rPr lang="en-US" dirty="0" smtClean="0"/>
              <a:t>IETF96 </a:t>
            </a:r>
            <a:r>
              <a:rPr lang="en-US" dirty="0"/>
              <a:t>meeting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New data model adopted </a:t>
            </a:r>
          </a:p>
          <a:p>
            <a:pPr lvl="1"/>
            <a:r>
              <a:rPr lang="de-DE" dirty="0" smtClean="0"/>
              <a:t>Configuration of Data-Plane </a:t>
            </a:r>
            <a:r>
              <a:rPr lang="de-DE" b="1" dirty="0" smtClean="0"/>
              <a:t>Topology</a:t>
            </a:r>
          </a:p>
          <a:p>
            <a:pPr lvl="1"/>
            <a:r>
              <a:rPr lang="de-DE" dirty="0" err="1" smtClean="0"/>
              <a:t>Configuration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Forwarding</a:t>
            </a:r>
            <a:r>
              <a:rPr lang="de-DE" dirty="0" smtClean="0"/>
              <a:t> </a:t>
            </a:r>
            <a:r>
              <a:rPr lang="de-DE" b="1" dirty="0" err="1" smtClean="0"/>
              <a:t>Policy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dirty="0" smtClean="0"/>
              <a:t>(</a:t>
            </a:r>
            <a:r>
              <a:rPr lang="de-DE" dirty="0" smtClean="0"/>
              <a:t>e.g. </a:t>
            </a:r>
            <a:r>
              <a:rPr lang="de-DE" dirty="0" err="1" smtClean="0"/>
              <a:t>filters</a:t>
            </a:r>
            <a:r>
              <a:rPr lang="de-DE" dirty="0" smtClean="0"/>
              <a:t>, </a:t>
            </a:r>
            <a:r>
              <a:rPr lang="de-DE" dirty="0" err="1" smtClean="0"/>
              <a:t>QoS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traffic</a:t>
            </a:r>
            <a:r>
              <a:rPr lang="de-DE" dirty="0" smtClean="0"/>
              <a:t> </a:t>
            </a:r>
            <a:r>
              <a:rPr lang="de-DE" dirty="0" err="1" smtClean="0"/>
              <a:t>steering</a:t>
            </a:r>
            <a:r>
              <a:rPr lang="de-DE" dirty="0" smtClean="0"/>
              <a:t>, </a:t>
            </a:r>
            <a:r>
              <a:rPr lang="de-DE" dirty="0" err="1" smtClean="0"/>
              <a:t>etc</a:t>
            </a:r>
            <a:r>
              <a:rPr lang="de-DE" dirty="0" smtClean="0"/>
              <a:t>)</a:t>
            </a:r>
            <a:endParaRPr lang="de-DE" dirty="0"/>
          </a:p>
          <a:p>
            <a:pPr lvl="1"/>
            <a:r>
              <a:rPr lang="de-DE" b="1" dirty="0" smtClean="0"/>
              <a:t>Port </a:t>
            </a:r>
            <a:r>
              <a:rPr lang="de-DE" dirty="0" err="1" smtClean="0"/>
              <a:t>collects</a:t>
            </a:r>
            <a:r>
              <a:rPr lang="de-DE" dirty="0" smtClean="0"/>
              <a:t> </a:t>
            </a:r>
            <a:r>
              <a:rPr lang="de-DE" dirty="0" err="1" smtClean="0"/>
              <a:t>Policies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instantiated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br>
              <a:rPr lang="de-DE" dirty="0" smtClean="0"/>
            </a:br>
            <a:r>
              <a:rPr lang="de-DE" b="1" dirty="0" err="1" smtClean="0"/>
              <a:t>Context</a:t>
            </a:r>
            <a:r>
              <a:rPr lang="de-DE" b="1" dirty="0" smtClean="0"/>
              <a:t>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represents</a:t>
            </a:r>
            <a:r>
              <a:rPr lang="de-DE" dirty="0" smtClean="0"/>
              <a:t> </a:t>
            </a:r>
            <a:r>
              <a:rPr lang="de-DE" dirty="0" err="1" smtClean="0"/>
              <a:t>mobility</a:t>
            </a:r>
            <a:r>
              <a:rPr lang="de-DE" dirty="0" smtClean="0"/>
              <a:t> </a:t>
            </a:r>
            <a:r>
              <a:rPr lang="de-DE" dirty="0" err="1" smtClean="0"/>
              <a:t>session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</a:t>
            </a:r>
            <a:r>
              <a:rPr lang="de-DE" dirty="0" smtClean="0"/>
              <a:t>(</a:t>
            </a:r>
            <a:r>
              <a:rPr lang="de-DE" dirty="0" smtClean="0"/>
              <a:t>e.g. </a:t>
            </a:r>
            <a:r>
              <a:rPr lang="de-DE" dirty="0" err="1" smtClean="0"/>
              <a:t>tunnel</a:t>
            </a:r>
            <a:r>
              <a:rPr lang="de-DE" dirty="0" smtClean="0"/>
              <a:t> </a:t>
            </a:r>
            <a:r>
              <a:rPr lang="de-DE" dirty="0" err="1" smtClean="0"/>
              <a:t>endpoints</a:t>
            </a:r>
            <a:r>
              <a:rPr lang="de-DE" dirty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DPN</a:t>
            </a:r>
            <a:r>
              <a:rPr lang="de-DE" dirty="0" smtClean="0"/>
              <a:t>, </a:t>
            </a:r>
            <a:r>
              <a:rPr lang="de-DE" dirty="0" smtClean="0"/>
              <a:t>meters)</a:t>
            </a:r>
          </a:p>
          <a:p>
            <a:pPr lvl="1"/>
            <a:endParaRPr lang="de-DE" dirty="0" smtClean="0"/>
          </a:p>
          <a:p>
            <a:r>
              <a:rPr lang="de-DE" dirty="0" smtClean="0"/>
              <a:t>Commands and Operations aligned with</a:t>
            </a:r>
            <a:br>
              <a:rPr lang="de-DE" dirty="0" smtClean="0"/>
            </a:br>
            <a:r>
              <a:rPr lang="de-DE" dirty="0" smtClean="0"/>
              <a:t>new data model</a:t>
            </a:r>
          </a:p>
          <a:p>
            <a:pPr lvl="1"/>
            <a:r>
              <a:rPr lang="de-DE" dirty="0" smtClean="0"/>
              <a:t>Create Mobile Node session context</a:t>
            </a:r>
          </a:p>
          <a:p>
            <a:pPr lvl="1"/>
            <a:r>
              <a:rPr lang="de-DE" dirty="0" smtClean="0"/>
              <a:t>Re-use </a:t>
            </a:r>
            <a:r>
              <a:rPr lang="de-DE" dirty="0" err="1" smtClean="0"/>
              <a:t>pre-configured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 (</a:t>
            </a:r>
            <a:r>
              <a:rPr lang="de-DE" dirty="0" err="1" smtClean="0"/>
              <a:t>Topology</a:t>
            </a:r>
            <a:r>
              <a:rPr lang="de-DE" dirty="0" smtClean="0"/>
              <a:t>, </a:t>
            </a:r>
            <a:r>
              <a:rPr lang="de-DE" dirty="0" err="1" smtClean="0"/>
              <a:t>Policy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existing</a:t>
            </a:r>
            <a:r>
              <a:rPr lang="de-DE" dirty="0" smtClean="0"/>
              <a:t> </a:t>
            </a:r>
            <a:r>
              <a:rPr lang="de-DE" dirty="0" err="1" smtClean="0"/>
              <a:t>mobilie</a:t>
            </a:r>
            <a:r>
              <a:rPr lang="de-DE" dirty="0" smtClean="0"/>
              <a:t> </a:t>
            </a:r>
            <a:r>
              <a:rPr lang="de-DE" dirty="0" err="1" smtClean="0"/>
              <a:t>sessions</a:t>
            </a:r>
            <a:r>
              <a:rPr lang="de-DE" dirty="0" smtClean="0"/>
              <a:t>)</a:t>
            </a:r>
            <a:endParaRPr lang="de-DE" dirty="0" smtClean="0"/>
          </a:p>
          <a:p>
            <a:pPr lvl="1"/>
            <a:r>
              <a:rPr lang="de-DE" dirty="0" smtClean="0"/>
              <a:t>Select Data-Plane nodes based on</a:t>
            </a:r>
            <a:br>
              <a:rPr lang="de-DE" dirty="0" smtClean="0"/>
            </a:br>
            <a:r>
              <a:rPr lang="de-DE" dirty="0" smtClean="0"/>
              <a:t>topology view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6" name="Down Arrow 5"/>
          <p:cNvSpPr/>
          <p:nvPr/>
        </p:nvSpPr>
        <p:spPr>
          <a:xfrm>
            <a:off x="8337882" y="2696562"/>
            <a:ext cx="360040" cy="504056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601" y="2331847"/>
            <a:ext cx="1830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Multi-DPN Agent</a:t>
            </a:r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>
            <a:off x="10859954" y="2393967"/>
            <a:ext cx="360040" cy="504056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219992" y="2024635"/>
            <a:ext cx="1810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Single-DPN Agent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339" y="3212252"/>
            <a:ext cx="2154641" cy="304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1634" y="2948590"/>
            <a:ext cx="1987556" cy="2760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340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角丸四角形 115"/>
          <p:cNvSpPr/>
          <p:nvPr/>
        </p:nvSpPr>
        <p:spPr>
          <a:xfrm>
            <a:off x="6093596" y="1332636"/>
            <a:ext cx="5903419" cy="5525365"/>
          </a:xfrm>
          <a:prstGeom prst="roundRect">
            <a:avLst>
              <a:gd name="adj" fmla="val 5531"/>
            </a:avLst>
          </a:prstGeom>
          <a:noFill/>
          <a:ln w="57150" cmpd="sng">
            <a:solidFill>
              <a:schemeClr val="accent6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kumimoji="1" lang="ja-JP" altLang="en-US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115" name="角丸四角形 114"/>
          <p:cNvSpPr/>
          <p:nvPr/>
        </p:nvSpPr>
        <p:spPr>
          <a:xfrm>
            <a:off x="51313" y="1308577"/>
            <a:ext cx="5760051" cy="4281740"/>
          </a:xfrm>
          <a:prstGeom prst="roundRect">
            <a:avLst>
              <a:gd name="adj" fmla="val 5531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endParaRPr kumimoji="1" lang="ja-JP" altLang="en-US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cxnSp>
        <p:nvCxnSpPr>
          <p:cNvPr id="87" name="直線矢印コネクタ 74"/>
          <p:cNvCxnSpPr>
            <a:stCxn id="48" idx="1"/>
            <a:endCxn id="86" idx="1"/>
          </p:cNvCxnSpPr>
          <p:nvPr/>
        </p:nvCxnSpPr>
        <p:spPr>
          <a:xfrm rot="10800000">
            <a:off x="6826056" y="2545827"/>
            <a:ext cx="165545" cy="1610830"/>
          </a:xfrm>
          <a:prstGeom prst="curvedConnector3">
            <a:avLst>
              <a:gd name="adj1" fmla="val 284119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正方形/長方形 85"/>
          <p:cNvSpPr/>
          <p:nvPr/>
        </p:nvSpPr>
        <p:spPr>
          <a:xfrm>
            <a:off x="6826054" y="1690336"/>
            <a:ext cx="4479247" cy="171098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Policy-group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10972800" cy="673532"/>
          </a:xfrm>
        </p:spPr>
        <p:txBody>
          <a:bodyPr>
            <a:normAutofit fontScale="90000"/>
          </a:bodyPr>
          <a:lstStyle/>
          <a:p>
            <a:pPr algn="l"/>
            <a:r>
              <a:rPr kumimoji="1" lang="en-US" altLang="ja-JP" dirty="0" smtClean="0">
                <a:latin typeface="Calibri Light"/>
                <a:cs typeface="Calibri Light"/>
              </a:rPr>
              <a:t>Information Model of FPC Data-Plane</a:t>
            </a:r>
            <a:endParaRPr kumimoji="1" lang="ja-JP" altLang="en-US" dirty="0">
              <a:latin typeface="Calibri Light"/>
              <a:cs typeface="Calibri Light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1117" y="1032765"/>
            <a:ext cx="788948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defTabSz="457200"/>
            <a:r>
              <a:rPr kumimoji="1" lang="en-US" altLang="ja-JP" sz="2400" dirty="0" smtClean="0">
                <a:solidFill>
                  <a:prstClr val="black"/>
                </a:solidFill>
                <a:latin typeface="Calibri"/>
                <a:ea typeface="ＭＳ Ｐゴシック"/>
              </a:rPr>
              <a:t>~v03</a:t>
            </a:r>
            <a:endParaRPr kumimoji="1" lang="ja-JP" altLang="en-US" sz="24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273614" y="1032765"/>
            <a:ext cx="788948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defTabSz="457200"/>
            <a:r>
              <a:rPr kumimoji="1" lang="en-US" altLang="ja-JP" sz="2400" dirty="0" smtClean="0">
                <a:solidFill>
                  <a:prstClr val="white"/>
                </a:solidFill>
                <a:latin typeface="Calibri"/>
                <a:ea typeface="ＭＳ Ｐゴシック"/>
              </a:rPr>
              <a:t>v04~</a:t>
            </a:r>
            <a:endParaRPr kumimoji="1" lang="ja-JP" altLang="en-US" sz="24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334179" y="1648609"/>
            <a:ext cx="795375" cy="13807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Port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334180" y="3871261"/>
            <a:ext cx="1270033" cy="14913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Context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219354" y="1648606"/>
            <a:ext cx="1565092" cy="3271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Property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3976875" y="1648606"/>
            <a:ext cx="1565092" cy="327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Descriptor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19354" y="2702204"/>
            <a:ext cx="1565092" cy="3271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Property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976875" y="2702203"/>
            <a:ext cx="1565092" cy="327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Descriptor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2694012" y="3880884"/>
            <a:ext cx="2847955" cy="3848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kumimoji="1" lang="en-US" altLang="ja-JP" dirty="0" smtClean="0">
                <a:solidFill>
                  <a:prstClr val="black"/>
                </a:solidFill>
                <a:latin typeface="Calibri"/>
                <a:ea typeface="ＭＳ Ｐゴシック"/>
              </a:rPr>
              <a:t>Attribute</a:t>
            </a:r>
            <a:endParaRPr kumimoji="1" lang="ja-JP" altLang="en-US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cxnSp>
        <p:nvCxnSpPr>
          <p:cNvPr id="17" name="直線コネクタ 16"/>
          <p:cNvCxnSpPr>
            <a:stCxn id="36" idx="2"/>
            <a:endCxn id="10" idx="0"/>
          </p:cNvCxnSpPr>
          <p:nvPr/>
        </p:nvCxnSpPr>
        <p:spPr>
          <a:xfrm>
            <a:off x="3001899" y="2370249"/>
            <a:ext cx="0" cy="33195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>
            <a:stCxn id="39" idx="2"/>
            <a:endCxn id="11" idx="0"/>
          </p:cNvCxnSpPr>
          <p:nvPr/>
        </p:nvCxnSpPr>
        <p:spPr>
          <a:xfrm>
            <a:off x="4759420" y="2370248"/>
            <a:ext cx="0" cy="331955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>
            <a:stCxn id="29" idx="2"/>
            <a:endCxn id="25" idx="0"/>
          </p:cNvCxnSpPr>
          <p:nvPr/>
        </p:nvCxnSpPr>
        <p:spPr>
          <a:xfrm>
            <a:off x="4117988" y="4746855"/>
            <a:ext cx="0" cy="240549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正方形/長方形 24"/>
          <p:cNvSpPr/>
          <p:nvPr/>
        </p:nvSpPr>
        <p:spPr>
          <a:xfrm>
            <a:off x="2694012" y="4987401"/>
            <a:ext cx="2847955" cy="3752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kumimoji="1" lang="en-US" altLang="ja-JP" dirty="0" smtClean="0">
                <a:solidFill>
                  <a:prstClr val="black"/>
                </a:solidFill>
                <a:latin typeface="Calibri"/>
                <a:ea typeface="ＭＳ Ｐゴシック"/>
              </a:rPr>
              <a:t>Attribute</a:t>
            </a:r>
            <a:endParaRPr kumimoji="1" lang="ja-JP" altLang="en-US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2694012" y="4333112"/>
            <a:ext cx="2847955" cy="4137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kumimoji="1" lang="en-US" altLang="ja-JP" dirty="0" smtClean="0">
                <a:solidFill>
                  <a:prstClr val="black"/>
                </a:solidFill>
                <a:latin typeface="Calibri"/>
                <a:ea typeface="ＭＳ Ｐゴシック"/>
              </a:rPr>
              <a:t>Attribute</a:t>
            </a:r>
            <a:endParaRPr kumimoji="1" lang="ja-JP" altLang="en-US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2219354" y="2043106"/>
            <a:ext cx="1565092" cy="3271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Property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3976875" y="2043105"/>
            <a:ext cx="1565092" cy="327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Descriptor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76981" y="2197053"/>
            <a:ext cx="98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kumimoji="1" lang="en-US" altLang="ja-JP" dirty="0" smtClean="0">
                <a:solidFill>
                  <a:prstClr val="black"/>
                </a:solidFill>
                <a:latin typeface="Calibri"/>
                <a:ea typeface="ＭＳ Ｐゴシック"/>
              </a:rPr>
              <a:t>Model-1</a:t>
            </a:r>
            <a:endParaRPr kumimoji="1" lang="ja-JP" altLang="en-US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6821" y="4356056"/>
            <a:ext cx="98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kumimoji="1" lang="en-US" altLang="ja-JP" dirty="0" smtClean="0">
                <a:solidFill>
                  <a:prstClr val="black"/>
                </a:solidFill>
                <a:latin typeface="Calibri"/>
                <a:ea typeface="ＭＳ Ｐゴシック"/>
              </a:rPr>
              <a:t>Model-2</a:t>
            </a:r>
            <a:endParaRPr kumimoji="1" lang="ja-JP" altLang="en-US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6991597" y="3473505"/>
            <a:ext cx="4590803" cy="136630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Port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3" name="正方形/長方形 52"/>
          <p:cNvSpPr/>
          <p:nvPr/>
        </p:nvSpPr>
        <p:spPr>
          <a:xfrm>
            <a:off x="6991597" y="4945652"/>
            <a:ext cx="4590803" cy="175118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Topology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8783456" y="3961120"/>
            <a:ext cx="2309152" cy="7312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Context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8580256" y="3808720"/>
            <a:ext cx="2309152" cy="7312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Context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8377056" y="3656320"/>
            <a:ext cx="2309152" cy="7312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Context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0" name="正方形/長方形 59"/>
          <p:cNvSpPr/>
          <p:nvPr/>
        </p:nvSpPr>
        <p:spPr>
          <a:xfrm>
            <a:off x="9344706" y="4047000"/>
            <a:ext cx="1393960" cy="2617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kumimoji="1" lang="en-US" altLang="ja-JP" sz="1400" dirty="0" smtClean="0">
                <a:solidFill>
                  <a:prstClr val="black"/>
                </a:solidFill>
                <a:latin typeface="Calibri"/>
                <a:ea typeface="ＭＳ Ｐゴシック"/>
              </a:rPr>
              <a:t>Multi-DPN </a:t>
            </a:r>
            <a:r>
              <a:rPr kumimoji="1" lang="en-US" altLang="ja-JP" sz="1400" dirty="0" err="1" smtClean="0">
                <a:solidFill>
                  <a:prstClr val="black"/>
                </a:solidFill>
                <a:latin typeface="Calibri"/>
                <a:ea typeface="ＭＳ Ｐゴシック"/>
              </a:rPr>
              <a:t>attr</a:t>
            </a:r>
            <a:endParaRPr kumimoji="1" lang="ja-JP" altLang="en-US" sz="14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61" name="正方形/長方形 60"/>
          <p:cNvSpPr/>
          <p:nvPr/>
        </p:nvSpPr>
        <p:spPr>
          <a:xfrm>
            <a:off x="9334380" y="3785222"/>
            <a:ext cx="1383636" cy="2617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kumimoji="1" lang="en-US" altLang="ja-JP" sz="1400" dirty="0" smtClean="0">
                <a:solidFill>
                  <a:prstClr val="black"/>
                </a:solidFill>
                <a:latin typeface="Calibri"/>
                <a:ea typeface="ＭＳ Ｐゴシック"/>
              </a:rPr>
              <a:t>Single DPN </a:t>
            </a:r>
            <a:r>
              <a:rPr kumimoji="1" lang="en-US" altLang="ja-JP" sz="1400" dirty="0" err="1" smtClean="0">
                <a:solidFill>
                  <a:prstClr val="black"/>
                </a:solidFill>
                <a:latin typeface="Calibri"/>
                <a:ea typeface="ＭＳ Ｐゴシック"/>
              </a:rPr>
              <a:t>attr</a:t>
            </a:r>
            <a:endParaRPr kumimoji="1" lang="ja-JP" altLang="en-US" sz="14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65" name="正方形/長方形 64"/>
          <p:cNvSpPr/>
          <p:nvPr/>
        </p:nvSpPr>
        <p:spPr>
          <a:xfrm>
            <a:off x="6991597" y="1550838"/>
            <a:ext cx="4590803" cy="171098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Policy-group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7" name="正方形/長方形 66"/>
          <p:cNvSpPr/>
          <p:nvPr/>
        </p:nvSpPr>
        <p:spPr>
          <a:xfrm>
            <a:off x="7742097" y="2057257"/>
            <a:ext cx="3399739" cy="104878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Policy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6" name="正方形/長方形 65"/>
          <p:cNvSpPr/>
          <p:nvPr/>
        </p:nvSpPr>
        <p:spPr>
          <a:xfrm>
            <a:off x="7590134" y="1951415"/>
            <a:ext cx="3442433" cy="101212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defTabSz="457200"/>
            <a:r>
              <a:rPr kumimoji="1" lang="en-US" altLang="ja-JP" dirty="0" smtClean="0">
                <a:solidFill>
                  <a:prstClr val="white"/>
                </a:solidFill>
                <a:latin typeface="Calibri"/>
                <a:ea typeface="ＭＳ Ｐゴシック"/>
              </a:rPr>
              <a:t>Policy</a:t>
            </a:r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68" name="正方形/長方形 67"/>
          <p:cNvSpPr/>
          <p:nvPr/>
        </p:nvSpPr>
        <p:spPr>
          <a:xfrm>
            <a:off x="9463344" y="2213193"/>
            <a:ext cx="1569221" cy="2617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kumimoji="1" lang="en-US" altLang="ja-JP" sz="1200" dirty="0" smtClean="0">
                <a:solidFill>
                  <a:prstClr val="black"/>
                </a:solidFill>
                <a:latin typeface="Calibri"/>
                <a:ea typeface="ＭＳ Ｐゴシック"/>
              </a:rPr>
              <a:t>Action(s)</a:t>
            </a:r>
            <a:endParaRPr kumimoji="1" lang="ja-JP" altLang="en-US" sz="12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9463343" y="1951415"/>
            <a:ext cx="1569223" cy="2617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kumimoji="1" lang="en-US" altLang="ja-JP" sz="1200" dirty="0" smtClean="0">
                <a:solidFill>
                  <a:prstClr val="black"/>
                </a:solidFill>
                <a:latin typeface="Calibri"/>
                <a:ea typeface="ＭＳ Ｐゴシック"/>
              </a:rPr>
              <a:t>Descriptor(s)</a:t>
            </a:r>
            <a:endParaRPr kumimoji="1" lang="ja-JP" altLang="en-US" sz="12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8723413" y="1961041"/>
            <a:ext cx="739928" cy="5139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kumimoji="1" lang="en-US" altLang="ja-JP" sz="1400" dirty="0" smtClean="0">
                <a:solidFill>
                  <a:prstClr val="white"/>
                </a:solidFill>
                <a:latin typeface="Calibri"/>
                <a:ea typeface="ＭＳ Ｐゴシック"/>
              </a:rPr>
              <a:t>Rule</a:t>
            </a:r>
            <a:endParaRPr kumimoji="1" lang="ja-JP" altLang="en-US" sz="14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1" name="正方形/長方形 70"/>
          <p:cNvSpPr/>
          <p:nvPr/>
        </p:nvSpPr>
        <p:spPr>
          <a:xfrm>
            <a:off x="9463344" y="2701763"/>
            <a:ext cx="1569221" cy="2617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kumimoji="1" lang="en-US" altLang="ja-JP" sz="1200" dirty="0" smtClean="0">
                <a:solidFill>
                  <a:prstClr val="black"/>
                </a:solidFill>
                <a:latin typeface="Calibri"/>
                <a:ea typeface="ＭＳ Ｐゴシック"/>
              </a:rPr>
              <a:t>Action(s)</a:t>
            </a:r>
            <a:endParaRPr kumimoji="1" lang="ja-JP" altLang="en-US" sz="12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72" name="正方形/長方形 71"/>
          <p:cNvSpPr/>
          <p:nvPr/>
        </p:nvSpPr>
        <p:spPr>
          <a:xfrm>
            <a:off x="9463345" y="2439985"/>
            <a:ext cx="1569223" cy="2617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kumimoji="1" lang="en-US" altLang="ja-JP" sz="1200" dirty="0" smtClean="0">
                <a:solidFill>
                  <a:prstClr val="black"/>
                </a:solidFill>
                <a:latin typeface="Calibri"/>
                <a:ea typeface="ＭＳ Ｐゴシック"/>
              </a:rPr>
              <a:t>Descriptor(s)</a:t>
            </a:r>
            <a:endParaRPr kumimoji="1" lang="ja-JP" altLang="en-US" sz="12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73" name="正方形/長方形 72"/>
          <p:cNvSpPr/>
          <p:nvPr/>
        </p:nvSpPr>
        <p:spPr>
          <a:xfrm>
            <a:off x="8723417" y="2449611"/>
            <a:ext cx="739927" cy="5139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kumimoji="1" lang="en-US" altLang="ja-JP" sz="1400" dirty="0" smtClean="0">
                <a:solidFill>
                  <a:prstClr val="white"/>
                </a:solidFill>
                <a:latin typeface="Calibri"/>
                <a:ea typeface="ＭＳ Ｐゴシック"/>
              </a:rPr>
              <a:t>Rule</a:t>
            </a:r>
            <a:endParaRPr kumimoji="1" lang="ja-JP" altLang="en-US" sz="1400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75" name="直線矢印コネクタ 74"/>
          <p:cNvCxnSpPr>
            <a:stCxn id="48" idx="1"/>
            <a:endCxn id="65" idx="1"/>
          </p:cNvCxnSpPr>
          <p:nvPr/>
        </p:nvCxnSpPr>
        <p:spPr>
          <a:xfrm rot="10800000">
            <a:off x="6991599" y="2406329"/>
            <a:ext cx="16933" cy="1750328"/>
          </a:xfrm>
          <a:prstGeom prst="curvedConnector3">
            <a:avLst>
              <a:gd name="adj1" fmla="val 4148543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直線矢印コネクタ 74"/>
          <p:cNvCxnSpPr>
            <a:stCxn id="50" idx="1"/>
            <a:endCxn id="110" idx="2"/>
          </p:cNvCxnSpPr>
          <p:nvPr/>
        </p:nvCxnSpPr>
        <p:spPr>
          <a:xfrm rot="10800000" flipV="1">
            <a:off x="7194797" y="4021954"/>
            <a:ext cx="1182259" cy="1815355"/>
          </a:xfrm>
          <a:prstGeom prst="curvedConnector3">
            <a:avLst>
              <a:gd name="adj1" fmla="val 14639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円/楕円 110"/>
          <p:cNvSpPr/>
          <p:nvPr/>
        </p:nvSpPr>
        <p:spPr>
          <a:xfrm>
            <a:off x="9634297" y="5351404"/>
            <a:ext cx="1948105" cy="94930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10011682" y="5818141"/>
            <a:ext cx="1367308" cy="3848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endParaRPr kumimoji="1" lang="ja-JP" altLang="en-US" sz="12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9865211" y="5742717"/>
            <a:ext cx="1452944" cy="3848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endParaRPr kumimoji="1" lang="ja-JP" altLang="en-US" sz="12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9772045" y="5667293"/>
            <a:ext cx="1456315" cy="3848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kumimoji="1" lang="en-US" altLang="ja-JP" sz="1400" dirty="0" smtClean="0">
                <a:solidFill>
                  <a:prstClr val="black"/>
                </a:solidFill>
                <a:latin typeface="Calibri"/>
                <a:ea typeface="ＭＳ Ｐゴシック"/>
              </a:rPr>
              <a:t>Anchor DPN</a:t>
            </a:r>
            <a:endParaRPr kumimoji="1" lang="ja-JP" altLang="en-US" sz="14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cxnSp>
        <p:nvCxnSpPr>
          <p:cNvPr id="113" name="直線コネクタ 112"/>
          <p:cNvCxnSpPr>
            <a:stCxn id="110" idx="6"/>
            <a:endCxn id="111" idx="2"/>
          </p:cNvCxnSpPr>
          <p:nvPr/>
        </p:nvCxnSpPr>
        <p:spPr>
          <a:xfrm flipV="1">
            <a:off x="9287923" y="5826053"/>
            <a:ext cx="346373" cy="112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テキスト ボックス 119"/>
          <p:cNvSpPr txBox="1"/>
          <p:nvPr/>
        </p:nvSpPr>
        <p:spPr>
          <a:xfrm>
            <a:off x="9989383" y="5328740"/>
            <a:ext cx="1136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kumimoji="1" lang="en-US" altLang="ja-JP" sz="1600" dirty="0" smtClean="0">
                <a:solidFill>
                  <a:prstClr val="black"/>
                </a:solidFill>
                <a:latin typeface="Calibri"/>
                <a:ea typeface="ＭＳ Ｐゴシック"/>
              </a:rPr>
              <a:t>DPN</a:t>
            </a:r>
            <a:r>
              <a:rPr kumimoji="1" lang="en-US" altLang="ja-JP" sz="1600" dirty="0" smtClean="0">
                <a:solidFill>
                  <a:prstClr val="black"/>
                </a:solidFill>
                <a:latin typeface="Calibri"/>
                <a:ea typeface="ＭＳ Ｐゴシック"/>
              </a:rPr>
              <a:t>-Group</a:t>
            </a:r>
            <a:endParaRPr kumimoji="1" lang="ja-JP" altLang="en-US" sz="16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122" name="円/楕円 121"/>
          <p:cNvSpPr/>
          <p:nvPr/>
        </p:nvSpPr>
        <p:spPr>
          <a:xfrm>
            <a:off x="7218122" y="5723476"/>
            <a:ext cx="2093124" cy="92362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10" name="円/楕円 109"/>
          <p:cNvSpPr/>
          <p:nvPr/>
        </p:nvSpPr>
        <p:spPr>
          <a:xfrm>
            <a:off x="7194799" y="5362658"/>
            <a:ext cx="2093124" cy="94930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kumimoji="1" lang="ja-JP" altLang="en-US" dirty="0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9" name="正方形/長方形 58"/>
          <p:cNvSpPr/>
          <p:nvPr/>
        </p:nvSpPr>
        <p:spPr>
          <a:xfrm>
            <a:off x="7675834" y="5808519"/>
            <a:ext cx="1389887" cy="3848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endParaRPr kumimoji="1" lang="ja-JP" altLang="en-US" sz="14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58" name="正方形/長方形 57"/>
          <p:cNvSpPr/>
          <p:nvPr/>
        </p:nvSpPr>
        <p:spPr>
          <a:xfrm>
            <a:off x="7588084" y="5723473"/>
            <a:ext cx="1389887" cy="3848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endParaRPr kumimoji="1" lang="ja-JP" altLang="en-US" sz="14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7474682" y="5648049"/>
            <a:ext cx="1389887" cy="3848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kumimoji="1" lang="en-US" altLang="ja-JP" sz="1400" dirty="0" smtClean="0">
                <a:solidFill>
                  <a:prstClr val="black"/>
                </a:solidFill>
                <a:latin typeface="Calibri"/>
                <a:ea typeface="ＭＳ Ｐゴシック"/>
              </a:rPr>
              <a:t>Access DPN</a:t>
            </a:r>
            <a:endParaRPr kumimoji="1" lang="ja-JP" altLang="en-US" sz="14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119" name="テキスト ボックス 118"/>
          <p:cNvSpPr txBox="1"/>
          <p:nvPr/>
        </p:nvSpPr>
        <p:spPr>
          <a:xfrm>
            <a:off x="7675834" y="5324603"/>
            <a:ext cx="1136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kumimoji="1" lang="en-US" altLang="ja-JP" sz="1600" dirty="0" smtClean="0">
                <a:solidFill>
                  <a:prstClr val="black"/>
                </a:solidFill>
                <a:latin typeface="Calibri"/>
                <a:ea typeface="ＭＳ Ｐゴシック"/>
              </a:rPr>
              <a:t>DPN</a:t>
            </a:r>
            <a:r>
              <a:rPr kumimoji="1" lang="en-US" altLang="ja-JP" sz="1600" dirty="0" smtClean="0">
                <a:solidFill>
                  <a:prstClr val="black"/>
                </a:solidFill>
                <a:latin typeface="Calibri"/>
                <a:ea typeface="ＭＳ Ｐゴシック"/>
              </a:rPr>
              <a:t>-Group</a:t>
            </a:r>
            <a:endParaRPr kumimoji="1" lang="ja-JP" altLang="en-US" sz="1600" dirty="0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cxnSp>
        <p:nvCxnSpPr>
          <p:cNvPr id="94" name="直線矢印コネクタ 74"/>
          <p:cNvCxnSpPr>
            <a:stCxn id="50" idx="1"/>
            <a:endCxn id="122" idx="2"/>
          </p:cNvCxnSpPr>
          <p:nvPr/>
        </p:nvCxnSpPr>
        <p:spPr>
          <a:xfrm rot="10800000" flipV="1">
            <a:off x="7218120" y="4021952"/>
            <a:ext cx="1158936" cy="2163332"/>
          </a:xfrm>
          <a:prstGeom prst="curvedConnector3">
            <a:avLst>
              <a:gd name="adj1" fmla="val 176112"/>
            </a:avLst>
          </a:prstGeom>
          <a:ln>
            <a:solidFill>
              <a:srgbClr val="95B3D7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直線コネクタ 129"/>
          <p:cNvCxnSpPr>
            <a:stCxn id="122" idx="6"/>
            <a:endCxn id="111" idx="2"/>
          </p:cNvCxnSpPr>
          <p:nvPr/>
        </p:nvCxnSpPr>
        <p:spPr>
          <a:xfrm flipV="1">
            <a:off x="9311245" y="5826056"/>
            <a:ext cx="323051" cy="3592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384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822184"/>
          </a:xfrm>
        </p:spPr>
        <p:txBody>
          <a:bodyPr/>
          <a:lstStyle/>
          <a:p>
            <a:r>
              <a:rPr kumimoji="1" lang="en-US" altLang="ja-JP" dirty="0" smtClean="0"/>
              <a:t>FPC D</a:t>
            </a:r>
            <a:r>
              <a:rPr kumimoji="1" lang="en-US" altLang="ja-JP" dirty="0" smtClean="0"/>
              <a:t>-Plane </a:t>
            </a:r>
            <a:r>
              <a:rPr kumimoji="1" lang="en-US" altLang="ja-JP" dirty="0" smtClean="0"/>
              <a:t>Abstraction </a:t>
            </a:r>
            <a:r>
              <a:rPr kumimoji="1" lang="en-US" altLang="ja-JP" dirty="0" smtClean="0"/>
              <a:t>(v04~) </a:t>
            </a:r>
            <a:endParaRPr kumimoji="1" lang="ja-JP" altLang="en-US" dirty="0"/>
          </a:p>
        </p:txBody>
      </p:sp>
      <p:sp>
        <p:nvSpPr>
          <p:cNvPr id="6" name="平行四辺形 5"/>
          <p:cNvSpPr/>
          <p:nvPr/>
        </p:nvSpPr>
        <p:spPr>
          <a:xfrm>
            <a:off x="2176127" y="4140095"/>
            <a:ext cx="4729144" cy="629790"/>
          </a:xfrm>
          <a:prstGeom prst="parallelogram">
            <a:avLst>
              <a:gd name="adj" fmla="val 132304"/>
            </a:avLst>
          </a:prstGeom>
          <a:solidFill>
            <a:srgbClr val="ED7D31">
              <a:alpha val="20000"/>
            </a:srgbClr>
          </a:solidFill>
          <a:ln>
            <a:noFill/>
          </a:ln>
          <a:effectLst>
            <a:glow rad="254000">
              <a:srgbClr val="EDB3B0">
                <a:alpha val="16000"/>
              </a:srgbClr>
            </a:glow>
            <a:softEdge rad="12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7" name="平行四辺形 6"/>
          <p:cNvSpPr/>
          <p:nvPr/>
        </p:nvSpPr>
        <p:spPr>
          <a:xfrm>
            <a:off x="2176127" y="3056030"/>
            <a:ext cx="4729144" cy="629790"/>
          </a:xfrm>
          <a:prstGeom prst="parallelogram">
            <a:avLst>
              <a:gd name="adj" fmla="val 132304"/>
            </a:avLst>
          </a:prstGeom>
          <a:solidFill>
            <a:srgbClr val="ED7D31">
              <a:alpha val="20000"/>
            </a:srgbClr>
          </a:solidFill>
          <a:ln>
            <a:noFill/>
          </a:ln>
          <a:effectLst>
            <a:glow rad="254000">
              <a:srgbClr val="EDB3B0">
                <a:alpha val="16000"/>
              </a:srgbClr>
            </a:glow>
            <a:softEdge rad="12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" name="平行四辺形 7"/>
          <p:cNvSpPr/>
          <p:nvPr/>
        </p:nvSpPr>
        <p:spPr>
          <a:xfrm>
            <a:off x="2176128" y="1848072"/>
            <a:ext cx="4729144" cy="629790"/>
          </a:xfrm>
          <a:prstGeom prst="parallelogram">
            <a:avLst>
              <a:gd name="adj" fmla="val 132304"/>
            </a:avLst>
          </a:prstGeom>
          <a:solidFill>
            <a:srgbClr val="ED7D31">
              <a:alpha val="20000"/>
            </a:srgbClr>
          </a:solidFill>
          <a:ln>
            <a:noFill/>
          </a:ln>
          <a:effectLst>
            <a:glow rad="254000">
              <a:srgbClr val="EDB3B0">
                <a:alpha val="16000"/>
              </a:srgbClr>
            </a:glow>
            <a:softEdge rad="12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3260319" y="5513243"/>
            <a:ext cx="7475765" cy="929199"/>
          </a:xfrm>
          <a:prstGeom prst="ellipse">
            <a:avLst/>
          </a:prstGeom>
          <a:solidFill>
            <a:srgbClr val="A0D1F2"/>
          </a:solidFill>
          <a:ln>
            <a:noFill/>
          </a:ln>
          <a:effectLst>
            <a:glow rad="254000">
              <a:srgbClr val="A0D1F2">
                <a:alpha val="81000"/>
              </a:srgbClr>
            </a:glo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0" name="フローチャート: 磁気ディスク 9"/>
          <p:cNvSpPr/>
          <p:nvPr/>
        </p:nvSpPr>
        <p:spPr>
          <a:xfrm>
            <a:off x="4261908" y="5843625"/>
            <a:ext cx="609212" cy="361355"/>
          </a:xfrm>
          <a:prstGeom prst="flowChartMagneticDisk">
            <a:avLst/>
          </a:prstGeom>
          <a:solidFill>
            <a:schemeClr val="accent1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1" name="フローチャート: 磁気ディスク 10"/>
          <p:cNvSpPr/>
          <p:nvPr/>
        </p:nvSpPr>
        <p:spPr>
          <a:xfrm>
            <a:off x="9455705" y="5833301"/>
            <a:ext cx="609212" cy="361355"/>
          </a:xfrm>
          <a:prstGeom prst="flowChartMagneticDisk">
            <a:avLst/>
          </a:prstGeom>
          <a:solidFill>
            <a:schemeClr val="accent1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2" name="フローチャート: 磁気ディスク 11"/>
          <p:cNvSpPr/>
          <p:nvPr/>
        </p:nvSpPr>
        <p:spPr>
          <a:xfrm>
            <a:off x="3435855" y="4274313"/>
            <a:ext cx="444002" cy="278760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3" name="フローチャート: 磁気ディスク 12"/>
          <p:cNvSpPr/>
          <p:nvPr/>
        </p:nvSpPr>
        <p:spPr>
          <a:xfrm>
            <a:off x="3435857" y="3190248"/>
            <a:ext cx="444002" cy="278760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4" name="フローチャート: 磁気ディスク 13"/>
          <p:cNvSpPr/>
          <p:nvPr/>
        </p:nvSpPr>
        <p:spPr>
          <a:xfrm>
            <a:off x="3477158" y="2013264"/>
            <a:ext cx="444002" cy="278760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5" name="フローチャート: 磁気ディスク 14"/>
          <p:cNvSpPr/>
          <p:nvPr/>
        </p:nvSpPr>
        <p:spPr>
          <a:xfrm>
            <a:off x="5624892" y="2013264"/>
            <a:ext cx="444002" cy="278760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6" name="フローチャート: 磁気ディスク 15"/>
          <p:cNvSpPr/>
          <p:nvPr/>
        </p:nvSpPr>
        <p:spPr>
          <a:xfrm>
            <a:off x="5624892" y="3200574"/>
            <a:ext cx="444002" cy="278760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17" name="フローチャート: 磁気ディスク 16"/>
          <p:cNvSpPr/>
          <p:nvPr/>
        </p:nvSpPr>
        <p:spPr>
          <a:xfrm>
            <a:off x="5624891" y="4263986"/>
            <a:ext cx="444002" cy="278760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28" name="直線コネクタ 27"/>
          <p:cNvCxnSpPr>
            <a:stCxn id="14" idx="4"/>
            <a:endCxn id="15" idx="2"/>
          </p:cNvCxnSpPr>
          <p:nvPr/>
        </p:nvCxnSpPr>
        <p:spPr>
          <a:xfrm>
            <a:off x="3921160" y="2152644"/>
            <a:ext cx="1703732" cy="0"/>
          </a:xfrm>
          <a:prstGeom prst="line">
            <a:avLst/>
          </a:prstGeom>
          <a:ln w="381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>
            <a:stCxn id="13" idx="4"/>
            <a:endCxn id="16" idx="2"/>
          </p:cNvCxnSpPr>
          <p:nvPr/>
        </p:nvCxnSpPr>
        <p:spPr>
          <a:xfrm>
            <a:off x="3879859" y="3329628"/>
            <a:ext cx="1745033" cy="10326"/>
          </a:xfrm>
          <a:prstGeom prst="line">
            <a:avLst/>
          </a:prstGeom>
          <a:ln w="381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>
            <a:stCxn id="12" idx="4"/>
            <a:endCxn id="17" idx="2"/>
          </p:cNvCxnSpPr>
          <p:nvPr/>
        </p:nvCxnSpPr>
        <p:spPr>
          <a:xfrm flipV="1">
            <a:off x="3879857" y="4403366"/>
            <a:ext cx="1745034" cy="10327"/>
          </a:xfrm>
          <a:prstGeom prst="line">
            <a:avLst/>
          </a:prstGeom>
          <a:ln w="381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/>
          <p:cNvSpPr txBox="1"/>
          <p:nvPr/>
        </p:nvSpPr>
        <p:spPr>
          <a:xfrm>
            <a:off x="2207106" y="2137158"/>
            <a:ext cx="1296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Domain 1a</a:t>
            </a:r>
            <a:endParaRPr kumimoji="1" lang="ja-JP" altLang="en-US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2176129" y="3334788"/>
            <a:ext cx="1296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Domain 2a</a:t>
            </a:r>
            <a:endParaRPr kumimoji="1" lang="ja-JP" altLang="en-US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2207107" y="4418852"/>
            <a:ext cx="1330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Domain Na</a:t>
            </a:r>
            <a:endParaRPr kumimoji="1" lang="ja-JP" altLang="en-US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115762" y="1682886"/>
            <a:ext cx="17689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DPN-Group(MAG)</a:t>
            </a:r>
            <a:endParaRPr kumimoji="1" lang="ja-JP" altLang="en-US" sz="1600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115762" y="2849547"/>
            <a:ext cx="1746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DPN-Group(SGW)</a:t>
            </a:r>
            <a:endParaRPr kumimoji="1" lang="ja-JP" altLang="en-US" sz="1600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3115762" y="3954260"/>
            <a:ext cx="1790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DPN-Group(SGSN)</a:t>
            </a:r>
            <a:endParaRPr kumimoji="1" lang="ja-JP" altLang="en-US" sz="1600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5242844" y="1672562"/>
            <a:ext cx="17250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DPN-Group(LMA)</a:t>
            </a:r>
            <a:endParaRPr kumimoji="1" lang="ja-JP" altLang="en-US" sz="1600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5242844" y="2870196"/>
            <a:ext cx="17605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DPN-Group(PGW)</a:t>
            </a:r>
            <a:endParaRPr kumimoji="1" lang="ja-JP" altLang="en-US" sz="1600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5263495" y="3954261"/>
            <a:ext cx="18261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DPN-Group(GGSN)</a:t>
            </a:r>
            <a:endParaRPr kumimoji="1" lang="ja-JP" altLang="en-US" sz="1600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cxnSp>
        <p:nvCxnSpPr>
          <p:cNvPr id="47" name="直線コネクタ 46"/>
          <p:cNvCxnSpPr>
            <a:stCxn id="10" idx="4"/>
            <a:endCxn id="11" idx="2"/>
          </p:cNvCxnSpPr>
          <p:nvPr/>
        </p:nvCxnSpPr>
        <p:spPr>
          <a:xfrm flipV="1">
            <a:off x="4871120" y="6013979"/>
            <a:ext cx="4584585" cy="10324"/>
          </a:xfrm>
          <a:prstGeom prst="line">
            <a:avLst/>
          </a:prstGeom>
          <a:ln w="38100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平行四辺形 49"/>
          <p:cNvSpPr/>
          <p:nvPr/>
        </p:nvSpPr>
        <p:spPr>
          <a:xfrm>
            <a:off x="7462855" y="4140095"/>
            <a:ext cx="4729144" cy="629790"/>
          </a:xfrm>
          <a:prstGeom prst="parallelogram">
            <a:avLst>
              <a:gd name="adj" fmla="val 132304"/>
            </a:avLst>
          </a:prstGeom>
          <a:solidFill>
            <a:srgbClr val="ED7D31">
              <a:alpha val="20000"/>
            </a:srgbClr>
          </a:solidFill>
          <a:ln>
            <a:noFill/>
          </a:ln>
          <a:effectLst>
            <a:glow rad="254000">
              <a:srgbClr val="EDB3B0">
                <a:alpha val="16000"/>
              </a:srgbClr>
            </a:glow>
            <a:softEdge rad="12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1" name="平行四辺形 50"/>
          <p:cNvSpPr/>
          <p:nvPr/>
        </p:nvSpPr>
        <p:spPr>
          <a:xfrm>
            <a:off x="7462855" y="3056030"/>
            <a:ext cx="4729144" cy="629790"/>
          </a:xfrm>
          <a:prstGeom prst="parallelogram">
            <a:avLst>
              <a:gd name="adj" fmla="val 132304"/>
            </a:avLst>
          </a:prstGeom>
          <a:solidFill>
            <a:srgbClr val="ED7D31">
              <a:alpha val="20000"/>
            </a:srgbClr>
          </a:solidFill>
          <a:ln>
            <a:noFill/>
          </a:ln>
          <a:effectLst>
            <a:glow rad="254000">
              <a:srgbClr val="EDB3B0">
                <a:alpha val="16000"/>
              </a:srgbClr>
            </a:glow>
            <a:softEdge rad="12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2" name="平行四辺形 51"/>
          <p:cNvSpPr/>
          <p:nvPr/>
        </p:nvSpPr>
        <p:spPr>
          <a:xfrm>
            <a:off x="7462856" y="1848072"/>
            <a:ext cx="4729144" cy="629790"/>
          </a:xfrm>
          <a:prstGeom prst="parallelogram">
            <a:avLst>
              <a:gd name="adj" fmla="val 132304"/>
            </a:avLst>
          </a:prstGeom>
          <a:solidFill>
            <a:srgbClr val="ED7D31">
              <a:alpha val="20000"/>
            </a:srgbClr>
          </a:solidFill>
          <a:ln>
            <a:noFill/>
          </a:ln>
          <a:effectLst>
            <a:glow rad="254000">
              <a:srgbClr val="EDB3B0">
                <a:alpha val="16000"/>
              </a:srgbClr>
            </a:glow>
            <a:softEdge rad="127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3" name="フローチャート: 磁気ディスク 52"/>
          <p:cNvSpPr/>
          <p:nvPr/>
        </p:nvSpPr>
        <p:spPr>
          <a:xfrm>
            <a:off x="8722583" y="4274313"/>
            <a:ext cx="444002" cy="278760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4" name="フローチャート: 磁気ディスク 53"/>
          <p:cNvSpPr/>
          <p:nvPr/>
        </p:nvSpPr>
        <p:spPr>
          <a:xfrm>
            <a:off x="8722585" y="3190248"/>
            <a:ext cx="444002" cy="278760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5" name="フローチャート: 磁気ディスク 54"/>
          <p:cNvSpPr/>
          <p:nvPr/>
        </p:nvSpPr>
        <p:spPr>
          <a:xfrm>
            <a:off x="8763886" y="2013264"/>
            <a:ext cx="444002" cy="278760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6" name="フローチャート: 磁気ディスク 55"/>
          <p:cNvSpPr/>
          <p:nvPr/>
        </p:nvSpPr>
        <p:spPr>
          <a:xfrm>
            <a:off x="10911620" y="2013264"/>
            <a:ext cx="444002" cy="278760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7" name="フローチャート: 磁気ディスク 56"/>
          <p:cNvSpPr/>
          <p:nvPr/>
        </p:nvSpPr>
        <p:spPr>
          <a:xfrm>
            <a:off x="10911620" y="3200574"/>
            <a:ext cx="444002" cy="278760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58" name="フローチャート: 磁気ディスク 57"/>
          <p:cNvSpPr/>
          <p:nvPr/>
        </p:nvSpPr>
        <p:spPr>
          <a:xfrm>
            <a:off x="10911619" y="4263986"/>
            <a:ext cx="444002" cy="278760"/>
          </a:xfrm>
          <a:prstGeom prst="flowChartMagneticDisk">
            <a:avLst/>
          </a:prstGeom>
          <a:solidFill>
            <a:schemeClr val="accent2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59" name="直線コネクタ 58"/>
          <p:cNvCxnSpPr>
            <a:stCxn id="55" idx="4"/>
            <a:endCxn id="56" idx="2"/>
          </p:cNvCxnSpPr>
          <p:nvPr/>
        </p:nvCxnSpPr>
        <p:spPr>
          <a:xfrm>
            <a:off x="9207888" y="2152644"/>
            <a:ext cx="1703732" cy="0"/>
          </a:xfrm>
          <a:prstGeom prst="line">
            <a:avLst/>
          </a:prstGeom>
          <a:ln w="381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/>
          <p:cNvCxnSpPr>
            <a:stCxn id="54" idx="4"/>
            <a:endCxn id="57" idx="2"/>
          </p:cNvCxnSpPr>
          <p:nvPr/>
        </p:nvCxnSpPr>
        <p:spPr>
          <a:xfrm>
            <a:off x="9166587" y="3329628"/>
            <a:ext cx="1745033" cy="10326"/>
          </a:xfrm>
          <a:prstGeom prst="line">
            <a:avLst/>
          </a:prstGeom>
          <a:ln w="381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/>
          <p:cNvCxnSpPr>
            <a:stCxn id="53" idx="4"/>
            <a:endCxn id="58" idx="2"/>
          </p:cNvCxnSpPr>
          <p:nvPr/>
        </p:nvCxnSpPr>
        <p:spPr>
          <a:xfrm flipV="1">
            <a:off x="9166585" y="4403366"/>
            <a:ext cx="1745034" cy="10327"/>
          </a:xfrm>
          <a:prstGeom prst="line">
            <a:avLst/>
          </a:prstGeom>
          <a:ln w="381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/>
          <p:cNvSpPr txBox="1"/>
          <p:nvPr/>
        </p:nvSpPr>
        <p:spPr>
          <a:xfrm>
            <a:off x="7493834" y="2137158"/>
            <a:ext cx="1280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Domain 1x</a:t>
            </a:r>
            <a:endParaRPr kumimoji="1" lang="ja-JP" altLang="en-US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7462857" y="3334788"/>
            <a:ext cx="1280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Domain 2x</a:t>
            </a:r>
            <a:endParaRPr kumimoji="1" lang="ja-JP" altLang="en-US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7493835" y="4418852"/>
            <a:ext cx="1314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Domain </a:t>
            </a:r>
            <a:r>
              <a:rPr kumimoji="1" lang="en-US" altLang="ja-JP" b="1" i="1" dirty="0" err="1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N</a:t>
            </a:r>
            <a:r>
              <a:rPr kumimoji="1" lang="en-US" altLang="ja-JP" b="1" i="1" dirty="0" err="1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x</a:t>
            </a:r>
            <a:endParaRPr kumimoji="1" lang="ja-JP" altLang="en-US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8402490" y="1682886"/>
            <a:ext cx="17689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DPN-Group(MAG)</a:t>
            </a:r>
            <a:endParaRPr kumimoji="1" lang="ja-JP" altLang="en-US" sz="1600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8402490" y="2849547"/>
            <a:ext cx="1746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DPN-Group(SGW)</a:t>
            </a:r>
            <a:endParaRPr kumimoji="1" lang="ja-JP" altLang="en-US" sz="1600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8402490" y="3954260"/>
            <a:ext cx="1790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DPN-Group(SGSN)</a:t>
            </a:r>
            <a:endParaRPr kumimoji="1" lang="ja-JP" altLang="en-US" sz="1600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10529572" y="1672562"/>
            <a:ext cx="17250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DPN-Group(LMA)</a:t>
            </a:r>
            <a:endParaRPr kumimoji="1" lang="ja-JP" altLang="en-US" sz="1600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10529572" y="2870196"/>
            <a:ext cx="17605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DPN-Group(PGW)</a:t>
            </a:r>
            <a:endParaRPr kumimoji="1" lang="ja-JP" altLang="en-US" sz="1600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10550223" y="3954261"/>
            <a:ext cx="18261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DPN-Group(GGSN)</a:t>
            </a:r>
            <a:endParaRPr kumimoji="1" lang="ja-JP" altLang="en-US" sz="1600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72" name="左中かっこ 71"/>
          <p:cNvSpPr/>
          <p:nvPr/>
        </p:nvSpPr>
        <p:spPr>
          <a:xfrm>
            <a:off x="1404291" y="1631259"/>
            <a:ext cx="619538" cy="3293492"/>
          </a:xfrm>
          <a:prstGeom prst="leftBrace">
            <a:avLst>
              <a:gd name="adj1" fmla="val 32968"/>
              <a:gd name="adj2" fmla="val 50000"/>
            </a:avLst>
          </a:prstGeom>
          <a:ln w="381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152303" y="2828895"/>
            <a:ext cx="14220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Abstracted</a:t>
            </a:r>
            <a:br>
              <a:rPr kumimoji="1" lang="en-US" altLang="ja-JP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</a:br>
            <a:r>
              <a:rPr kumimoji="1" lang="en-US" altLang="ja-JP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D-Plane on</a:t>
            </a:r>
            <a:br>
              <a:rPr kumimoji="1" lang="en-US" altLang="ja-JP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</a:br>
            <a:r>
              <a:rPr kumimoji="1" lang="en-US" altLang="ja-JP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a FPC-Agent</a:t>
            </a:r>
            <a:endParaRPr kumimoji="1" lang="ja-JP" altLang="en-US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74" name="左中かっこ 73"/>
          <p:cNvSpPr/>
          <p:nvPr/>
        </p:nvSpPr>
        <p:spPr>
          <a:xfrm rot="5400000">
            <a:off x="4282570" y="-895894"/>
            <a:ext cx="469793" cy="4553607"/>
          </a:xfrm>
          <a:prstGeom prst="leftBrace">
            <a:avLst>
              <a:gd name="adj1" fmla="val 32968"/>
              <a:gd name="adj2" fmla="val 50000"/>
            </a:avLst>
          </a:prstGeom>
          <a:ln w="381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3972790" y="794984"/>
            <a:ext cx="1117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Tenant A</a:t>
            </a:r>
            <a:endParaRPr kumimoji="1" lang="ja-JP" altLang="en-US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76" name="左中かっこ 75"/>
          <p:cNvSpPr/>
          <p:nvPr/>
        </p:nvSpPr>
        <p:spPr>
          <a:xfrm rot="5400000">
            <a:off x="9548647" y="-895894"/>
            <a:ext cx="469793" cy="4553607"/>
          </a:xfrm>
          <a:prstGeom prst="leftBrace">
            <a:avLst>
              <a:gd name="adj1" fmla="val 32968"/>
              <a:gd name="adj2" fmla="val 50000"/>
            </a:avLst>
          </a:prstGeom>
          <a:ln w="381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9238867" y="794984"/>
            <a:ext cx="1104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Tenant X</a:t>
            </a:r>
            <a:endParaRPr kumimoji="1" lang="ja-JP" altLang="en-US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5069887" y="856928"/>
            <a:ext cx="4119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i="1" dirty="0" smtClean="0">
                <a:solidFill>
                  <a:srgbClr val="ED7D31">
                    <a:lumMod val="50000"/>
                  </a:srgbClr>
                </a:solidFill>
                <a:latin typeface="Calibri"/>
                <a:ea typeface="ＭＳ Ｐゴシック"/>
              </a:rPr>
              <a:t>・・・・・・・・・・・・・・・・・・・・・・・・・・・・・・・・</a:t>
            </a:r>
            <a:endParaRPr kumimoji="1" lang="ja-JP" altLang="en-US" b="1" i="1" dirty="0">
              <a:solidFill>
                <a:srgbClr val="ED7D31">
                  <a:lumMod val="50000"/>
                </a:srgbClr>
              </a:solidFill>
              <a:latin typeface="Calibri"/>
              <a:ea typeface="ＭＳ Ｐゴシック"/>
            </a:endParaRPr>
          </a:p>
        </p:txBody>
      </p:sp>
      <p:sp>
        <p:nvSpPr>
          <p:cNvPr id="79" name="円/楕円 78"/>
          <p:cNvSpPr/>
          <p:nvPr/>
        </p:nvSpPr>
        <p:spPr>
          <a:xfrm>
            <a:off x="3159646" y="949847"/>
            <a:ext cx="949959" cy="4140095"/>
          </a:xfrm>
          <a:prstGeom prst="ellipse">
            <a:avLst/>
          </a:prstGeom>
          <a:noFill/>
          <a:ln w="57150" cmpd="sng">
            <a:solidFill>
              <a:schemeClr val="accent2">
                <a:lumMod val="75000"/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0" name="円/楕円 79"/>
          <p:cNvSpPr/>
          <p:nvPr/>
        </p:nvSpPr>
        <p:spPr>
          <a:xfrm>
            <a:off x="5359007" y="970496"/>
            <a:ext cx="949959" cy="4140095"/>
          </a:xfrm>
          <a:prstGeom prst="ellipse">
            <a:avLst/>
          </a:prstGeom>
          <a:noFill/>
          <a:ln w="57150" cmpd="sng">
            <a:solidFill>
              <a:schemeClr val="accent2">
                <a:lumMod val="75000"/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1" name="円/楕円 80"/>
          <p:cNvSpPr/>
          <p:nvPr/>
        </p:nvSpPr>
        <p:spPr>
          <a:xfrm>
            <a:off x="8487677" y="970496"/>
            <a:ext cx="949959" cy="4140095"/>
          </a:xfrm>
          <a:prstGeom prst="ellipse">
            <a:avLst/>
          </a:prstGeom>
          <a:noFill/>
          <a:ln w="57150" cmpd="sng">
            <a:solidFill>
              <a:schemeClr val="accent2">
                <a:lumMod val="75000"/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sp>
        <p:nvSpPr>
          <p:cNvPr id="82" name="円/楕円 81"/>
          <p:cNvSpPr/>
          <p:nvPr/>
        </p:nvSpPr>
        <p:spPr>
          <a:xfrm>
            <a:off x="10635410" y="949847"/>
            <a:ext cx="949959" cy="4140095"/>
          </a:xfrm>
          <a:prstGeom prst="ellipse">
            <a:avLst/>
          </a:prstGeom>
          <a:noFill/>
          <a:ln w="57150" cmpd="sng">
            <a:solidFill>
              <a:schemeClr val="accent2">
                <a:lumMod val="75000"/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  <a:latin typeface="Calibri"/>
              <a:ea typeface="ＭＳ Ｐゴシック"/>
            </a:endParaRPr>
          </a:p>
        </p:txBody>
      </p:sp>
      <p:cxnSp>
        <p:nvCxnSpPr>
          <p:cNvPr id="84" name="直線矢印コネクタ 83"/>
          <p:cNvCxnSpPr>
            <a:stCxn id="79" idx="4"/>
            <a:endCxn id="11" idx="1"/>
          </p:cNvCxnSpPr>
          <p:nvPr/>
        </p:nvCxnSpPr>
        <p:spPr>
          <a:xfrm>
            <a:off x="3634626" y="5089942"/>
            <a:ext cx="6125685" cy="743359"/>
          </a:xfrm>
          <a:prstGeom prst="straightConnector1">
            <a:avLst/>
          </a:prstGeom>
          <a:ln w="38100" cmpd="sng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直線矢印コネクタ 84"/>
          <p:cNvCxnSpPr>
            <a:stCxn id="80" idx="4"/>
            <a:endCxn id="10" idx="1"/>
          </p:cNvCxnSpPr>
          <p:nvPr/>
        </p:nvCxnSpPr>
        <p:spPr>
          <a:xfrm flipH="1">
            <a:off x="4566514" y="5110591"/>
            <a:ext cx="1267473" cy="733034"/>
          </a:xfrm>
          <a:prstGeom prst="straightConnector1">
            <a:avLst/>
          </a:prstGeom>
          <a:ln w="38100" cmpd="sng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直線矢印コネクタ 88"/>
          <p:cNvCxnSpPr>
            <a:stCxn id="81" idx="4"/>
            <a:endCxn id="10" idx="1"/>
          </p:cNvCxnSpPr>
          <p:nvPr/>
        </p:nvCxnSpPr>
        <p:spPr>
          <a:xfrm flipH="1">
            <a:off x="4566514" y="5110591"/>
            <a:ext cx="4396143" cy="733034"/>
          </a:xfrm>
          <a:prstGeom prst="straightConnector1">
            <a:avLst/>
          </a:prstGeom>
          <a:ln w="38100" cmpd="sng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直線矢印コネクタ 91"/>
          <p:cNvCxnSpPr>
            <a:stCxn id="82" idx="4"/>
            <a:endCxn id="11" idx="1"/>
          </p:cNvCxnSpPr>
          <p:nvPr/>
        </p:nvCxnSpPr>
        <p:spPr>
          <a:xfrm flipH="1">
            <a:off x="9760311" y="5089942"/>
            <a:ext cx="1350079" cy="743359"/>
          </a:xfrm>
          <a:prstGeom prst="straightConnector1">
            <a:avLst/>
          </a:prstGeom>
          <a:ln w="38100" cmpd="sng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テキスト ボックス 94"/>
          <p:cNvSpPr txBox="1"/>
          <p:nvPr/>
        </p:nvSpPr>
        <p:spPr>
          <a:xfrm>
            <a:off x="3549438" y="5843630"/>
            <a:ext cx="72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0000FF"/>
                </a:solidFill>
                <a:latin typeface="Calibri"/>
                <a:ea typeface="ＭＳ Ｐゴシック"/>
              </a:rPr>
              <a:t>DPN1</a:t>
            </a:r>
            <a:endParaRPr kumimoji="1" lang="ja-JP" altLang="en-US" sz="1600" b="1" i="1" dirty="0">
              <a:solidFill>
                <a:srgbClr val="0000FF"/>
              </a:solidFill>
              <a:latin typeface="Calibri"/>
              <a:ea typeface="ＭＳ Ｐゴシック"/>
            </a:endParaRP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10126869" y="5822982"/>
            <a:ext cx="72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0000FF"/>
                </a:solidFill>
                <a:latin typeface="Calibri"/>
                <a:ea typeface="ＭＳ Ｐゴシック"/>
              </a:rPr>
              <a:t>DPN2</a:t>
            </a:r>
            <a:endParaRPr kumimoji="1" lang="ja-JP" altLang="en-US" sz="1600" b="1" i="1" dirty="0">
              <a:solidFill>
                <a:srgbClr val="0000FF"/>
              </a:solidFill>
              <a:latin typeface="Calibri"/>
              <a:ea typeface="ＭＳ Ｐゴシック"/>
            </a:endParaRPr>
          </a:p>
        </p:txBody>
      </p:sp>
      <p:sp>
        <p:nvSpPr>
          <p:cNvPr id="97" name="左中かっこ 96"/>
          <p:cNvSpPr/>
          <p:nvPr/>
        </p:nvSpPr>
        <p:spPr>
          <a:xfrm>
            <a:off x="1414617" y="5430647"/>
            <a:ext cx="619538" cy="1094389"/>
          </a:xfrm>
          <a:prstGeom prst="leftBrace">
            <a:avLst>
              <a:gd name="adj1" fmla="val 32968"/>
              <a:gd name="adj2" fmla="val 50000"/>
            </a:avLst>
          </a:prstGeom>
          <a:ln w="38100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51630" y="5544221"/>
            <a:ext cx="16666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0000FF"/>
                </a:solidFill>
                <a:latin typeface="Calibri"/>
                <a:ea typeface="ＭＳ Ｐゴシック"/>
              </a:rPr>
              <a:t>Real Deployed</a:t>
            </a:r>
            <a:br>
              <a:rPr kumimoji="1" lang="en-US" altLang="ja-JP" b="1" i="1" dirty="0" smtClean="0">
                <a:solidFill>
                  <a:srgbClr val="0000FF"/>
                </a:solidFill>
                <a:latin typeface="Calibri"/>
                <a:ea typeface="ＭＳ Ｐゴシック"/>
              </a:rPr>
            </a:br>
            <a:r>
              <a:rPr kumimoji="1" lang="en-US" altLang="ja-JP" b="1" i="1" dirty="0" smtClean="0">
                <a:solidFill>
                  <a:srgbClr val="0000FF"/>
                </a:solidFill>
                <a:latin typeface="Calibri"/>
                <a:ea typeface="ＭＳ Ｐゴシック"/>
              </a:rPr>
              <a:t>D-plane NW</a:t>
            </a:r>
            <a:br>
              <a:rPr kumimoji="1" lang="en-US" altLang="ja-JP" b="1" i="1" dirty="0" smtClean="0">
                <a:solidFill>
                  <a:srgbClr val="0000FF"/>
                </a:solidFill>
                <a:latin typeface="Calibri"/>
                <a:ea typeface="ＭＳ Ｐゴシック"/>
              </a:rPr>
            </a:br>
            <a:r>
              <a:rPr kumimoji="1" lang="en-US" altLang="ja-JP" b="1" i="1" dirty="0" smtClean="0">
                <a:solidFill>
                  <a:srgbClr val="0000FF"/>
                </a:solidFill>
                <a:latin typeface="Calibri"/>
                <a:ea typeface="ＭＳ Ｐゴシック"/>
              </a:rPr>
              <a:t>of an Operator</a:t>
            </a:r>
          </a:p>
        </p:txBody>
      </p:sp>
    </p:spTree>
    <p:extLst>
      <p:ext uri="{BB962C8B-B14F-4D97-AF65-F5344CB8AC3E}">
        <p14:creationId xmlns:p14="http://schemas.microsoft.com/office/powerpoint/2010/main" val="319261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Abstracted DPN and Real Deployed DPN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Two kind of DPNs coexist</a:t>
            </a:r>
          </a:p>
          <a:p>
            <a:pPr lvl="1"/>
            <a:r>
              <a:rPr kumimoji="1" lang="en-US" altLang="ja-JP" dirty="0" smtClean="0"/>
              <a:t>Abstracted DPN(s) on a FPC-Agent</a:t>
            </a:r>
          </a:p>
          <a:p>
            <a:pPr lvl="1"/>
            <a:r>
              <a:rPr kumimoji="1" lang="en-US" altLang="ja-JP" dirty="0" smtClean="0"/>
              <a:t>Real deployed DPN(s) in an operator’s networks</a:t>
            </a:r>
          </a:p>
          <a:p>
            <a:pPr lvl="1"/>
            <a:endParaRPr kumimoji="1" lang="en-US" altLang="ja-JP" dirty="0"/>
          </a:p>
          <a:p>
            <a:r>
              <a:rPr kumimoji="1" lang="en-US" altLang="ja-JP" dirty="0" smtClean="0"/>
              <a:t>Do we need to clearly distinguish them using appropriate terms</a:t>
            </a:r>
            <a:r>
              <a:rPr kumimoji="1" lang="en-US" altLang="ja-JP" dirty="0" smtClean="0"/>
              <a:t>?</a:t>
            </a:r>
            <a:br>
              <a:rPr kumimoji="1" lang="en-US" altLang="ja-JP" dirty="0" smtClean="0"/>
            </a:br>
            <a:r>
              <a:rPr kumimoji="1" lang="en-US" altLang="ja-JP" dirty="0" smtClean="0"/>
              <a:t>fo</a:t>
            </a:r>
            <a:r>
              <a:rPr kumimoji="1" lang="en-US" altLang="ja-JP" dirty="0" smtClean="0"/>
              <a:t>r example: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A-DPN (Abstracted DPN) </a:t>
            </a:r>
          </a:p>
          <a:p>
            <a:pPr lvl="1"/>
            <a:r>
              <a:rPr kumimoji="1" lang="en-US" altLang="ja-JP" dirty="0" smtClean="0"/>
              <a:t>R-DPN (Real-deployed DPN)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64963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Domain vs. Network Slice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Network Slice</a:t>
            </a:r>
          </a:p>
          <a:p>
            <a:pPr lvl="1"/>
            <a:r>
              <a:rPr kumimoji="1" lang="en-US" altLang="ja-JP" dirty="0" smtClean="0"/>
              <a:t>NGMN Whitepaper </a:t>
            </a:r>
          </a:p>
          <a:p>
            <a:pPr lvl="1"/>
            <a:r>
              <a:rPr kumimoji="1" lang="en-US" altLang="ja-JP" dirty="0" smtClean="0"/>
              <a:t>3GPP TR23.799 (Work in progress)</a:t>
            </a:r>
          </a:p>
          <a:p>
            <a:pPr lvl="1"/>
            <a:endParaRPr kumimoji="1" lang="en-US" altLang="ja-JP" dirty="0"/>
          </a:p>
          <a:p>
            <a:r>
              <a:rPr kumimoji="1" lang="en-US" altLang="ja-JP" dirty="0" smtClean="0"/>
              <a:t>“Domain” in FPC</a:t>
            </a:r>
          </a:p>
          <a:p>
            <a:pPr lvl="1"/>
            <a:r>
              <a:rPr kumimoji="1" lang="en-US" altLang="ja-JP" dirty="0" smtClean="0"/>
              <a:t>Quite similar concept with Slice</a:t>
            </a:r>
          </a:p>
          <a:p>
            <a:pPr lvl="1"/>
            <a:endParaRPr kumimoji="1" lang="en-US" altLang="ja-JP" dirty="0"/>
          </a:p>
          <a:p>
            <a:r>
              <a:rPr kumimoji="1" lang="en-US" altLang="ja-JP" dirty="0" smtClean="0"/>
              <a:t>Do we use term Slice instead of Domain?</a:t>
            </a:r>
          </a:p>
          <a:p>
            <a:r>
              <a:rPr kumimoji="1" lang="en-US" altLang="ja-JP" dirty="0" smtClean="0"/>
              <a:t>Do we need to liaise to 3GPP to align what Slice is?</a:t>
            </a:r>
          </a:p>
          <a:p>
            <a:pPr lvl="1"/>
            <a:r>
              <a:rPr kumimoji="1" lang="en-US" altLang="ja-JP" dirty="0" smtClean="0"/>
              <a:t>Not only at Slice, but FPC as a D-plane interface for 5G that also be liaised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55903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Protocol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546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Remote Procedure Calls (Client =&gt; Agent)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Version 03 had &gt; 3 RPC Calls for Model 1 and &gt; 24 for Model 2</a:t>
            </a:r>
          </a:p>
          <a:p>
            <a:r>
              <a:rPr lang="en-US" dirty="0" smtClean="0"/>
              <a:t>Versions 04/05 define 2 calls</a:t>
            </a:r>
          </a:p>
          <a:p>
            <a:pPr lvl="1"/>
            <a:r>
              <a:rPr lang="en-US" dirty="0" smtClean="0"/>
              <a:t>Configure (CONF)</a:t>
            </a:r>
          </a:p>
          <a:p>
            <a:pPr lvl="2"/>
            <a:r>
              <a:rPr lang="en-US" dirty="0" smtClean="0"/>
              <a:t>Can perform Create, Update, Query &amp; Delete on Contexts and Ports </a:t>
            </a:r>
          </a:p>
          <a:p>
            <a:pPr lvl="2"/>
            <a:r>
              <a:rPr lang="en-US" dirty="0" smtClean="0"/>
              <a:t>A single CONF body is referred to as an ‘Operation’ or ‘Op’ </a:t>
            </a:r>
          </a:p>
          <a:p>
            <a:pPr lvl="1"/>
            <a:r>
              <a:rPr lang="en-US" dirty="0" smtClean="0"/>
              <a:t>Configure Bundles (CONF_BUNDLES) – A Grouping of CONF messages</a:t>
            </a:r>
          </a:p>
          <a:p>
            <a:pPr lvl="2"/>
            <a:r>
              <a:rPr lang="en-US" dirty="0"/>
              <a:t>E</a:t>
            </a:r>
            <a:r>
              <a:rPr lang="en-US" dirty="0" smtClean="0"/>
              <a:t>ach Operation is given an order to be executed in.  </a:t>
            </a:r>
          </a:p>
          <a:p>
            <a:pPr lvl="2"/>
            <a:r>
              <a:rPr lang="en-US" dirty="0" smtClean="0"/>
              <a:t>All Operations are executed according to the order</a:t>
            </a:r>
          </a:p>
          <a:p>
            <a:pPr lvl="2"/>
            <a:r>
              <a:rPr lang="en-US" dirty="0" smtClean="0"/>
              <a:t>All Operations of lower order value MUST be completed prior to starting the current Operation</a:t>
            </a:r>
          </a:p>
          <a:p>
            <a:pPr lvl="2"/>
            <a:r>
              <a:rPr lang="en-US" dirty="0" smtClean="0"/>
              <a:t>2 Types of Transaction execution strategies defined</a:t>
            </a:r>
          </a:p>
          <a:p>
            <a:pPr lvl="3"/>
            <a:r>
              <a:rPr lang="en-US" dirty="0" smtClean="0"/>
              <a:t>Default – If operation N fails</a:t>
            </a:r>
          </a:p>
          <a:p>
            <a:pPr lvl="4"/>
            <a:r>
              <a:rPr lang="en-US" dirty="0" smtClean="0"/>
              <a:t>All prior operations remain (no rollback)</a:t>
            </a:r>
          </a:p>
          <a:p>
            <a:pPr lvl="4"/>
            <a:r>
              <a:rPr lang="en-US" dirty="0" smtClean="0"/>
              <a:t>An error is returned indicating the failure of Operation N</a:t>
            </a:r>
          </a:p>
          <a:p>
            <a:pPr lvl="4"/>
            <a:r>
              <a:rPr lang="en-US" dirty="0" smtClean="0"/>
              <a:t>No subsequent messages (operation N+1) or higher will be executed</a:t>
            </a:r>
          </a:p>
          <a:p>
            <a:pPr lvl="3"/>
            <a:r>
              <a:rPr lang="en-US" dirty="0" smtClean="0"/>
              <a:t>All or Nothing – Like the default strategy but</a:t>
            </a:r>
          </a:p>
          <a:p>
            <a:pPr lvl="4"/>
            <a:r>
              <a:rPr lang="en-US" u="sng" dirty="0" smtClean="0"/>
              <a:t>All prior operations are rolled back</a:t>
            </a:r>
          </a:p>
          <a:p>
            <a:pPr lvl="1"/>
            <a:r>
              <a:rPr lang="en-US" dirty="0" smtClean="0"/>
              <a:t>RPC responses include status of OK, FAIL &amp; OK-NOTIFY-FOLLOWS (ACK + Update via Notification)</a:t>
            </a:r>
          </a:p>
          <a:p>
            <a:pPr lvl="3"/>
            <a:endParaRPr lang="en-US" dirty="0" smtClean="0"/>
          </a:p>
          <a:p>
            <a:pPr lvl="3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5412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 Basic Flow Example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872765" y="2137893"/>
            <a:ext cx="1648496" cy="579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Client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34269" y="2137893"/>
            <a:ext cx="1648496" cy="579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Agent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195773" y="2137893"/>
            <a:ext cx="1648496" cy="579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DPN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stCxn id="5" idx="2"/>
          </p:cNvCxnSpPr>
          <p:nvPr/>
        </p:nvCxnSpPr>
        <p:spPr>
          <a:xfrm>
            <a:off x="6697013" y="2717443"/>
            <a:ext cx="0" cy="30651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154734" y="2756080"/>
            <a:ext cx="0" cy="32197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7" idx="2"/>
          </p:cNvCxnSpPr>
          <p:nvPr/>
        </p:nvCxnSpPr>
        <p:spPr>
          <a:xfrm>
            <a:off x="11020021" y="2717443"/>
            <a:ext cx="0" cy="32197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376580" y="2965490"/>
            <a:ext cx="71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87260" y="3952201"/>
            <a:ext cx="2277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OK_NOTIFY_FOLLOWS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697013" y="4962522"/>
            <a:ext cx="251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CONFIG_RESULT_NOTIFY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6697013" y="3334822"/>
            <a:ext cx="24577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6697014" y="4365939"/>
            <a:ext cx="2457720" cy="118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6675544" y="5408920"/>
            <a:ext cx="2457721" cy="257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9209047" y="4662152"/>
            <a:ext cx="18109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67937" y="3285168"/>
            <a:ext cx="1893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Any Agent Assignment work is done here</a:t>
            </a:r>
            <a:endParaRPr lang="en-US" i="1" dirty="0"/>
          </a:p>
        </p:txBody>
      </p:sp>
      <p:sp>
        <p:nvSpPr>
          <p:cNvPr id="38" name="Rectangle 37"/>
          <p:cNvSpPr/>
          <p:nvPr/>
        </p:nvSpPr>
        <p:spPr>
          <a:xfrm>
            <a:off x="955227" y="2137893"/>
            <a:ext cx="1189062" cy="579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Client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240970" y="2137893"/>
            <a:ext cx="1648496" cy="579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Agent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041739" y="2137893"/>
            <a:ext cx="987466" cy="579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DPN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1" name="Straight Connector 40"/>
          <p:cNvCxnSpPr>
            <a:stCxn id="38" idx="2"/>
          </p:cNvCxnSpPr>
          <p:nvPr/>
        </p:nvCxnSpPr>
        <p:spPr>
          <a:xfrm flipH="1">
            <a:off x="1544857" y="2717443"/>
            <a:ext cx="4901" cy="30714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361435" y="2756080"/>
            <a:ext cx="0" cy="32197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40" idx="2"/>
          </p:cNvCxnSpPr>
          <p:nvPr/>
        </p:nvCxnSpPr>
        <p:spPr>
          <a:xfrm flipH="1">
            <a:off x="4533314" y="2717443"/>
            <a:ext cx="2158" cy="31615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031151" y="3171554"/>
            <a:ext cx="71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165685" y="3864727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OK</a:t>
            </a:r>
            <a:endParaRPr lang="en-US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1600103" y="3540886"/>
            <a:ext cx="17828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1600103" y="4234059"/>
            <a:ext cx="176062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3382905" y="3908530"/>
            <a:ext cx="1150409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031151" y="1614482"/>
            <a:ext cx="1894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Synchronous Style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6941711" y="1596733"/>
            <a:ext cx="3494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Ack</a:t>
            </a:r>
            <a:r>
              <a:rPr lang="en-US" dirty="0" smtClean="0"/>
              <a:t>/Update and </a:t>
            </a:r>
            <a:r>
              <a:rPr lang="en-US" dirty="0" err="1" smtClean="0"/>
              <a:t>Aynchronous</a:t>
            </a:r>
            <a:r>
              <a:rPr lang="en-US" dirty="0" smtClean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878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Notifications (Agent to Client)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CONFIG_RESULT_NOTIFICATION – Final Result of a CONF or CONF_BUNDLE request IF the Agent initially responded to a client with an OK_NOTIFY_FOLLOWS.</a:t>
            </a:r>
          </a:p>
          <a:p>
            <a:r>
              <a:rPr lang="en-US" dirty="0" smtClean="0"/>
              <a:t>NOTIFY – Can represent</a:t>
            </a:r>
          </a:p>
          <a:p>
            <a:pPr lvl="1"/>
            <a:r>
              <a:rPr lang="en-US" dirty="0" smtClean="0"/>
              <a:t>Agent Events</a:t>
            </a:r>
          </a:p>
          <a:p>
            <a:pPr lvl="1"/>
            <a:r>
              <a:rPr lang="en-US" dirty="0" smtClean="0"/>
              <a:t>MONITOR related events</a:t>
            </a:r>
          </a:p>
        </p:txBody>
      </p:sp>
    </p:spTree>
    <p:extLst>
      <p:ext uri="{BB962C8B-B14F-4D97-AF65-F5344CB8AC3E}">
        <p14:creationId xmlns:p14="http://schemas.microsoft.com/office/powerpoint/2010/main" val="1237029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Monitors (Largely Unchanged since v03)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Watches for items </a:t>
            </a:r>
          </a:p>
          <a:p>
            <a:pPr lvl="1"/>
            <a:r>
              <a:rPr lang="en-US" dirty="0" smtClean="0"/>
              <a:t>Single values</a:t>
            </a:r>
          </a:p>
          <a:p>
            <a:pPr lvl="1"/>
            <a:r>
              <a:rPr lang="en-US" dirty="0" smtClean="0"/>
              <a:t>Events</a:t>
            </a:r>
          </a:p>
          <a:p>
            <a:r>
              <a:rPr lang="en-US" dirty="0" smtClean="0"/>
              <a:t>Each Monitor has a configuration</a:t>
            </a:r>
          </a:p>
          <a:p>
            <a:pPr lvl="1"/>
            <a:r>
              <a:rPr lang="en-US" dirty="0" smtClean="0"/>
              <a:t>Threshold </a:t>
            </a:r>
          </a:p>
          <a:p>
            <a:pPr lvl="1"/>
            <a:r>
              <a:rPr lang="en-US" dirty="0" smtClean="0"/>
              <a:t>Periodic</a:t>
            </a:r>
          </a:p>
          <a:p>
            <a:pPr lvl="1"/>
            <a:r>
              <a:rPr lang="en-US" dirty="0" smtClean="0"/>
              <a:t>Event based</a:t>
            </a:r>
          </a:p>
          <a:p>
            <a:r>
              <a:rPr lang="en-US" dirty="0" smtClean="0"/>
              <a:t>All values are returned as part of a Notification</a:t>
            </a:r>
          </a:p>
          <a:p>
            <a:r>
              <a:rPr lang="en-US" dirty="0" smtClean="0"/>
              <a:t>RPCs are provided for</a:t>
            </a:r>
          </a:p>
          <a:p>
            <a:pPr lvl="1"/>
            <a:r>
              <a:rPr lang="en-US" dirty="0" smtClean="0"/>
              <a:t>Probe – Get a Monitor Notification ‘right now’</a:t>
            </a:r>
          </a:p>
          <a:p>
            <a:pPr lvl="1"/>
            <a:r>
              <a:rPr lang="en-US" dirty="0" smtClean="0"/>
              <a:t>Register – Set up a Monitor</a:t>
            </a:r>
          </a:p>
          <a:p>
            <a:pPr lvl="1"/>
            <a:r>
              <a:rPr lang="en-US" dirty="0" smtClean="0"/>
              <a:t>De-register – Remove a Monitor</a:t>
            </a:r>
          </a:p>
        </p:txBody>
      </p:sp>
    </p:spTree>
    <p:extLst>
      <p:ext uri="{BB962C8B-B14F-4D97-AF65-F5344CB8AC3E}">
        <p14:creationId xmlns:p14="http://schemas.microsoft.com/office/powerpoint/2010/main" val="1705641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 and CONF_BUNDLES Options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761381"/>
              </p:ext>
            </p:extLst>
          </p:nvPr>
        </p:nvGraphicFramePr>
        <p:xfrm>
          <a:off x="133081" y="1503653"/>
          <a:ext cx="11745532" cy="5034279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92688"/>
                <a:gridCol w="4280078"/>
                <a:gridCol w="2936383"/>
                <a:gridCol w="293638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Benefit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Downside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Op-Ref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 scope the</a:t>
                      </a:r>
                      <a:r>
                        <a:rPr lang="en-US" baseline="0" dirty="0" smtClean="0"/>
                        <a:t> Agent needs to search to find a reference made inside the operation: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none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intra-operation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Inter-operation (bundles)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Storage (in agent)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/>
                        <a:t>Unknown (treated as Storage)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Let’s the Agent know</a:t>
                      </a:r>
                      <a:r>
                        <a:rPr lang="en-US" baseline="0" dirty="0" smtClean="0"/>
                        <a:t> when to stop searching for a reference.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Can be used to build stateless Agents (only support ‘none’ or intra-operation’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 extra parameter</a:t>
                      </a:r>
                      <a:r>
                        <a:rPr lang="en-US" baseline="0" dirty="0" smtClean="0"/>
                        <a:t> but in the case of invalid configuration the Agent can quickly determine the error rather than trying to find data not present in the cache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Command</a:t>
                      </a:r>
                      <a:r>
                        <a:rPr lang="en-US" baseline="0" dirty="0" smtClean="0"/>
                        <a:t> 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Bit format (technology specific) that tells</a:t>
                      </a:r>
                      <a:r>
                        <a:rPr lang="en-US" baseline="0" dirty="0" smtClean="0"/>
                        <a:t> the Agent EXACTLY what the Client needs.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Allows fo</a:t>
                      </a:r>
                      <a:r>
                        <a:rPr lang="en-US" baseline="0" dirty="0" smtClean="0"/>
                        <a:t>r quick error detection.</a:t>
                      </a:r>
                    </a:p>
                    <a:p>
                      <a:r>
                        <a:rPr lang="en-US" baseline="0" dirty="0" smtClean="0"/>
                        <a:t>Permits Agent to be built more as a transaction manager / adapter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Very</a:t>
                      </a:r>
                      <a:r>
                        <a:rPr lang="en-US" baseline="0" dirty="0" smtClean="0"/>
                        <a:t> explicit command/control may preclude development of smart agents.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Policy</a:t>
                      </a:r>
                      <a:r>
                        <a:rPr lang="en-US" baseline="0" dirty="0" smtClean="0"/>
                        <a:t> Configuration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Ability</a:t>
                      </a:r>
                      <a:r>
                        <a:rPr lang="en-US" baseline="0" dirty="0" smtClean="0"/>
                        <a:t> to send policy information model in CONF and CONF_BUNDLES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Supports </a:t>
                      </a:r>
                      <a:r>
                        <a:rPr lang="en-US" dirty="0" err="1" smtClean="0"/>
                        <a:t>realtime</a:t>
                      </a:r>
                      <a:r>
                        <a:rPr lang="en-US" dirty="0" smtClean="0"/>
                        <a:t> provision of all FPC</a:t>
                      </a:r>
                      <a:r>
                        <a:rPr lang="en-US" baseline="0" dirty="0" smtClean="0"/>
                        <a:t> Information elements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Requires more work in</a:t>
                      </a:r>
                      <a:r>
                        <a:rPr lang="en-US" baseline="0" dirty="0" smtClean="0"/>
                        <a:t> the Agent and inflates the over the wire messages.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909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FPCv04 Implementation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IETF DMM Working Group</a:t>
            </a:r>
          </a:p>
          <a:p>
            <a:r>
              <a:rPr lang="en-US" dirty="0" smtClean="0"/>
              <a:t>IETF 97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285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FPC Implementations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V04 adds an Implementation Status from Sprint</a:t>
            </a:r>
          </a:p>
          <a:p>
            <a:r>
              <a:rPr lang="en-US" dirty="0" smtClean="0"/>
              <a:t>Two projects</a:t>
            </a:r>
          </a:p>
          <a:p>
            <a:r>
              <a:rPr lang="en-US" dirty="0" err="1" smtClean="0"/>
              <a:t>fpcagent</a:t>
            </a:r>
            <a:r>
              <a:rPr lang="en-US" dirty="0" smtClean="0"/>
              <a:t> (v03 Model 1 Implementation – RETIRED, will NOT be made available)</a:t>
            </a:r>
          </a:p>
          <a:p>
            <a:pPr lvl="1"/>
            <a:r>
              <a:rPr lang="en-US" dirty="0" smtClean="0"/>
              <a:t>Objectives</a:t>
            </a:r>
          </a:p>
          <a:p>
            <a:pPr lvl="2"/>
            <a:r>
              <a:rPr lang="en-US" dirty="0" smtClean="0"/>
              <a:t>Study v03 Model 1</a:t>
            </a:r>
          </a:p>
          <a:p>
            <a:pPr lvl="2"/>
            <a:r>
              <a:rPr lang="en-US" dirty="0" smtClean="0"/>
              <a:t>Performance Characteristics</a:t>
            </a:r>
          </a:p>
          <a:p>
            <a:pPr lvl="2"/>
            <a:r>
              <a:rPr lang="en-US" dirty="0" smtClean="0"/>
              <a:t>Complexity</a:t>
            </a:r>
          </a:p>
          <a:p>
            <a:r>
              <a:rPr lang="en-US" dirty="0" err="1"/>
              <a:t>f</a:t>
            </a:r>
            <a:r>
              <a:rPr lang="en-US" dirty="0" err="1" smtClean="0"/>
              <a:t>pc</a:t>
            </a:r>
            <a:r>
              <a:rPr lang="en-US" dirty="0" smtClean="0"/>
              <a:t> (v04 implementation)</a:t>
            </a:r>
          </a:p>
          <a:p>
            <a:pPr lvl="1"/>
            <a:r>
              <a:rPr lang="en-US" dirty="0"/>
              <a:t>Objectives</a:t>
            </a:r>
          </a:p>
          <a:p>
            <a:pPr lvl="2"/>
            <a:r>
              <a:rPr lang="en-US" dirty="0" smtClean="0"/>
              <a:t>Full Implementation / Open Source</a:t>
            </a:r>
          </a:p>
          <a:p>
            <a:pPr lvl="2"/>
            <a:r>
              <a:rPr lang="en-US" dirty="0" smtClean="0"/>
              <a:t>Performance Characteristics – Can we use </a:t>
            </a:r>
            <a:r>
              <a:rPr lang="en-US" dirty="0" err="1" smtClean="0"/>
              <a:t>RESTConf</a:t>
            </a:r>
            <a:r>
              <a:rPr lang="en-US" dirty="0" smtClean="0"/>
              <a:t> for call processing?</a:t>
            </a:r>
          </a:p>
          <a:p>
            <a:pPr lvl="2"/>
            <a:r>
              <a:rPr lang="en-US" dirty="0" smtClean="0"/>
              <a:t>Complexity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543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</a:t>
            </a:r>
            <a:r>
              <a:rPr lang="en-US" dirty="0" err="1" smtClean="0"/>
              <a:t>pc</a:t>
            </a:r>
            <a:r>
              <a:rPr lang="en-US" dirty="0" smtClean="0"/>
              <a:t> Project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Overview</a:t>
            </a:r>
          </a:p>
          <a:p>
            <a:pPr lvl="1"/>
            <a:r>
              <a:rPr lang="en-US" dirty="0" smtClean="0"/>
              <a:t>Java based</a:t>
            </a:r>
          </a:p>
          <a:p>
            <a:pPr lvl="1"/>
            <a:r>
              <a:rPr lang="en-US" dirty="0" err="1" smtClean="0"/>
              <a:t>Opendaylight</a:t>
            </a:r>
            <a:r>
              <a:rPr lang="en-US" dirty="0" smtClean="0"/>
              <a:t> ODL</a:t>
            </a:r>
          </a:p>
          <a:p>
            <a:pPr lvl="2"/>
            <a:r>
              <a:rPr lang="en-US" dirty="0" smtClean="0"/>
              <a:t>Beryllium release</a:t>
            </a:r>
          </a:p>
          <a:p>
            <a:pPr lvl="2"/>
            <a:r>
              <a:rPr lang="en-US" dirty="0" smtClean="0"/>
              <a:t>Plugin (maven startup archetype)</a:t>
            </a:r>
          </a:p>
          <a:p>
            <a:pPr lvl="1"/>
            <a:r>
              <a:rPr lang="en-US" dirty="0" smtClean="0"/>
              <a:t>Intended Release: Open Source (ODL licensing)</a:t>
            </a:r>
          </a:p>
          <a:p>
            <a:pPr lvl="1"/>
            <a:r>
              <a:rPr lang="en-US" dirty="0" smtClean="0"/>
              <a:t>Intended to be IPR Free (implements FPC and a proprietary DPN API) 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Features</a:t>
            </a:r>
          </a:p>
          <a:p>
            <a:pPr lvl="1"/>
            <a:r>
              <a:rPr lang="en-US" dirty="0" smtClean="0"/>
              <a:t>Multi-DPN Agent</a:t>
            </a:r>
          </a:p>
          <a:p>
            <a:pPr lvl="1"/>
            <a:r>
              <a:rPr lang="en-US" dirty="0" smtClean="0"/>
              <a:t>CONF message</a:t>
            </a:r>
          </a:p>
          <a:p>
            <a:pPr lvl="1"/>
            <a:r>
              <a:rPr lang="en-US" dirty="0" smtClean="0"/>
              <a:t>CONF_BUNDLES (not thoroughly tested)</a:t>
            </a:r>
          </a:p>
          <a:p>
            <a:pPr lvl="1"/>
            <a:r>
              <a:rPr lang="en-US" dirty="0" smtClean="0"/>
              <a:t>Client binding – bind Client/Tenant relationships (not in spec)</a:t>
            </a:r>
          </a:p>
          <a:p>
            <a:pPr lvl="1"/>
            <a:r>
              <a:rPr lang="en-US" dirty="0" smtClean="0"/>
              <a:t>HTTP and </a:t>
            </a:r>
            <a:r>
              <a:rPr lang="en-US" dirty="0" err="1" smtClean="0"/>
              <a:t>ZeroMQ</a:t>
            </a:r>
            <a:r>
              <a:rPr lang="en-US" dirty="0" smtClean="0"/>
              <a:t> (ZMQ - SCTP influenced) transport</a:t>
            </a:r>
          </a:p>
          <a:p>
            <a:pPr lvl="1"/>
            <a:r>
              <a:rPr lang="en-US" dirty="0" smtClean="0"/>
              <a:t>Proprietary ZMQ DPN API</a:t>
            </a:r>
          </a:p>
          <a:p>
            <a:pPr lvl="1"/>
            <a:r>
              <a:rPr lang="en-US" dirty="0" smtClean="0"/>
              <a:t>Auto-assignment of DPN, IP Address and Tunnel Info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690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HTTP </a:t>
            </a:r>
            <a:r>
              <a:rPr lang="en-US" dirty="0" err="1" smtClean="0"/>
              <a:t>RESTConf</a:t>
            </a:r>
            <a:r>
              <a:rPr lang="en-US" dirty="0" smtClean="0"/>
              <a:t> Performance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03797" y="1906073"/>
            <a:ext cx="1648496" cy="579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65301" y="1906073"/>
            <a:ext cx="1648496" cy="579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Agent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726805" y="1906073"/>
            <a:ext cx="1648496" cy="579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DPN </a:t>
            </a:r>
            <a:endParaRPr lang="en-US" dirty="0"/>
          </a:p>
        </p:txBody>
      </p:sp>
      <p:cxnSp>
        <p:nvCxnSpPr>
          <p:cNvPr id="7" name="Straight Connector 6"/>
          <p:cNvCxnSpPr>
            <a:stCxn id="3" idx="2"/>
          </p:cNvCxnSpPr>
          <p:nvPr/>
        </p:nvCxnSpPr>
        <p:spPr>
          <a:xfrm>
            <a:off x="2228045" y="2485623"/>
            <a:ext cx="0" cy="30651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85766" y="2524260"/>
            <a:ext cx="0" cy="32197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5" idx="2"/>
          </p:cNvCxnSpPr>
          <p:nvPr/>
        </p:nvCxnSpPr>
        <p:spPr>
          <a:xfrm>
            <a:off x="6551053" y="2485623"/>
            <a:ext cx="0" cy="32197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07612" y="2733670"/>
            <a:ext cx="713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318292" y="3720381"/>
            <a:ext cx="2277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OK_NOTIFY_FOLLOWS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228045" y="4730702"/>
            <a:ext cx="251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CONFIG_RESULT_NOTIFY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228045" y="3103002"/>
            <a:ext cx="24577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2228046" y="4134119"/>
            <a:ext cx="2457720" cy="118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2206576" y="5177100"/>
            <a:ext cx="2457721" cy="257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740079" y="4430332"/>
            <a:ext cx="18109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088919" y="3416251"/>
            <a:ext cx="2355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4-6ms</a:t>
            </a:r>
          </a:p>
          <a:p>
            <a:r>
              <a:rPr lang="en-US" dirty="0" smtClean="0"/>
              <a:t>3-5 </a:t>
            </a:r>
            <a:r>
              <a:rPr lang="en-US" dirty="0" err="1" smtClean="0"/>
              <a:t>ms</a:t>
            </a:r>
            <a:r>
              <a:rPr lang="en-US" dirty="0" smtClean="0"/>
              <a:t> is JSON parsing!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094183" y="4395852"/>
            <a:ext cx="1871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-6 </a:t>
            </a:r>
            <a:r>
              <a:rPr lang="en-US" dirty="0" err="1" smtClean="0"/>
              <a:t>ms</a:t>
            </a:r>
            <a:r>
              <a:rPr lang="en-US" dirty="0" smtClean="0"/>
              <a:t>* (based on transaction)</a:t>
            </a:r>
            <a:endParaRPr lang="en-US" dirty="0"/>
          </a:p>
        </p:txBody>
      </p:sp>
      <p:sp>
        <p:nvSpPr>
          <p:cNvPr id="34" name="Right Brace 33"/>
          <p:cNvSpPr/>
          <p:nvPr/>
        </p:nvSpPr>
        <p:spPr>
          <a:xfrm>
            <a:off x="4777219" y="4193010"/>
            <a:ext cx="270456" cy="77501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Brace 34"/>
          <p:cNvSpPr/>
          <p:nvPr/>
        </p:nvSpPr>
        <p:spPr>
          <a:xfrm>
            <a:off x="4752115" y="3196245"/>
            <a:ext cx="270456" cy="77501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7443125" y="1712855"/>
            <a:ext cx="46028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Benchmark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8700 </a:t>
            </a:r>
            <a:r>
              <a:rPr lang="en-US" dirty="0" err="1" smtClean="0"/>
              <a:t>tps</a:t>
            </a:r>
            <a:r>
              <a:rPr lang="en-US" dirty="0" smtClean="0"/>
              <a:t> via HTTP </a:t>
            </a:r>
            <a:r>
              <a:rPr lang="en-US" dirty="0" err="1" smtClean="0"/>
              <a:t>RESTConf</a:t>
            </a:r>
            <a:r>
              <a:rPr lang="en-US" dirty="0" smtClean="0"/>
              <a:t> when using a client with same </a:t>
            </a:r>
            <a:r>
              <a:rPr lang="en-US" dirty="0" err="1" smtClean="0"/>
              <a:t>threadpool</a:t>
            </a:r>
            <a:r>
              <a:rPr lang="en-US" dirty="0" smtClean="0"/>
              <a:t> startup, e.g. </a:t>
            </a:r>
            <a:r>
              <a:rPr lang="en-US" dirty="0" err="1" smtClean="0"/>
              <a:t>jmeter</a:t>
            </a:r>
            <a:endParaRPr lang="en-US" dirty="0" smtClean="0"/>
          </a:p>
          <a:p>
            <a:pPr marL="742950" lvl="1" indent="-285750">
              <a:buFontTx/>
              <a:buChar char="-"/>
            </a:pPr>
            <a:r>
              <a:rPr lang="en-US" dirty="0" smtClean="0"/>
              <a:t>Eventually Garbage Collection becomes an issue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Required 8-12 cores of a CPU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Currently working through burst on start / re-start where we can lose packets or jam the system under high load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0854" y="5705341"/>
            <a:ext cx="105320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- Made heavy use of </a:t>
            </a:r>
            <a:r>
              <a:rPr lang="en-US" dirty="0" err="1" smtClean="0"/>
              <a:t>OpRef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CommandSet</a:t>
            </a:r>
            <a:r>
              <a:rPr lang="en-US" dirty="0" smtClean="0"/>
              <a:t> options in version 04.  Cache write and persistence is done by another process.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r>
              <a:rPr lang="en-US" dirty="0" smtClean="0"/>
              <a:t>Takeaway – </a:t>
            </a:r>
            <a:r>
              <a:rPr lang="en-US" dirty="0" err="1" smtClean="0"/>
              <a:t>RESTConf</a:t>
            </a:r>
            <a:r>
              <a:rPr lang="en-US" dirty="0" smtClean="0"/>
              <a:t> can sustain loads but the JSON parsing is the bulk of the processing for the first message.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35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Performance</a:t>
            </a:r>
          </a:p>
          <a:p>
            <a:pPr lvl="2"/>
            <a:r>
              <a:rPr lang="en-US" dirty="0" smtClean="0"/>
              <a:t>Is 8700 TPS enough? (Depends upon your call models; we can’t really answer this for the generic 5G operator until the mobility and call models are understood)</a:t>
            </a:r>
          </a:p>
          <a:p>
            <a:pPr lvl="2"/>
            <a:r>
              <a:rPr lang="en-US" dirty="0" smtClean="0"/>
              <a:t>We will ALWAYS find a need for more devices per Controller</a:t>
            </a:r>
          </a:p>
          <a:p>
            <a:pPr lvl="1"/>
            <a:r>
              <a:rPr lang="en-US" dirty="0" smtClean="0"/>
              <a:t>Do you want a single SDN Controller dedicated to just FPC work? (Shouldn’t it be doing other SDN related work?)</a:t>
            </a:r>
          </a:p>
          <a:p>
            <a:pPr lvl="1"/>
            <a:r>
              <a:rPr lang="en-US" dirty="0" smtClean="0"/>
              <a:t>8-12 cores is too much but this was first pass on the code (un-optimized)</a:t>
            </a:r>
          </a:p>
          <a:p>
            <a:pPr lvl="1"/>
            <a:r>
              <a:rPr lang="en-US" dirty="0" smtClean="0"/>
              <a:t>Latency - </a:t>
            </a:r>
            <a:r>
              <a:rPr lang="en-US" dirty="0" err="1"/>
              <a:t>RESTConf</a:t>
            </a:r>
            <a:r>
              <a:rPr lang="en-US" dirty="0"/>
              <a:t> appears to be okay for this but it is 75-80% of the time spent processing =&gt; there is room for </a:t>
            </a:r>
            <a:r>
              <a:rPr lang="en-US" dirty="0" smtClean="0"/>
              <a:t>improvement</a:t>
            </a:r>
            <a:endParaRPr lang="en-US" dirty="0"/>
          </a:p>
          <a:p>
            <a:r>
              <a:rPr lang="en-US" dirty="0" smtClean="0"/>
              <a:t>Complexity </a:t>
            </a:r>
          </a:p>
          <a:p>
            <a:pPr lvl="1"/>
            <a:r>
              <a:rPr lang="en-US" dirty="0" smtClean="0"/>
              <a:t>We had system close to feature complete in September but removed persistence and monitors to study the main RPC calls.  This code started on September 1.  We’re happy with v04’s progress.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4679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339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</a:t>
            </a:r>
            <a:r>
              <a:rPr lang="en-US" dirty="0" err="1" smtClean="0"/>
              <a:t>pc</a:t>
            </a:r>
            <a:r>
              <a:rPr lang="en-US" dirty="0" smtClean="0"/>
              <a:t> TODOs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Resolve Burst Issue in HTTP </a:t>
            </a:r>
            <a:r>
              <a:rPr lang="en-US" dirty="0" err="1" smtClean="0"/>
              <a:t>Threadpool</a:t>
            </a:r>
            <a:endParaRPr lang="en-US" dirty="0" smtClean="0"/>
          </a:p>
          <a:p>
            <a:r>
              <a:rPr lang="en-US" dirty="0" err="1" smtClean="0"/>
              <a:t>Openflow</a:t>
            </a:r>
            <a:r>
              <a:rPr lang="en-US" dirty="0" smtClean="0"/>
              <a:t> 1.3.1+ DPN Support with specific TPP (pipelines)</a:t>
            </a:r>
          </a:p>
          <a:p>
            <a:r>
              <a:rPr lang="en-US" dirty="0" smtClean="0"/>
              <a:t>Move to a standard ODL in memory cache which allow us to complete</a:t>
            </a:r>
          </a:p>
          <a:p>
            <a:pPr lvl="1"/>
            <a:r>
              <a:rPr lang="en-US" dirty="0" smtClean="0"/>
              <a:t>Persistence</a:t>
            </a:r>
          </a:p>
          <a:p>
            <a:pPr lvl="1"/>
            <a:r>
              <a:rPr lang="en-US" dirty="0" smtClean="0"/>
              <a:t>Rollbacks</a:t>
            </a:r>
          </a:p>
          <a:p>
            <a:pPr lvl="1"/>
            <a:r>
              <a:rPr lang="en-US" dirty="0" smtClean="0"/>
              <a:t>Full Deletion support (it is not always consistent right now) </a:t>
            </a:r>
          </a:p>
          <a:p>
            <a:r>
              <a:rPr lang="en-US" dirty="0" smtClean="0"/>
              <a:t>Finish CONF_BUNDLES testing</a:t>
            </a:r>
          </a:p>
          <a:p>
            <a:r>
              <a:rPr lang="en-US" dirty="0" smtClean="0"/>
              <a:t>Monitors</a:t>
            </a:r>
          </a:p>
          <a:p>
            <a:r>
              <a:rPr lang="en-US" dirty="0" smtClean="0"/>
              <a:t>Multi Agent Clustering </a:t>
            </a:r>
          </a:p>
          <a:p>
            <a:r>
              <a:rPr lang="en-US" dirty="0" smtClean="0"/>
              <a:t>Open Sourcing (under internal Legal Review)</a:t>
            </a:r>
          </a:p>
          <a:p>
            <a:r>
              <a:rPr lang="en-US" dirty="0" smtClean="0"/>
              <a:t>Migrate to v05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351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Interfaces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937572" y="3460927"/>
            <a:ext cx="1648496" cy="1958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Assignment Phase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538311" y="4495680"/>
            <a:ext cx="1556197" cy="938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Activation Phase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145522" y="3742687"/>
            <a:ext cx="792050" cy="1406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145522" y="4950621"/>
            <a:ext cx="792050" cy="1406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1917" y="4641521"/>
            <a:ext cx="17375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ZeroMQ</a:t>
            </a:r>
            <a:r>
              <a:rPr lang="en-US" dirty="0" smtClean="0"/>
              <a:t> </a:t>
            </a:r>
          </a:p>
          <a:p>
            <a:pPr algn="r"/>
            <a:r>
              <a:rPr lang="en-US" dirty="0" err="1" smtClean="0"/>
              <a:t>RestCONF</a:t>
            </a:r>
            <a:endParaRPr lang="en-US" dirty="0" smtClean="0"/>
          </a:p>
          <a:p>
            <a:pPr algn="r"/>
            <a:r>
              <a:rPr lang="en-US" dirty="0" smtClean="0"/>
              <a:t>(Router/Dealer)</a:t>
            </a:r>
          </a:p>
          <a:p>
            <a:pPr algn="r"/>
            <a:r>
              <a:rPr lang="en-US" dirty="0" smtClean="0"/>
              <a:t>- EXPERIMENTAL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82835" y="3460927"/>
            <a:ext cx="1113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HTTP </a:t>
            </a:r>
          </a:p>
          <a:p>
            <a:pPr algn="r"/>
            <a:r>
              <a:rPr lang="en-US" dirty="0" err="1" smtClean="0"/>
              <a:t>RestCONF</a:t>
            </a:r>
            <a:endParaRPr lang="en-US" dirty="0"/>
          </a:p>
        </p:txBody>
      </p:sp>
      <p:cxnSp>
        <p:nvCxnSpPr>
          <p:cNvPr id="12" name="Straight Arrow Connector 11"/>
          <p:cNvCxnSpPr>
            <a:endCxn id="7" idx="1"/>
          </p:cNvCxnSpPr>
          <p:nvPr/>
        </p:nvCxnSpPr>
        <p:spPr>
          <a:xfrm>
            <a:off x="4586068" y="4964685"/>
            <a:ext cx="952243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231180" y="4914762"/>
            <a:ext cx="10903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err="1" smtClean="0"/>
              <a:t>ZeroMQ</a:t>
            </a:r>
            <a:r>
              <a:rPr lang="en-US" dirty="0" smtClean="0"/>
              <a:t> </a:t>
            </a:r>
          </a:p>
          <a:p>
            <a:pPr algn="r"/>
            <a:r>
              <a:rPr lang="en-US" dirty="0" smtClean="0"/>
              <a:t>DPN API</a:t>
            </a:r>
          </a:p>
          <a:p>
            <a:pPr algn="r"/>
            <a:r>
              <a:rPr lang="en-US" dirty="0" smtClean="0"/>
              <a:t>(Pub Sub)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7" idx="3"/>
            <a:endCxn id="15" idx="1"/>
          </p:cNvCxnSpPr>
          <p:nvPr/>
        </p:nvCxnSpPr>
        <p:spPr>
          <a:xfrm flipV="1">
            <a:off x="7094508" y="4962522"/>
            <a:ext cx="1459954" cy="21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8554462" y="4303921"/>
            <a:ext cx="1139483" cy="13172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ZeroMQ</a:t>
            </a:r>
            <a:r>
              <a:rPr lang="en-US" dirty="0" smtClean="0"/>
              <a:t> Pub/Sub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937572" y="5838092"/>
            <a:ext cx="4156936" cy="0"/>
          </a:xfrm>
          <a:prstGeom prst="line">
            <a:avLst/>
          </a:prstGeom>
          <a:ln>
            <a:headEnd type="diamond" w="lg" len="lg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25058" y="5923701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OpenDaylight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5538311" y="2202871"/>
            <a:ext cx="1556197" cy="938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Cache </a:t>
            </a:r>
            <a:r>
              <a:rPr lang="en-US" dirty="0" err="1" smtClean="0"/>
              <a:t>Mgt</a:t>
            </a:r>
            <a:r>
              <a:rPr lang="en-US" dirty="0" smtClean="0"/>
              <a:t> / Notification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7" idx="0"/>
            <a:endCxn id="18" idx="2"/>
          </p:cNvCxnSpPr>
          <p:nvPr/>
        </p:nvCxnSpPr>
        <p:spPr>
          <a:xfrm flipV="1">
            <a:off x="6316410" y="3140882"/>
            <a:ext cx="0" cy="135479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26391" y="1767180"/>
            <a:ext cx="15551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HTTP </a:t>
            </a:r>
          </a:p>
          <a:p>
            <a:pPr algn="r"/>
            <a:r>
              <a:rPr lang="en-US" dirty="0" err="1" smtClean="0"/>
              <a:t>RestCONF</a:t>
            </a:r>
            <a:r>
              <a:rPr lang="en-US" dirty="0" smtClean="0"/>
              <a:t>-like </a:t>
            </a:r>
          </a:p>
          <a:p>
            <a:pPr algn="r"/>
            <a:r>
              <a:rPr lang="en-US" dirty="0" smtClean="0"/>
              <a:t>Notification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635617" y="2690510"/>
            <a:ext cx="3924229" cy="2617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737124" y="4950621"/>
            <a:ext cx="70618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469096" y="478001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DPNs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4670005" y="4507528"/>
            <a:ext cx="202962" cy="3090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941654" y="4507527"/>
            <a:ext cx="202962" cy="3090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213303" y="4507526"/>
            <a:ext cx="202962" cy="3090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7438356" y="4493517"/>
            <a:ext cx="746260" cy="309095"/>
            <a:chOff x="7497120" y="4324127"/>
            <a:chExt cx="746260" cy="309095"/>
          </a:xfrm>
        </p:grpSpPr>
        <p:sp>
          <p:nvSpPr>
            <p:cNvPr id="32" name="Rectangle 31"/>
            <p:cNvSpPr/>
            <p:nvPr/>
          </p:nvSpPr>
          <p:spPr>
            <a:xfrm>
              <a:off x="7497120" y="4324129"/>
              <a:ext cx="202962" cy="3090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768769" y="4324128"/>
              <a:ext cx="202962" cy="3090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8040418" y="4324127"/>
              <a:ext cx="202962" cy="3090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 rot="5400000">
            <a:off x="6299454" y="3579581"/>
            <a:ext cx="746260" cy="309095"/>
            <a:chOff x="5994382" y="538978"/>
            <a:chExt cx="746260" cy="309095"/>
          </a:xfrm>
        </p:grpSpPr>
        <p:sp>
          <p:nvSpPr>
            <p:cNvPr id="35" name="Rectangle 34"/>
            <p:cNvSpPr/>
            <p:nvPr/>
          </p:nvSpPr>
          <p:spPr>
            <a:xfrm>
              <a:off x="5994382" y="538980"/>
              <a:ext cx="202962" cy="3090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266031" y="538979"/>
              <a:ext cx="202962" cy="3090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537680" y="538978"/>
              <a:ext cx="202962" cy="3090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6888202" y="3329677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Queues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7340409" y="4075430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Queues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4580078" y="4075430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569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1469</Words>
  <Application>Microsoft Macintosh PowerPoint</Application>
  <PresentationFormat>ユーザー設定</PresentationFormat>
  <Paragraphs>288</Paragraphs>
  <Slides>22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22</vt:i4>
      </vt:variant>
    </vt:vector>
  </HeadingPairs>
  <TitlesOfParts>
    <vt:vector size="25" baseType="lpstr">
      <vt:lpstr>Office Theme</vt:lpstr>
      <vt:lpstr>ホワイト</vt:lpstr>
      <vt:lpstr>1_Office Theme</vt:lpstr>
      <vt:lpstr>PowerPoint プレゼンテーション</vt:lpstr>
      <vt:lpstr>FPC Version 04/05</vt:lpstr>
      <vt:lpstr>What is this work about..?</vt:lpstr>
      <vt:lpstr>Progress since last IETF96 meeting</vt:lpstr>
      <vt:lpstr>Information Model of FPC Data-Plane</vt:lpstr>
      <vt:lpstr>FPC D-Plane Abstraction (v04~) </vt:lpstr>
      <vt:lpstr>Abstracted DPN and Real Deployed DPN</vt:lpstr>
      <vt:lpstr>Domain vs. Network Slice</vt:lpstr>
      <vt:lpstr>Protocol Overview</vt:lpstr>
      <vt:lpstr>Remote Procedure Calls (Client =&gt; Agent)</vt:lpstr>
      <vt:lpstr>CONF Basic Flow Example</vt:lpstr>
      <vt:lpstr>Notifications (Agent to Client)</vt:lpstr>
      <vt:lpstr>Monitors (Largely Unchanged since v03)</vt:lpstr>
      <vt:lpstr>CONF and CONF_BUNDLES Options</vt:lpstr>
      <vt:lpstr>FPCv04 Implementation</vt:lpstr>
      <vt:lpstr>FPC Implementations</vt:lpstr>
      <vt:lpstr>fpc Project</vt:lpstr>
      <vt:lpstr>HTTP RESTConf Performance</vt:lpstr>
      <vt:lpstr>Takeaways</vt:lpstr>
      <vt:lpstr>Appendix</vt:lpstr>
      <vt:lpstr>fpc TODOs</vt:lpstr>
      <vt:lpstr>Current Interfaces</vt:lpstr>
    </vt:vector>
  </TitlesOfParts>
  <Company>Sprint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FPC Version 04/05</dc:title>
  <dc:creator>Bertz, Lyle T [CTO]</dc:creator>
  <cp:lastModifiedBy>Matsushima Satoru</cp:lastModifiedBy>
  <cp:revision>26</cp:revision>
  <dcterms:created xsi:type="dcterms:W3CDTF">2016-11-02T14:06:29Z</dcterms:created>
  <dcterms:modified xsi:type="dcterms:W3CDTF">2016-11-13T09:27:23Z</dcterms:modified>
</cp:coreProperties>
</file>