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6"/>
  </p:notesMasterIdLst>
  <p:sldIdLst>
    <p:sldId id="256" r:id="rId2"/>
    <p:sldId id="308" r:id="rId3"/>
    <p:sldId id="349" r:id="rId4"/>
    <p:sldId id="350" r:id="rId5"/>
    <p:sldId id="365" r:id="rId6"/>
    <p:sldId id="366" r:id="rId7"/>
    <p:sldId id="340" r:id="rId8"/>
    <p:sldId id="367" r:id="rId9"/>
    <p:sldId id="329" r:id="rId10"/>
    <p:sldId id="328" r:id="rId11"/>
    <p:sldId id="330" r:id="rId12"/>
    <p:sldId id="370" r:id="rId13"/>
    <p:sldId id="369" r:id="rId14"/>
    <p:sldId id="332" r:id="rId15"/>
    <p:sldId id="335" r:id="rId16"/>
    <p:sldId id="336" r:id="rId17"/>
    <p:sldId id="337" r:id="rId18"/>
    <p:sldId id="291" r:id="rId19"/>
    <p:sldId id="339" r:id="rId20"/>
    <p:sldId id="323" r:id="rId21"/>
    <p:sldId id="318" r:id="rId22"/>
    <p:sldId id="319" r:id="rId23"/>
    <p:sldId id="316" r:id="rId24"/>
    <p:sldId id="275" r:id="rId25"/>
  </p:sldIdLst>
  <p:sldSz cx="12192000" cy="6858000"/>
  <p:notesSz cx="6919913" cy="92059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561" y="21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919913" cy="9205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6992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DC2141-8AF2-48A9-8E56-DBEA812F3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765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857119-8508-48C4-95FB-756B662CBCC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71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8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B9A6D37-FF4D-4C7E-9670-4786B0AAF5B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8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B9A6D37-FF4D-4C7E-9670-4786B0AAF5B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0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B9A6D37-FF4D-4C7E-9670-4786B0AAF5B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5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D405BB-D7E1-4397-ACD4-9A255F2B583A}" type="slidenum">
              <a:rPr lang="en-US" altLang="en-US" sz="1400">
                <a:cs typeface="DejaVu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cs typeface="DejaVu Sans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7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D97980-781D-47AD-B69C-697EC5D0BBC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PL Heritage TemplateMaster-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277220"/>
            <a:ext cx="8530969" cy="154040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272" y="2933782"/>
            <a:ext cx="7025504" cy="14613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061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8173"/>
            <a:ext cx="10972800" cy="4568544"/>
          </a:xfrm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  <a:lvl2pPr>
              <a:defRPr sz="2000"/>
            </a:lvl2pPr>
            <a:lvl3pPr>
              <a:defRPr sz="1800" i="1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8503"/>
            <a:ext cx="10972800" cy="85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92DD-EA42-4AF1-99BF-D886A86E13C7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0017-DF53-4F0E-98A2-C2520EEA4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083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083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810685-F338-4FE9-9FBE-911554E9F1E3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96076"/>
            <a:ext cx="3860800" cy="169863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303412-2AFF-41A1-87F0-F65E3CAB4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5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2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582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1ECB-4FB2-4D19-859F-84CCEBDCEE94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56A2-9C62-444E-923F-B7BAFCF04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6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5D9A-274E-464A-A1E0-2964A97BE84E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FDF4-3584-4148-993A-F1CADB485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4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E026-BF53-4907-BF1B-60A32E34FA79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FC07-37CB-4AAA-891C-3BA3766B9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1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1431925"/>
            <a:ext cx="7812617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51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PL Heritage TemplateInsideMasterlgstr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8914"/>
            <a:ext cx="10972800" cy="852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874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50017" y="6646864"/>
            <a:ext cx="1242483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07EA34-D8C1-4794-A7DF-7614BA4D9B06}" type="datetime1">
              <a:rPr lang="en-US" altLang="en-US"/>
              <a:pPr>
                <a:defRPr/>
              </a:pPr>
              <a:t>11/14/2016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1851" y="6646864"/>
            <a:ext cx="10160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3B0995-2211-48B9-B8C4-D76E19692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1087968" y="6365875"/>
            <a:ext cx="10047817" cy="406400"/>
            <a:chOff x="815332" y="6366298"/>
            <a:chExt cx="7536188" cy="405442"/>
          </a:xfrm>
        </p:grpSpPr>
        <p:sp>
          <p:nvSpPr>
            <p:cNvPr id="1034" name="Line 14"/>
            <p:cNvSpPr>
              <a:spLocks noChangeShapeType="1"/>
            </p:cNvSpPr>
            <p:nvPr/>
          </p:nvSpPr>
          <p:spPr bwMode="gray">
            <a:xfrm flipV="1">
              <a:off x="815332" y="6569019"/>
              <a:ext cx="7536188" cy="0"/>
            </a:xfrm>
            <a:prstGeom prst="line">
              <a:avLst/>
            </a:prstGeom>
            <a:noFill/>
            <a:ln w="38100">
              <a:solidFill>
                <a:srgbClr val="0033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268294" y="6366298"/>
              <a:ext cx="630264" cy="40544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45720"/>
            <a:lstStyle/>
            <a:p>
              <a:pPr algn="ctr" defTabSz="914400" eaLnBrk="1" hangingPunct="1">
                <a:defRPr/>
              </a:pPr>
              <a:endParaRPr lang="en-US" sz="1600" dirty="0">
                <a:noFill/>
                <a:latin typeface="Arial" charset="0"/>
              </a:endParaRPr>
            </a:p>
          </p:txBody>
        </p:sp>
        <p:pic>
          <p:nvPicPr>
            <p:cNvPr id="1036" name="Picture 25" descr="APL Icon - Blu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820" y="6409512"/>
              <a:ext cx="557212" cy="31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4" descr="NSS-CS-logos-02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t="20863" r="19362" b="25089"/>
          <a:stretch>
            <a:fillRect/>
          </a:stretch>
        </p:blipFill>
        <p:spPr bwMode="auto">
          <a:xfrm>
            <a:off x="0" y="6111876"/>
            <a:ext cx="103293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NSS-CS-logos-04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20863" r="24974" b="24368"/>
          <a:stretch>
            <a:fillRect/>
          </a:stretch>
        </p:blipFill>
        <p:spPr bwMode="auto">
          <a:xfrm>
            <a:off x="11239501" y="6102350"/>
            <a:ext cx="952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4" r:id="rId2"/>
    <p:sldLayoutId id="2147483769" r:id="rId3"/>
    <p:sldLayoutId id="2147483765" r:id="rId4"/>
    <p:sldLayoutId id="2147483766" r:id="rId5"/>
    <p:sldLayoutId id="2147483767" r:id="rId6"/>
    <p:sldLayoutId id="2147483770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163"/>
        </a:spcBef>
        <a:spcAft>
          <a:spcPct val="0"/>
        </a:spcAft>
        <a:buClr>
          <a:srgbClr val="953735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163"/>
        </a:spcBef>
        <a:spcAft>
          <a:spcPct val="0"/>
        </a:spcAft>
        <a:buClr>
          <a:srgbClr val="953735"/>
        </a:buClr>
        <a:buSzPct val="5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63"/>
        </a:spcBef>
        <a:spcAft>
          <a:spcPct val="0"/>
        </a:spcAft>
        <a:buClr>
          <a:srgbClr val="953735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63"/>
        </a:spcBef>
        <a:spcAft>
          <a:spcPct val="0"/>
        </a:spcAft>
        <a:buClr>
          <a:srgbClr val="953735"/>
        </a:buClr>
        <a:buFont typeface="Lucida Grande" charset="0"/>
        <a:buChar char="-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63"/>
        </a:spcBef>
        <a:spcAft>
          <a:spcPct val="0"/>
        </a:spcAft>
        <a:buClr>
          <a:srgbClr val="953735"/>
        </a:buClr>
        <a:buSzPct val="9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Birrane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752600" y="381000"/>
            <a:ext cx="7086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6000"/>
              </a:lnSpc>
              <a:spcBef>
                <a:spcPct val="0"/>
              </a:spcBef>
              <a:buClrTx/>
              <a:buSzPct val="45000"/>
              <a:buFontTx/>
              <a:buNone/>
            </a:pPr>
            <a:r>
              <a:rPr lang="en-US" altLang="en-US" sz="2800" b="1" dirty="0">
                <a:solidFill>
                  <a:srgbClr val="01255B"/>
                </a:solidFill>
              </a:rPr>
              <a:t>Asynchronous </a:t>
            </a:r>
            <a:r>
              <a:rPr lang="en-US" altLang="en-US" sz="2800" b="1" dirty="0" err="1">
                <a:solidFill>
                  <a:srgbClr val="01255B"/>
                </a:solidFill>
              </a:rPr>
              <a:t>Mgmt</a:t>
            </a:r>
            <a:r>
              <a:rPr lang="en-US" altLang="en-US" sz="2800" b="1" dirty="0">
                <a:solidFill>
                  <a:srgbClr val="01255B"/>
                </a:solidFill>
              </a:rPr>
              <a:t> Architecture (AMA) &amp; Asynchronous </a:t>
            </a:r>
            <a:r>
              <a:rPr lang="en-US" altLang="en-US" sz="2800" b="1" dirty="0" err="1">
                <a:solidFill>
                  <a:srgbClr val="01255B"/>
                </a:solidFill>
              </a:rPr>
              <a:t>Mgmt</a:t>
            </a:r>
            <a:r>
              <a:rPr lang="en-US" altLang="en-US" sz="2800" b="1" dirty="0">
                <a:solidFill>
                  <a:srgbClr val="01255B"/>
                </a:solidFill>
              </a:rPr>
              <a:t> Protocol (AMP) </a:t>
            </a:r>
          </a:p>
          <a:p>
            <a:pPr algn="ctr" eaLnBrk="1">
              <a:lnSpc>
                <a:spcPct val="96000"/>
              </a:lnSpc>
              <a:spcBef>
                <a:spcPct val="0"/>
              </a:spcBef>
              <a:buClrTx/>
              <a:buSzPct val="45000"/>
              <a:buFontTx/>
              <a:buNone/>
            </a:pPr>
            <a:r>
              <a:rPr lang="en-US" altLang="en-US" sz="2800" b="1" dirty="0">
                <a:solidFill>
                  <a:srgbClr val="01255B"/>
                </a:solidFill>
              </a:rPr>
              <a:t>Updates</a:t>
            </a:r>
            <a:endParaRPr lang="en-US" altLang="en-US" sz="2800" b="1" i="1" dirty="0">
              <a:solidFill>
                <a:srgbClr val="01255B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667000" y="3043238"/>
            <a:ext cx="53213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01255B"/>
                </a:solidFill>
              </a:rPr>
              <a:t>Edward Birrane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500" b="1" i="1">
                <a:solidFill>
                  <a:srgbClr val="2D2DB9"/>
                </a:solidFill>
              </a:rPr>
              <a:t>Edward.Birrane@jhuapl.edu</a:t>
            </a:r>
            <a:endParaRPr lang="en-US" altLang="en-US" sz="2500" b="1" i="1">
              <a:solidFill>
                <a:srgbClr val="2D2DB9"/>
              </a:solidFill>
              <a:hlinkClick r:id="rId3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500" b="1" i="1">
                <a:solidFill>
                  <a:srgbClr val="01255B"/>
                </a:solidFill>
              </a:rPr>
              <a:t>443-778-7423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10972800" cy="4038600"/>
          </a:xfrm>
        </p:spPr>
        <p:txBody>
          <a:bodyPr/>
          <a:lstStyle/>
          <a:p>
            <a:r>
              <a:rPr lang="en-US" altLang="en-US" dirty="0"/>
              <a:t>AMA Current Status</a:t>
            </a:r>
          </a:p>
          <a:p>
            <a:pPr lvl="1"/>
            <a:r>
              <a:rPr lang="en-US" altLang="en-US" dirty="0"/>
              <a:t>Version -04 published.</a:t>
            </a:r>
          </a:p>
          <a:p>
            <a:pPr lvl="1"/>
            <a:r>
              <a:rPr lang="en-US" altLang="en-US" dirty="0"/>
              <a:t>Minor Terminology and Definitions Updates</a:t>
            </a:r>
          </a:p>
          <a:p>
            <a:pPr lvl="2"/>
            <a:r>
              <a:rPr lang="en-US" altLang="en-US" dirty="0"/>
              <a:t>Mostly wordsmithing based on feedback. </a:t>
            </a:r>
          </a:p>
          <a:p>
            <a:pPr lvl="2"/>
            <a:r>
              <a:rPr lang="en-US" altLang="en-US" dirty="0"/>
              <a:t>Changed some terminology for clarity.</a:t>
            </a:r>
          </a:p>
          <a:p>
            <a:pPr lvl="2"/>
            <a:r>
              <a:rPr lang="en-US" altLang="en-US" dirty="0"/>
              <a:t>Some expanded text around parameterization and motivation for the approach.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AMA TODO</a:t>
            </a:r>
          </a:p>
          <a:p>
            <a:pPr lvl="1"/>
            <a:r>
              <a:rPr lang="en-US" altLang="en-US" dirty="0"/>
              <a:t>Some information re-organization to pull some data out of the AMA document and into an ADM document.</a:t>
            </a:r>
          </a:p>
          <a:p>
            <a:pPr lvl="1"/>
            <a:r>
              <a:rPr lang="en-US" altLang="en-US" dirty="0"/>
              <a:t>Review with other potential stakeholders, including members of the OPS area.</a:t>
            </a:r>
          </a:p>
          <a:p>
            <a:pPr lvl="1"/>
            <a:r>
              <a:rPr lang="en-US" altLang="en-US" dirty="0"/>
              <a:t>Remove legacy references to SNMP for management.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lvl="2"/>
            <a:endParaRPr lang="en-US" altLang="en-US" sz="12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AMA: Status and TODO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B050"/>
                </a:solidFill>
              </a:rPr>
              <a:t>The AMA appears to be a fairly complete capture of the asynchronous management model. Last several revisions have been largely editorial.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68" t="4942" r="1181" b="2749"/>
          <a:stretch/>
        </p:blipFill>
        <p:spPr>
          <a:xfrm>
            <a:off x="5850636" y="2057400"/>
            <a:ext cx="6341364" cy="4343400"/>
          </a:xfrm>
          <a:prstGeom prst="rect">
            <a:avLst/>
          </a:prstGeom>
        </p:spPr>
      </p:pic>
      <p:sp>
        <p:nvSpPr>
          <p:cNvPr id="10244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6324600" cy="4568544"/>
          </a:xfrm>
        </p:spPr>
        <p:txBody>
          <a:bodyPr/>
          <a:lstStyle/>
          <a:p>
            <a:r>
              <a:rPr lang="en-US" altLang="en-US" dirty="0"/>
              <a:t>“Atomic” Elements</a:t>
            </a:r>
          </a:p>
          <a:p>
            <a:pPr lvl="1"/>
            <a:r>
              <a:rPr lang="en-US" altLang="en-US" dirty="0"/>
              <a:t>Solely defined by their ADM.</a:t>
            </a:r>
          </a:p>
          <a:p>
            <a:pPr lvl="1"/>
            <a:r>
              <a:rPr lang="en-US" altLang="en-US" dirty="0"/>
              <a:t>EDDs: collected by agents.</a:t>
            </a:r>
          </a:p>
          <a:p>
            <a:pPr lvl="1"/>
            <a:r>
              <a:rPr lang="en-US" altLang="en-US" dirty="0"/>
              <a:t>Literals: useful constants.</a:t>
            </a:r>
          </a:p>
          <a:p>
            <a:pPr lvl="1"/>
            <a:r>
              <a:rPr lang="en-US" altLang="en-US" dirty="0"/>
              <a:t>Ops: opcodes for math functions.</a:t>
            </a:r>
          </a:p>
          <a:p>
            <a:pPr lvl="1"/>
            <a:r>
              <a:rPr lang="en-US" altLang="en-US" dirty="0" err="1"/>
              <a:t>Ctrls</a:t>
            </a:r>
            <a:r>
              <a:rPr lang="en-US" altLang="en-US" dirty="0"/>
              <a:t>: opcodes for agent behavior.</a:t>
            </a:r>
          </a:p>
          <a:p>
            <a:pPr lvl="1"/>
            <a:endParaRPr lang="en-US" altLang="en-US" sz="1000" dirty="0"/>
          </a:p>
          <a:p>
            <a:r>
              <a:rPr lang="en-US" altLang="en-US" dirty="0"/>
              <a:t>“Variable” Elements</a:t>
            </a:r>
          </a:p>
          <a:p>
            <a:pPr lvl="1"/>
            <a:r>
              <a:rPr lang="en-US" altLang="en-US" dirty="0"/>
              <a:t>Defined by ADM or by User</a:t>
            </a:r>
          </a:p>
          <a:p>
            <a:pPr lvl="1"/>
            <a:r>
              <a:rPr lang="en-US" altLang="en-US" dirty="0"/>
              <a:t>ADM definitions are immutable.</a:t>
            </a:r>
          </a:p>
          <a:p>
            <a:pPr lvl="1"/>
            <a:r>
              <a:rPr lang="en-US" altLang="en-US" dirty="0" err="1"/>
              <a:t>Vars</a:t>
            </a:r>
            <a:r>
              <a:rPr lang="en-US" altLang="en-US" dirty="0"/>
              <a:t>: strong-typed variables, including              a type for “expression”.</a:t>
            </a:r>
          </a:p>
          <a:p>
            <a:pPr lvl="1"/>
            <a:r>
              <a:rPr lang="en-US" altLang="en-US" dirty="0"/>
              <a:t>Macro: Ordered set of </a:t>
            </a:r>
            <a:r>
              <a:rPr lang="en-US" altLang="en-US" dirty="0" err="1"/>
              <a:t>Ctrls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Rpts</a:t>
            </a:r>
            <a:r>
              <a:rPr lang="en-US" altLang="en-US" dirty="0"/>
              <a:t>: Ordered sets of data</a:t>
            </a:r>
          </a:p>
          <a:p>
            <a:pPr lvl="1"/>
            <a:r>
              <a:rPr lang="en-US" altLang="en-US" dirty="0"/>
              <a:t>Rules: Time or State based autonomy.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ADM: Common Data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1371600"/>
            <a:ext cx="5943600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 ADM defines 9 types of data for each application/protocol managed in the AMA.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Published ADMs</a:t>
            </a:r>
          </a:p>
          <a:p>
            <a:pPr lvl="1"/>
            <a:r>
              <a:rPr lang="en-US" altLang="en-US" dirty="0"/>
              <a:t>AMP Agent ADM</a:t>
            </a:r>
          </a:p>
          <a:p>
            <a:pPr lvl="2"/>
            <a:r>
              <a:rPr lang="en-US" altLang="en-US" dirty="0"/>
              <a:t>Update to account for TABLE data structure, terminology changes</a:t>
            </a:r>
          </a:p>
          <a:p>
            <a:pPr lvl="1"/>
            <a:r>
              <a:rPr lang="en-US" altLang="en-US" dirty="0"/>
              <a:t>BP ADM</a:t>
            </a:r>
          </a:p>
          <a:p>
            <a:pPr lvl="2"/>
            <a:r>
              <a:rPr lang="en-US" altLang="en-US" dirty="0"/>
              <a:t>Update to terminology changes. Update for </a:t>
            </a:r>
            <a:r>
              <a:rPr lang="en-US" altLang="en-US" dirty="0" err="1"/>
              <a:t>BPBis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BPSEC ADM</a:t>
            </a:r>
          </a:p>
          <a:p>
            <a:pPr lvl="2"/>
            <a:r>
              <a:rPr lang="en-US" altLang="en-US" dirty="0"/>
              <a:t>Revisit Rule and Key controls in light of ION ADM.</a:t>
            </a:r>
          </a:p>
          <a:p>
            <a:r>
              <a:rPr lang="en-US" altLang="en-US" dirty="0"/>
              <a:t>Emerging ADMs</a:t>
            </a:r>
          </a:p>
          <a:p>
            <a:pPr lvl="1"/>
            <a:r>
              <a:rPr lang="en-US" altLang="en-US" dirty="0"/>
              <a:t>ION ADM</a:t>
            </a:r>
          </a:p>
          <a:p>
            <a:pPr lvl="2"/>
            <a:r>
              <a:rPr lang="en-US" altLang="en-US" dirty="0"/>
              <a:t>Capture of ION administrative command-line utilities.</a:t>
            </a:r>
          </a:p>
          <a:p>
            <a:pPr lvl="1"/>
            <a:r>
              <a:rPr lang="en-US" altLang="en-US" dirty="0"/>
              <a:t>LTP ADM</a:t>
            </a:r>
          </a:p>
          <a:p>
            <a:pPr lvl="2"/>
            <a:r>
              <a:rPr lang="en-US" altLang="en-US" dirty="0"/>
              <a:t>Capture of existing LTP instrumentation from ION.</a:t>
            </a:r>
          </a:p>
          <a:p>
            <a:pPr lvl="1"/>
            <a:r>
              <a:rPr lang="en-US" altLang="en-US" dirty="0"/>
              <a:t>CGR ADM</a:t>
            </a:r>
          </a:p>
          <a:p>
            <a:pPr lvl="2"/>
            <a:r>
              <a:rPr lang="en-US" altLang="en-US" dirty="0"/>
              <a:t>Some work performed by DLR.</a:t>
            </a:r>
          </a:p>
          <a:p>
            <a:endParaRPr lang="en-US" alt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Listing</a:t>
            </a:r>
          </a:p>
        </p:txBody>
      </p:sp>
    </p:spTree>
    <p:extLst>
      <p:ext uri="{BB962C8B-B14F-4D97-AF65-F5344CB8AC3E}">
        <p14:creationId xmlns:p14="http://schemas.microsoft.com/office/powerpoint/2010/main" val="429485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10972800" cy="4572000"/>
          </a:xfrm>
        </p:spPr>
        <p:txBody>
          <a:bodyPr/>
          <a:lstStyle/>
          <a:p>
            <a:r>
              <a:rPr lang="en-US" altLang="en-US" dirty="0"/>
              <a:t>ADMs Current Status</a:t>
            </a:r>
          </a:p>
          <a:p>
            <a:pPr lvl="1"/>
            <a:r>
              <a:rPr lang="en-US" altLang="en-US" dirty="0"/>
              <a:t>Complete a refresh of ADMs to standardize on terminology</a:t>
            </a:r>
          </a:p>
          <a:p>
            <a:pPr lvl="1"/>
            <a:r>
              <a:rPr lang="en-US" altLang="en-US" dirty="0"/>
              <a:t>Incorporate TABLE structure type</a:t>
            </a:r>
          </a:p>
          <a:p>
            <a:pPr lvl="1"/>
            <a:r>
              <a:rPr lang="en-US" altLang="en-US" dirty="0"/>
              <a:t>Migrate existing ADMs to YANG.</a:t>
            </a:r>
          </a:p>
          <a:p>
            <a:pPr lvl="2"/>
            <a:r>
              <a:rPr lang="en-US" altLang="en-US" dirty="0"/>
              <a:t>With eye towards CBOR encoding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ADM TODO</a:t>
            </a:r>
          </a:p>
          <a:p>
            <a:pPr lvl="1"/>
            <a:r>
              <a:rPr lang="en-US" altLang="en-US" dirty="0"/>
              <a:t>Extract ADM specification from the AMA and AMP documents and publish an ADM document and associated template.</a:t>
            </a:r>
          </a:p>
          <a:p>
            <a:pPr lvl="2"/>
            <a:r>
              <a:rPr lang="en-US" altLang="en-US" dirty="0"/>
              <a:t>Detail data model items (EDDs, VARs, </a:t>
            </a:r>
            <a:r>
              <a:rPr lang="en-US" altLang="en-US" dirty="0" err="1"/>
              <a:t>etc</a:t>
            </a:r>
            <a:r>
              <a:rPr lang="en-US" altLang="en-US" dirty="0"/>
              <a:t>…) and guidance on what to use for what data.</a:t>
            </a:r>
          </a:p>
          <a:p>
            <a:pPr lvl="2"/>
            <a:r>
              <a:rPr lang="en-US" altLang="en-US" dirty="0"/>
              <a:t>Discussion on naming of ADM elements.</a:t>
            </a:r>
          </a:p>
          <a:p>
            <a:pPr lvl="1"/>
            <a:r>
              <a:rPr lang="en-US" altLang="en-US" dirty="0"/>
              <a:t>Registry of ADM identifiers.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lvl="2"/>
            <a:endParaRPr lang="en-US" altLang="en-US" sz="12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ADM: Status and TODO</a:t>
            </a:r>
          </a:p>
        </p:txBody>
      </p:sp>
    </p:spTree>
    <p:extLst>
      <p:ext uri="{BB962C8B-B14F-4D97-AF65-F5344CB8AC3E}">
        <p14:creationId xmlns:p14="http://schemas.microsoft.com/office/powerpoint/2010/main" val="133273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994512"/>
            <a:ext cx="10972800" cy="4568544"/>
          </a:xfrm>
        </p:spPr>
        <p:txBody>
          <a:bodyPr/>
          <a:lstStyle/>
          <a:p>
            <a:r>
              <a:rPr lang="en-US" altLang="en-US" dirty="0"/>
              <a:t>Protocol conformant to the architecture/requirements of AMA.</a:t>
            </a:r>
          </a:p>
          <a:p>
            <a:pPr lvl="1"/>
            <a:r>
              <a:rPr lang="en-US" altLang="en-US" dirty="0"/>
              <a:t>Implements Agents, Managers, ADM structures.</a:t>
            </a:r>
          </a:p>
          <a:p>
            <a:pPr lvl="1"/>
            <a:r>
              <a:rPr lang="en-US" altLang="en-US" dirty="0"/>
              <a:t>Defines specific data models to implement AMA structures</a:t>
            </a:r>
          </a:p>
          <a:p>
            <a:pPr lvl="1"/>
            <a:r>
              <a:rPr lang="en-US" altLang="en-US" dirty="0"/>
              <a:t>Defines messages to capture AMA controls/reports/administration</a:t>
            </a:r>
          </a:p>
          <a:p>
            <a:pPr lvl="1"/>
            <a:r>
              <a:rPr lang="en-US" altLang="en-US" dirty="0"/>
              <a:t>Defines on-the-wire encodings </a:t>
            </a:r>
          </a:p>
          <a:p>
            <a:r>
              <a:rPr lang="en-US" altLang="en-US" dirty="0"/>
              <a:t>Data Models</a:t>
            </a:r>
          </a:p>
          <a:p>
            <a:pPr lvl="1"/>
            <a:r>
              <a:rPr lang="en-US" altLang="en-US" dirty="0"/>
              <a:t>Basic Types: Numeric types, strings, </a:t>
            </a:r>
            <a:r>
              <a:rPr lang="en-US" altLang="en-US" dirty="0" err="1"/>
              <a:t>etc</a:t>
            </a:r>
            <a:r>
              <a:rPr lang="en-US" altLang="en-US" dirty="0"/>
              <a:t>…</a:t>
            </a:r>
          </a:p>
          <a:p>
            <a:pPr lvl="1"/>
            <a:r>
              <a:rPr lang="en-US" altLang="en-US" dirty="0"/>
              <a:t>Compound Types: BLOBs, (Typed) Data Collections, Tables, Identifiers, Collections, Expressions, Predicates</a:t>
            </a:r>
          </a:p>
          <a:p>
            <a:r>
              <a:rPr lang="en-US" altLang="en-US" dirty="0"/>
              <a:t>Functional Specification</a:t>
            </a:r>
          </a:p>
          <a:p>
            <a:pPr lvl="1"/>
            <a:r>
              <a:rPr lang="en-US" altLang="en-US" dirty="0"/>
              <a:t>AMP Message Groups: Common headers and trailers</a:t>
            </a:r>
          </a:p>
          <a:p>
            <a:pPr lvl="1"/>
            <a:r>
              <a:rPr lang="en-US" altLang="en-US" dirty="0"/>
              <a:t>Three messages: </a:t>
            </a:r>
            <a:r>
              <a:rPr lang="en-US" altLang="en-US" dirty="0" err="1"/>
              <a:t>RegisterAgent</a:t>
            </a:r>
            <a:r>
              <a:rPr lang="en-US" altLang="en-US" dirty="0"/>
              <a:t>, </a:t>
            </a:r>
            <a:r>
              <a:rPr lang="en-US" altLang="en-US" dirty="0" err="1"/>
              <a:t>PerformControl</a:t>
            </a:r>
            <a:r>
              <a:rPr lang="en-US" altLang="en-US" dirty="0"/>
              <a:t>, </a:t>
            </a:r>
            <a:r>
              <a:rPr lang="en-US" altLang="en-US" dirty="0" err="1"/>
              <a:t>DataReport</a:t>
            </a:r>
            <a:endParaRPr lang="en-US" alt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AMP: Overview</a:t>
            </a:r>
            <a:endParaRPr lang="en-US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752600" y="1400176"/>
            <a:ext cx="8686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AMP being evaluated by space and non-space users. NASA providing an open-source reference implementation in 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533400" y="1724026"/>
            <a:ext cx="10972800" cy="4568544"/>
          </a:xfrm>
        </p:spPr>
        <p:txBody>
          <a:bodyPr/>
          <a:lstStyle/>
          <a:p>
            <a:r>
              <a:rPr lang="en-US" altLang="en-US" dirty="0"/>
              <a:t>Minor Terminology and Definitions Updates</a:t>
            </a:r>
          </a:p>
          <a:p>
            <a:pPr lvl="1"/>
            <a:r>
              <a:rPr lang="en-US" altLang="en-US" dirty="0"/>
              <a:t>Wordsmithing based on feedback.</a:t>
            </a:r>
          </a:p>
          <a:p>
            <a:pPr lvl="1"/>
            <a:r>
              <a:rPr lang="en-US" altLang="en-US" dirty="0"/>
              <a:t>Reduced redundancy between AMP and AMA specs.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Clarifications</a:t>
            </a:r>
          </a:p>
          <a:p>
            <a:pPr lvl="1"/>
            <a:r>
              <a:rPr lang="en-US" altLang="en-US" dirty="0"/>
              <a:t>Clarified Report Templates vs Report Entries vs Reports.</a:t>
            </a:r>
          </a:p>
          <a:p>
            <a:pPr lvl="1"/>
            <a:r>
              <a:rPr lang="en-US" altLang="en-US" dirty="0"/>
              <a:t>Clarified State vs Time-based Rules.</a:t>
            </a:r>
          </a:p>
          <a:p>
            <a:pPr lvl="1"/>
            <a:r>
              <a:rPr lang="en-US" altLang="en-US" dirty="0"/>
              <a:t>Corrected AMP Epoch time.</a:t>
            </a:r>
          </a:p>
          <a:p>
            <a:pPr lvl="1"/>
            <a:r>
              <a:rPr lang="en-US" altLang="en-US" dirty="0"/>
              <a:t>Added rationale for design of TDCs.</a:t>
            </a:r>
          </a:p>
          <a:p>
            <a:pPr lvl="1"/>
            <a:r>
              <a:rPr lang="en-US" altLang="en-US" dirty="0"/>
              <a:t>Clarified that OID Nicknames are registered values.</a:t>
            </a:r>
          </a:p>
          <a:p>
            <a:pPr lvl="1"/>
            <a:r>
              <a:rPr lang="en-US" altLang="en-US" dirty="0"/>
              <a:t>Clarified OID Parameterization Approach</a:t>
            </a:r>
          </a:p>
          <a:p>
            <a:pPr lvl="1"/>
            <a:r>
              <a:rPr lang="en-US" altLang="en-US" dirty="0"/>
              <a:t>Clarified definition of Variables and their initializing expression.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AMP: Updates (1/2)</a:t>
            </a:r>
            <a:endParaRPr lang="en-US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From -02 to -03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724026"/>
            <a:ext cx="10972800" cy="4568544"/>
          </a:xfrm>
        </p:spPr>
        <p:txBody>
          <a:bodyPr/>
          <a:lstStyle/>
          <a:p>
            <a:r>
              <a:rPr lang="en-US" altLang="en-US" dirty="0"/>
              <a:t>Additions/Updates</a:t>
            </a:r>
          </a:p>
          <a:p>
            <a:pPr lvl="1"/>
            <a:r>
              <a:rPr lang="en-US" altLang="en-US" dirty="0"/>
              <a:t>Added Table AMP structure.</a:t>
            </a:r>
          </a:p>
          <a:p>
            <a:pPr lvl="1"/>
            <a:r>
              <a:rPr lang="en-US" altLang="en-US" dirty="0"/>
              <a:t>Added Result Type to Expression structure.</a:t>
            </a:r>
          </a:p>
          <a:p>
            <a:pPr lvl="1"/>
            <a:r>
              <a:rPr lang="en-US" altLang="en-US" dirty="0"/>
              <a:t>Added required levels of Macro nesting.</a:t>
            </a:r>
          </a:p>
          <a:p>
            <a:pPr lvl="1"/>
            <a:r>
              <a:rPr lang="en-US" altLang="en-US" dirty="0"/>
              <a:t>Updated type enumerations.</a:t>
            </a:r>
          </a:p>
          <a:p>
            <a:pPr lvl="1"/>
            <a:r>
              <a:rPr lang="en-US" altLang="en-US" dirty="0"/>
              <a:t>Added allowed numerical promotions</a:t>
            </a:r>
          </a:p>
          <a:p>
            <a:pPr lvl="1"/>
            <a:r>
              <a:rPr lang="en-US" altLang="en-US" dirty="0"/>
              <a:t>Added rules for numeric conversions</a:t>
            </a:r>
          </a:p>
          <a:p>
            <a:pPr lvl="1"/>
            <a:r>
              <a:rPr lang="en-US" altLang="en-US" dirty="0"/>
              <a:t>Updated format of </a:t>
            </a:r>
            <a:r>
              <a:rPr lang="en-US" altLang="en-US" dirty="0" err="1"/>
              <a:t>DataReport</a:t>
            </a:r>
            <a:r>
              <a:rPr lang="en-US" altLang="en-US" dirty="0"/>
              <a:t> message.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Removals</a:t>
            </a:r>
          </a:p>
          <a:p>
            <a:pPr lvl="1"/>
            <a:r>
              <a:rPr lang="en-US" altLang="en-US" dirty="0"/>
              <a:t>Removed draft design of N of M counts for SRLs.</a:t>
            </a:r>
          </a:p>
          <a:p>
            <a:pPr lvl="1"/>
            <a:r>
              <a:rPr lang="en-US" altLang="en-US" dirty="0"/>
              <a:t>Removed enable/disable from SRL and TRL structures</a:t>
            </a:r>
          </a:p>
          <a:p>
            <a:pPr lvl="1"/>
            <a:endParaRPr lang="en-US" alt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AMP: Updates (2/2)</a:t>
            </a:r>
            <a:endParaRPr lang="en-US" dirty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From -02 to -03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457200" y="1747472"/>
            <a:ext cx="10972800" cy="4568544"/>
          </a:xfrm>
        </p:spPr>
        <p:txBody>
          <a:bodyPr/>
          <a:lstStyle/>
          <a:p>
            <a:r>
              <a:rPr lang="en-US" altLang="en-US" dirty="0"/>
              <a:t>Upcoming Spec Changes</a:t>
            </a:r>
          </a:p>
          <a:p>
            <a:pPr lvl="1"/>
            <a:r>
              <a:rPr lang="en-US" altLang="en-US" dirty="0"/>
              <a:t>How best to add N of M and enabled/disabled to SRL/TRLs</a:t>
            </a:r>
          </a:p>
          <a:p>
            <a:pPr lvl="1"/>
            <a:r>
              <a:rPr lang="en-US" altLang="en-US" dirty="0"/>
              <a:t>Change TDC column IDs to be of any type, not just string.</a:t>
            </a:r>
          </a:p>
          <a:p>
            <a:pPr lvl="1"/>
            <a:r>
              <a:rPr lang="en-US" altLang="en-US" dirty="0"/>
              <a:t>Add Access Control Lists (ACLs) and describe behavior.</a:t>
            </a:r>
          </a:p>
          <a:p>
            <a:pPr lvl="1"/>
            <a:r>
              <a:rPr lang="en-US" altLang="en-US" dirty="0"/>
              <a:t>Transition to CBOR for encoding.</a:t>
            </a:r>
          </a:p>
          <a:p>
            <a:pPr lvl="1"/>
            <a:r>
              <a:rPr lang="en-US" altLang="en-US" dirty="0"/>
              <a:t>Add guidance in ADM section on when to define TABLEs versus EDDs vs Controls that return data.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More Review from Reference Implementations</a:t>
            </a:r>
          </a:p>
          <a:p>
            <a:pPr lvl="1"/>
            <a:r>
              <a:rPr lang="en-US" altLang="en-US" dirty="0"/>
              <a:t>Continued support of reference implementation efforts</a:t>
            </a:r>
          </a:p>
          <a:p>
            <a:pPr lvl="1"/>
            <a:r>
              <a:rPr lang="en-US" altLang="en-US" dirty="0"/>
              <a:t>At last count there were 4 separate implementation efforts</a:t>
            </a:r>
          </a:p>
          <a:p>
            <a:pPr lvl="2"/>
            <a:r>
              <a:rPr lang="en-US" altLang="en-US" dirty="0"/>
              <a:t>Discussions on 2 additional efforts.</a:t>
            </a:r>
          </a:p>
          <a:p>
            <a:pPr lvl="1"/>
            <a:endParaRPr lang="en-US" alt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AMP: TODO</a:t>
            </a:r>
            <a:endParaRPr lang="en-US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B050"/>
                </a:solidFill>
              </a:rPr>
              <a:t>From -02 to -03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altLang="en-US"/>
          </a:p>
          <a:p>
            <a:r>
              <a:rPr lang="en-US" altLang="en-US"/>
              <a:t>Reference implementation in ION open source this year.</a:t>
            </a:r>
          </a:p>
          <a:p>
            <a:pPr lvl="1"/>
            <a:r>
              <a:rPr lang="en-US" altLang="en-US"/>
              <a:t>Supporting AMP protocol messages, Agent, BP, BPSEC ADMss.</a:t>
            </a:r>
          </a:p>
          <a:p>
            <a:endParaRPr lang="en-US" altLang="en-US"/>
          </a:p>
          <a:p>
            <a:r>
              <a:rPr lang="en-US" altLang="en-US"/>
              <a:t>NASA supporting AMA/AMP ongoing work</a:t>
            </a:r>
          </a:p>
          <a:p>
            <a:pPr lvl="1"/>
            <a:r>
              <a:rPr lang="en-US" altLang="en-US"/>
              <a:t>Writing ADMs for BP, BSP, CGR, LTP, and ION.</a:t>
            </a:r>
          </a:p>
          <a:p>
            <a:pPr lvl="1"/>
            <a:endParaRPr lang="en-US" altLang="en-US"/>
          </a:p>
          <a:p>
            <a:r>
              <a:rPr lang="en-US" altLang="en-US"/>
              <a:t>Several non-NASA efforts ongoing.</a:t>
            </a:r>
          </a:p>
          <a:p>
            <a:pPr lvl="1"/>
            <a:r>
              <a:rPr lang="en-US" altLang="en-US"/>
              <a:t>AMP is not directly tied to BP or DTN, though it is very helpful for DTN use cases.</a:t>
            </a:r>
          </a:p>
          <a:p>
            <a:endParaRPr lang="en-US" altLang="en-US"/>
          </a:p>
          <a:p>
            <a:r>
              <a:rPr lang="en-US" altLang="en-US"/>
              <a:t>Finalizing AMA and AMP specs for consideration in DTNWG</a:t>
            </a:r>
          </a:p>
          <a:p>
            <a:pPr lvl="1"/>
            <a:r>
              <a:rPr lang="en-US" altLang="en-US"/>
              <a:t>As novel intersection between performance monitoring and safing autonomy</a:t>
            </a:r>
          </a:p>
          <a:p>
            <a:pPr lvl="1"/>
            <a:r>
              <a:rPr lang="en-US" altLang="en-US"/>
              <a:t>Meeting with OPS AD people as they are identified to discuss AMP vs RESTful NETCONF and YANG Push.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Status</a:t>
            </a:r>
            <a:endParaRPr lang="en-US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676400" y="1449389"/>
            <a:ext cx="8839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NASA building out AMP for deployment to ISS and other infusion targets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1981200" y="1487489"/>
            <a:ext cx="8229600" cy="4568825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852487"/>
          </a:xfrm>
        </p:spPr>
        <p:txBody>
          <a:bodyPr/>
          <a:lstStyle/>
          <a:p>
            <a:pPr>
              <a:defRPr/>
            </a:pPr>
            <a:r>
              <a:rPr lang="en-US" dirty="0"/>
              <a:t>Backup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68544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pPr lvl="1"/>
            <a:r>
              <a:rPr lang="en-US" altLang="en-US" dirty="0"/>
              <a:t>Motivation, Timeline, Vision</a:t>
            </a:r>
          </a:p>
          <a:p>
            <a:endParaRPr lang="en-US" altLang="en-US" sz="1200" dirty="0"/>
          </a:p>
          <a:p>
            <a:r>
              <a:rPr lang="en-US" altLang="en-US" dirty="0"/>
              <a:t>AMA Overview and Updates </a:t>
            </a:r>
          </a:p>
          <a:p>
            <a:pPr lvl="1"/>
            <a:r>
              <a:rPr lang="en-US" altLang="en-US" dirty="0"/>
              <a:t>Service Definitions, Desirable Properties </a:t>
            </a:r>
          </a:p>
          <a:p>
            <a:pPr lvl="1"/>
            <a:r>
              <a:rPr lang="en-US" altLang="en-US" dirty="0"/>
              <a:t>Core concept, logical: ADM</a:t>
            </a:r>
          </a:p>
          <a:p>
            <a:pPr lvl="1"/>
            <a:r>
              <a:rPr lang="en-US" altLang="en-US" dirty="0"/>
              <a:t>Current Status</a:t>
            </a:r>
          </a:p>
          <a:p>
            <a:endParaRPr lang="en-US" altLang="en-US" sz="1200" dirty="0"/>
          </a:p>
          <a:p>
            <a:r>
              <a:rPr lang="en-US" altLang="en-US" dirty="0"/>
              <a:t>ADM Overview and Updates</a:t>
            </a:r>
          </a:p>
          <a:p>
            <a:pPr lvl="1"/>
            <a:r>
              <a:rPr lang="en-US" altLang="en-US" dirty="0"/>
              <a:t>Concept of overarching Data Model</a:t>
            </a:r>
          </a:p>
          <a:p>
            <a:pPr lvl="1"/>
            <a:r>
              <a:rPr lang="en-US" altLang="en-US" dirty="0"/>
              <a:t>Current Status</a:t>
            </a:r>
          </a:p>
          <a:p>
            <a:pPr lvl="1"/>
            <a:endParaRPr lang="en-US" altLang="en-US" sz="1200" dirty="0"/>
          </a:p>
          <a:p>
            <a:r>
              <a:rPr lang="en-US" altLang="en-US" dirty="0"/>
              <a:t>AMP Overview and Updates</a:t>
            </a:r>
          </a:p>
          <a:p>
            <a:pPr lvl="1"/>
            <a:r>
              <a:rPr lang="en-US" altLang="en-US" dirty="0"/>
              <a:t>Core concept, physical: MID</a:t>
            </a:r>
          </a:p>
          <a:p>
            <a:pPr lvl="1"/>
            <a:r>
              <a:rPr lang="en-US" altLang="en-US" dirty="0"/>
              <a:t>Current Status </a:t>
            </a:r>
            <a:r>
              <a:rPr lang="en-US" altLang="en-US" dirty="0"/>
              <a:t>  </a:t>
            </a:r>
          </a:p>
          <a:p>
            <a:endParaRPr lang="en-US" altLang="en-US" sz="12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creen shot 2011-11-02 at 12.2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6" y="1524000"/>
            <a:ext cx="3927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828800" y="6754813"/>
            <a:ext cx="457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AED67D2A-B317-4179-A1C5-CFE2D9C9F8AC}" type="slidenum">
              <a:rPr lang="en-US" altLang="en-US" sz="1800">
                <a:solidFill>
                  <a:srgbClr val="000000"/>
                </a:solidFill>
                <a:cs typeface="DejaVu Sans" charset="0"/>
              </a:rPr>
              <a:pPr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en-US" altLang="en-US" sz="18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1" y="1600200"/>
            <a:ext cx="88249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25425" indent="-223838"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68375" indent="-223838"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368425" indent="-223838"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</a:pPr>
            <a:r>
              <a:rPr lang="en-US" altLang="en-US" sz="2400">
                <a:solidFill>
                  <a:schemeClr val="accent2"/>
                </a:solidFill>
              </a:rPr>
              <a:t>SNMP Uses OIDs as IDs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/>
              <a:t>Global, Managed Tree Structure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“Path to data” is concatenation of #s.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ifSpeed = 1.3.6.1.2.1.2.2.1.8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/>
              <a:t>Supports Binary Encoding (BER)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Compress first 2 #s: 1.3 =&gt; 43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SDNV-encode rest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/>
              <a:t>SNMP Identifier: &lt;type&gt; &lt;length&gt; &lt;value&gt;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Type 6 -&gt; OID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Length (in this case) = 9 bytes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800" i="1">
                <a:solidFill>
                  <a:srgbClr val="7F7F7F"/>
                </a:solidFill>
              </a:rPr>
              <a:t>ifSpeed = 0x06092C0601020102020108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</a:pPr>
            <a:r>
              <a:rPr lang="en-US" altLang="en-US" sz="2400">
                <a:solidFill>
                  <a:srgbClr val="3333CC"/>
                </a:solidFill>
              </a:rPr>
              <a:t>AMP Uses MIDS (Managed IDs)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</a:rPr>
              <a:t>MIDS encapsulate OIDs (less &lt;type&gt; field)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</a:rPr>
              <a:t>Option to compress OID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</a:rPr>
              <a:t>Makes easy to interoperate with SNMP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000" i="1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</a:pPr>
            <a:endParaRPr lang="en-US" altLang="en-US" sz="2000"/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00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60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60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None/>
            </a:pPr>
            <a:endParaRPr lang="en-US" altLang="en-US" sz="240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852487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Compatibility with existing mechanism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852487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cs typeface="+mj-cs"/>
              </a:rPr>
              <a:t>OID Types (1/2)</a:t>
            </a:r>
          </a:p>
        </p:txBody>
      </p:sp>
      <p:sp>
        <p:nvSpPr>
          <p:cNvPr id="17417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4495800" cy="5105400"/>
          </a:xfrm>
        </p:spPr>
        <p:txBody>
          <a:bodyPr/>
          <a:lstStyle/>
          <a:p>
            <a:pPr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Full OID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Length + Octets 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Not interpreted by AMP. Used as a unique </a:t>
            </a:r>
            <a:r>
              <a:rPr lang="en-US" dirty="0" err="1">
                <a:latin typeface="Arial" charset="0"/>
                <a:ea typeface="ＭＳ Ｐゴシック" charset="0"/>
              </a:rPr>
              <a:t>bitstream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Encoded in ASN.1 BER for now, assuming SNMP Type 6.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Parameterized OID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Full OID followed by AMP Data Collection (DC).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DC is a count followed by a series of TLV. </a:t>
            </a:r>
          </a:p>
          <a:p>
            <a:pPr lvl="2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Time, Length, Value</a:t>
            </a:r>
          </a:p>
          <a:p>
            <a:pPr lvl="2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Type is data type (string, </a:t>
            </a:r>
            <a:r>
              <a:rPr lang="en-US" dirty="0" err="1">
                <a:latin typeface="Arial" charset="0"/>
                <a:ea typeface="ＭＳ Ｐゴシック" charset="0"/>
              </a:rPr>
              <a:t>int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7652" name="Picture 2" descr="Screen Shot 2015-11-02 at 9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1"/>
            <a:ext cx="40005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Screen Shot 2015-11-02 at 9.50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52876"/>
            <a:ext cx="4191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852487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cs typeface="+mj-cs"/>
              </a:rPr>
              <a:t>OID Types (2/2)</a:t>
            </a:r>
          </a:p>
        </p:txBody>
      </p:sp>
      <p:sp>
        <p:nvSpPr>
          <p:cNvPr id="17417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029200" cy="5105400"/>
          </a:xfrm>
        </p:spPr>
        <p:txBody>
          <a:bodyPr/>
          <a:lstStyle/>
          <a:p>
            <a:pPr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Compressed OID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AMP supports managed registry of common OID sets.</a:t>
            </a:r>
          </a:p>
          <a:p>
            <a:pPr lvl="2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OIDs can be very long and the portion up to your relative </a:t>
            </a:r>
            <a:r>
              <a:rPr lang="en-US" dirty="0" err="1">
                <a:latin typeface="Arial" charset="0"/>
                <a:ea typeface="ＭＳ Ｐゴシック" charset="0"/>
              </a:rPr>
              <a:t>subtree</a:t>
            </a:r>
            <a:r>
              <a:rPr lang="en-US" dirty="0">
                <a:latin typeface="Arial" charset="0"/>
                <a:ea typeface="ＭＳ Ｐゴシック" charset="0"/>
              </a:rPr>
              <a:t> can be reused a lot.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Nickname is an integer that maps to a well-known node in an OID tree.</a:t>
            </a:r>
          </a:p>
          <a:p>
            <a:pPr lvl="2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Relative OID is </a:t>
            </a:r>
            <a:r>
              <a:rPr lang="en-US" dirty="0" err="1">
                <a:latin typeface="Arial" charset="0"/>
                <a:ea typeface="ＭＳ Ｐゴシック" charset="0"/>
              </a:rPr>
              <a:t>subtree</a:t>
            </a:r>
            <a:r>
              <a:rPr lang="en-US" dirty="0">
                <a:latin typeface="Arial" charset="0"/>
                <a:ea typeface="ＭＳ Ｐゴシック" charset="0"/>
              </a:rPr>
              <a:t> rooted at that node.</a:t>
            </a:r>
          </a:p>
          <a:p>
            <a:pPr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Compressed, Parameterized OID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Compressed OID followed by a Data Collection of Parameters</a:t>
            </a:r>
          </a:p>
          <a:p>
            <a:pPr lvl="1" eaLnBrk="1" hangingPunct="1">
              <a:buSzPct val="75000"/>
              <a:buFont typeface="Arial" charset="0"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Very similar to a Parameterized OID.</a:t>
            </a:r>
          </a:p>
        </p:txBody>
      </p:sp>
      <p:pic>
        <p:nvPicPr>
          <p:cNvPr id="28676" name="Picture 1" descr="Screen Shot 2015-11-02 at 9.5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325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Screen Shot 2015-11-02 at 9.5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1"/>
            <a:ext cx="39751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1905000" y="1676401"/>
            <a:ext cx="8229600" cy="4568825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Captures all behavior of an AMP Agent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Keeps AMP functional specification simple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Items available to AMA/AMP ecosystem because this ADM must be implemented by any deployed AMP agent.</a:t>
            </a:r>
          </a:p>
          <a:p>
            <a:r>
              <a:rPr lang="en-US" altLang="en-US">
                <a:latin typeface="Arial" panose="020B0604020202020204" pitchFamily="34" charset="0"/>
              </a:rPr>
              <a:t>Primitive Values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Counters, number of AMP types created, active, etc…</a:t>
            </a:r>
          </a:p>
          <a:p>
            <a:r>
              <a:rPr lang="en-US" altLang="en-US">
                <a:latin typeface="Arial" panose="020B0604020202020204" pitchFamily="34" charset="0"/>
              </a:rPr>
              <a:t>Reports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Full report definitions. Users may customize their own.</a:t>
            </a:r>
          </a:p>
          <a:p>
            <a:r>
              <a:rPr lang="en-US" altLang="en-US">
                <a:latin typeface="Arial" panose="020B0604020202020204" pitchFamily="34" charset="0"/>
              </a:rPr>
              <a:t>Controls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All functions to create, update, delete, and other wise manage reports, rules, macros, and other AMA types.</a:t>
            </a:r>
          </a:p>
          <a:p>
            <a:r>
              <a:rPr lang="en-US" altLang="en-US">
                <a:latin typeface="Arial" panose="020B0604020202020204" pitchFamily="34" charset="0"/>
              </a:rPr>
              <a:t>Operators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Full math function spec </a:t>
            </a:r>
          </a:p>
          <a:p>
            <a:pPr lvl="2"/>
            <a:r>
              <a:rPr lang="en-US" altLang="en-US">
                <a:solidFill>
                  <a:srgbClr val="7F7F7F"/>
                </a:solidFill>
                <a:latin typeface="Arial" panose="020B0604020202020204" pitchFamily="34" charset="0"/>
              </a:rPr>
              <a:t>+, -, *, /, %, ^, &amp;, |, &amp;&amp;, ||, !, abs(), &lt;, &gt;, &lt;=, &gt;=, !=, ==, &gt;&gt;, &lt;&lt;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188914"/>
            <a:ext cx="8229600" cy="852487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cs typeface="+mj-cs"/>
              </a:rPr>
              <a:t>AMP Agent ADM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B050"/>
                </a:solidFill>
              </a:rPr>
              <a:t>From draft-birrane-dtn-adm-agent-00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828800" y="6565901"/>
            <a:ext cx="457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F6DD39-711B-4E8D-B433-735C81B36093}" type="slidenum">
              <a:rPr lang="en-US" altLang="en-US" sz="18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433388"/>
            <a:ext cx="8229600" cy="984250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1255B"/>
                </a:solidFill>
                <a:latin typeface=""/>
                <a:ea typeface="+mj-ea"/>
                <a:cs typeface="+mj-cs"/>
              </a:rPr>
              <a:t>Thank you!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981200" y="5684838"/>
            <a:ext cx="7620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  <a:buClr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676400" y="3124201"/>
            <a:ext cx="8839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25425" indent="-223838">
              <a:spcBef>
                <a:spcPts val="163"/>
              </a:spcBef>
              <a:buClr>
                <a:srgbClr val="953735"/>
              </a:buClr>
              <a:buFont typeface="Wingdings" panose="05000000000000000000" pitchFamily="2" charset="2"/>
              <a:buChar char="§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163"/>
              </a:spcBef>
              <a:buClr>
                <a:srgbClr val="953735"/>
              </a:buClr>
              <a:buSzPct val="50000"/>
              <a:buFont typeface="Wingdings" panose="05000000000000000000" pitchFamily="2" charset="2"/>
              <a:buChar char="q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163"/>
              </a:spcBef>
              <a:buClr>
                <a:srgbClr val="953735"/>
              </a:buClr>
              <a:buSzPct val="130000"/>
              <a:buFont typeface="Arial" panose="020B0604020202020204" pitchFamily="34" charset="0"/>
              <a:buChar char="•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163"/>
              </a:spcBef>
              <a:buClr>
                <a:srgbClr val="953735"/>
              </a:buClr>
              <a:buFont typeface="Lucida Grande" charset="0"/>
              <a:buChar char="-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163"/>
              </a:spcBef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163"/>
              </a:spcBef>
              <a:spcAft>
                <a:spcPct val="0"/>
              </a:spcAft>
              <a:buClr>
                <a:srgbClr val="953735"/>
              </a:buClr>
              <a:buSzPct val="90000"/>
              <a:buFont typeface="Courier New" panose="02070309020205020404" pitchFamily="49" charset="0"/>
              <a:buChar char="o"/>
              <a:tabLst>
                <a:tab pos="225425" algn="l"/>
                <a:tab pos="682625" algn="l"/>
                <a:tab pos="1139825" algn="l"/>
                <a:tab pos="1597025" algn="l"/>
                <a:tab pos="2054225" algn="l"/>
                <a:tab pos="2511425" algn="l"/>
                <a:tab pos="2968625" algn="l"/>
                <a:tab pos="3425825" algn="l"/>
                <a:tab pos="3883025" algn="l"/>
                <a:tab pos="4340225" algn="l"/>
                <a:tab pos="4797425" algn="l"/>
                <a:tab pos="5254625" algn="l"/>
                <a:tab pos="5711825" algn="l"/>
                <a:tab pos="6169025" algn="l"/>
                <a:tab pos="6626225" algn="l"/>
                <a:tab pos="7083425" algn="l"/>
                <a:tab pos="7540625" algn="l"/>
                <a:tab pos="7997825" algn="l"/>
                <a:tab pos="8455025" algn="l"/>
                <a:tab pos="8912225" algn="l"/>
                <a:tab pos="9369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ts val="500"/>
              </a:spcAft>
              <a:buClr>
                <a:srgbClr val="000000"/>
              </a:buClr>
              <a:buSzPct val="45000"/>
              <a:buNone/>
            </a:pPr>
            <a:r>
              <a:rPr lang="en-US" altLang="en-US" sz="4000">
                <a:solidFill>
                  <a:srgbClr val="280099"/>
                </a:solidFill>
              </a:rPr>
              <a:t>Questions?</a:t>
            </a:r>
            <a:endParaRPr lang="en-US" altLang="en-US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62000" y="1828801"/>
            <a:ext cx="9448800" cy="4568825"/>
          </a:xfrm>
        </p:spPr>
        <p:txBody>
          <a:bodyPr/>
          <a:lstStyle/>
          <a:p>
            <a:pPr eaLnBrk="1" hangingPunct="1">
              <a:buSzPct val="75000"/>
              <a:buFont typeface="Arial" panose="020B0604020202020204" pitchFamily="34" charset="0"/>
              <a:buChar char="−"/>
            </a:pPr>
            <a:r>
              <a:rPr lang="en-US" altLang="en-US" dirty="0">
                <a:latin typeface="Arial" panose="020B0604020202020204" pitchFamily="34" charset="0"/>
              </a:rPr>
              <a:t>Use cases for DTNs are emerging: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Handle signal propagation delay (space and some underwater).</a:t>
            </a:r>
          </a:p>
          <a:p>
            <a:pPr lvl="2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Mostly for space and underwater scenarios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Handle frequent link disruptions.</a:t>
            </a:r>
            <a:endParaRPr lang="en-US" altLang="en-US" sz="200" dirty="0">
              <a:latin typeface="Arial" panose="020B0604020202020204" pitchFamily="34" charset="0"/>
            </a:endParaRPr>
          </a:p>
          <a:p>
            <a:pPr lvl="2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Mostly for disaster and some vehicular scenarios.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Handle frequent link-access disruptions.</a:t>
            </a:r>
          </a:p>
          <a:p>
            <a:pPr lvl="2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Mostly for oversubscribed/congested links.</a:t>
            </a:r>
          </a:p>
          <a:p>
            <a:pPr lvl="2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Link removed as matter of policy/administration and not physics.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All preclude human-in-the-loop network management</a:t>
            </a: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Nodes operate on “far side” of delayed/disrupted links.</a:t>
            </a:r>
            <a:endParaRPr lang="en-US" altLang="en-US" sz="400" dirty="0">
              <a:latin typeface="Arial" panose="020B0604020202020204" pitchFamily="34" charset="0"/>
            </a:endParaRP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Disruptions occur from attenuation, tasking, power, and pointing</a:t>
            </a:r>
            <a:endParaRPr lang="en-US" altLang="en-US" sz="400" dirty="0">
              <a:latin typeface="Arial" panose="020B0604020202020204" pitchFamily="34" charset="0"/>
            </a:endParaRPr>
          </a:p>
          <a:p>
            <a:pPr lvl="1" eaLnBrk="1" hangingPunct="1">
              <a:buSzPct val="75000"/>
              <a:buFont typeface="Arial" panose="020B0604020202020204" pitchFamily="34" charset="0"/>
              <a:buChar char="–"/>
            </a:pPr>
            <a:r>
              <a:rPr lang="en-US" altLang="en-US" u="sng" dirty="0">
                <a:latin typeface="Arial" panose="020B0604020202020204" pitchFamily="34" charset="0"/>
              </a:rPr>
              <a:t>Network management</a:t>
            </a:r>
            <a:r>
              <a:rPr lang="en-US" altLang="en-US" dirty="0">
                <a:latin typeface="Arial" panose="020B0604020202020204" pitchFamily="34" charset="0"/>
              </a:rPr>
              <a:t> starts looking more like </a:t>
            </a:r>
            <a:r>
              <a:rPr lang="en-US" altLang="en-US" u="sng" dirty="0">
                <a:latin typeface="Arial" panose="020B0604020202020204" pitchFamily="34" charset="0"/>
              </a:rPr>
              <a:t>fault managemen</a:t>
            </a:r>
            <a:r>
              <a:rPr lang="en-US" altLang="en-US" dirty="0">
                <a:latin typeface="Arial" panose="020B0604020202020204" pitchFamily="34" charset="0"/>
              </a:rPr>
              <a:t>t.</a:t>
            </a:r>
            <a:endParaRPr lang="en-US" altLang="en-US" sz="400" dirty="0">
              <a:latin typeface="Arial" panose="020B0604020202020204" pitchFamily="34" charset="0"/>
            </a:endParaRP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Maintain ability to relay information from critical assets both on-board and remotely without access to direct operator intervention.</a:t>
            </a: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>
              <a:buFont typeface="Times New Roman" panose="02020603050405020304" pitchFamily="18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188914"/>
            <a:ext cx="9906000" cy="852487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"/>
                <a:ea typeface="+mj-ea"/>
                <a:cs typeface="+mj-cs"/>
              </a:rPr>
              <a:t>Motivation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676400" y="1447801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B050"/>
                </a:solidFill>
              </a:rPr>
              <a:t>We cannot deploy challenged internetworks until we can manage them.</a:t>
            </a:r>
          </a:p>
        </p:txBody>
      </p:sp>
    </p:spTree>
    <p:extLst>
      <p:ext uri="{BB962C8B-B14F-4D97-AF65-F5344CB8AC3E}">
        <p14:creationId xmlns:p14="http://schemas.microsoft.com/office/powerpoint/2010/main" val="28764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828800" y="6565901"/>
            <a:ext cx="457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43039CA1-D859-467E-B547-50797BFA0CC2}" type="slidenum">
              <a:rPr lang="en-US" altLang="en-US" sz="1800">
                <a:solidFill>
                  <a:srgbClr val="000000"/>
                </a:solidFill>
                <a:cs typeface="DejaVu Sans" panose="020B0603030804020204" pitchFamily="34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000000"/>
              </a:solidFill>
              <a:cs typeface="DejaVu Sans" panose="020B0603030804020204" pitchFamily="34" charset="0"/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981200" y="5684838"/>
            <a:ext cx="7620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11430000" cy="5029199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500"/>
              </a:spcAft>
              <a:buSzPct val="45000"/>
              <a:buFont typeface="Lucida Grande" charset="0"/>
              <a:buChar char="-"/>
            </a:pPr>
            <a:r>
              <a:rPr lang="en-US" altLang="en-US" sz="2000" dirty="0">
                <a:latin typeface="Arial" panose="020B0604020202020204" pitchFamily="34" charset="0"/>
              </a:rPr>
              <a:t>Examined uniqueness of the problem, 2011-2013</a:t>
            </a:r>
            <a:endParaRPr lang="en-US" altLang="en-US" sz="2000" dirty="0">
              <a:solidFill>
                <a:srgbClr val="800080"/>
              </a:solidFill>
              <a:latin typeface="Arial" panose="020B0604020202020204" pitchFamily="34" charset="0"/>
            </a:endParaRP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Some early pubs defining the problem as related to DTN</a:t>
            </a:r>
          </a:p>
          <a:p>
            <a:pPr lvl="2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At that time, SNMP, NETCONF, RMON not sufficient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Reviewed popular engineering approaches</a:t>
            </a:r>
          </a:p>
          <a:p>
            <a:pPr lvl="2">
              <a:buFont typeface="Lucida Grande" charset="0"/>
              <a:buChar char="-"/>
            </a:pP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Autonomous fault protection schemes, Mobile code/scripting schemes, rule-based, etc.</a:t>
            </a:r>
          </a:p>
          <a:p>
            <a:pPr>
              <a:buFont typeface="Lucida Grande" charset="0"/>
              <a:buChar char="-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 typeface="Lucida Grande" charset="0"/>
              <a:buChar char="-"/>
            </a:pPr>
            <a:r>
              <a:rPr lang="en-US" altLang="en-US" sz="2000" dirty="0">
                <a:latin typeface="Arial" panose="020B0604020202020204" pitchFamily="34" charset="0"/>
              </a:rPr>
              <a:t>Delay-Tolerant Network Management Protocol (DTNMP) 2013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Published to DTNRG, Initial implementation by NASA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Utility outside of NASA network management</a:t>
            </a:r>
          </a:p>
          <a:p>
            <a:pPr>
              <a:buFont typeface="Lucida Grande" charset="0"/>
              <a:buChar char="-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 typeface="Lucida Grande" charset="0"/>
              <a:buChar char="-"/>
            </a:pPr>
            <a:r>
              <a:rPr lang="en-US" altLang="en-US" sz="2000" dirty="0">
                <a:latin typeface="Arial" panose="020B0604020202020204" pitchFamily="34" charset="0"/>
              </a:rPr>
              <a:t>Renamed as Asynchronous Management Protocol (AMP) 2015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Submitted as set of IDs to DTNWG.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Initial implementation published in the ION open-source code-base</a:t>
            </a:r>
          </a:p>
          <a:p>
            <a:pPr>
              <a:buFont typeface="Lucida Grande" charset="0"/>
              <a:buChar char="-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 typeface="Lucida Grande" charset="0"/>
              <a:buChar char="-"/>
            </a:pPr>
            <a:r>
              <a:rPr lang="en-US" altLang="en-US" sz="2000" dirty="0">
                <a:latin typeface="Arial" panose="020B0604020202020204" pitchFamily="34" charset="0"/>
              </a:rPr>
              <a:t>Some discussion with OPS area members looking at RESTful interfaces. 2016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Focus on an asynchronous data model</a:t>
            </a:r>
          </a:p>
          <a:p>
            <a:pPr lvl="1">
              <a:buFont typeface="Lucida Grande" charset="0"/>
              <a:buChar char="-"/>
            </a:pPr>
            <a:endParaRPr lang="en-US" altLang="en-US" dirty="0">
              <a:latin typeface="Arial" panose="020B0604020202020204" pitchFamily="34" charset="0"/>
            </a:endParaRPr>
          </a:p>
          <a:p>
            <a:pPr lvl="1">
              <a:buFont typeface="Lucida Grande" charset="0"/>
              <a:buChar char="-"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14"/>
            <a:ext cx="9906000" cy="852487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0688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828800" y="6565901"/>
            <a:ext cx="457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43039CA1-D859-467E-B547-50797BFA0CC2}" type="slidenum">
              <a:rPr lang="en-US" altLang="en-US" sz="1800">
                <a:solidFill>
                  <a:srgbClr val="000000"/>
                </a:solidFill>
                <a:cs typeface="DejaVu Sans" panose="020B0603030804020204" pitchFamily="34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000000"/>
              </a:solidFill>
              <a:cs typeface="DejaVu Sans" panose="020B0603030804020204" pitchFamily="34" charset="0"/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981200" y="5684838"/>
            <a:ext cx="7620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14300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500"/>
              </a:spcAft>
              <a:buSzPct val="45000"/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A </a:t>
            </a:r>
            <a:r>
              <a:rPr lang="en-US" altLang="en-US" b="1" dirty="0">
                <a:latin typeface="Arial" panose="020B0604020202020204" pitchFamily="34" charset="0"/>
              </a:rPr>
              <a:t>definition/architecture</a:t>
            </a:r>
            <a:r>
              <a:rPr lang="en-US" altLang="en-US" dirty="0">
                <a:latin typeface="Arial" panose="020B0604020202020204" pitchFamily="34" charset="0"/>
              </a:rPr>
              <a:t> to asynchronously manage resources </a:t>
            </a:r>
            <a:endParaRPr lang="en-US" altLang="en-US" dirty="0">
              <a:solidFill>
                <a:srgbClr val="800080"/>
              </a:solidFill>
              <a:latin typeface="Arial" panose="020B0604020202020204" pitchFamily="34" charset="0"/>
            </a:endParaRP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Accepting autonomy where challenged deployments require autonomy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Extensible, where new applications or protocols can be added without much ado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latin typeface="Arial" panose="020B0604020202020204" pitchFamily="34" charset="0"/>
              </a:rPr>
              <a:t>AMA</a:t>
            </a:r>
            <a:r>
              <a:rPr lang="en-US" altLang="en-US" dirty="0">
                <a:latin typeface="Arial" panose="020B0604020202020204" pitchFamily="34" charset="0"/>
              </a:rPr>
              <a:t> attempts to address this.</a:t>
            </a:r>
          </a:p>
          <a:p>
            <a:pPr>
              <a:buFont typeface="Lucida Grande" charset="0"/>
              <a:buChar char="-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A </a:t>
            </a:r>
            <a:r>
              <a:rPr lang="en-US" altLang="en-US" b="1" dirty="0">
                <a:latin typeface="Arial" panose="020B0604020202020204" pitchFamily="34" charset="0"/>
              </a:rPr>
              <a:t>common data model</a:t>
            </a:r>
            <a:r>
              <a:rPr lang="en-US" altLang="en-US" dirty="0">
                <a:latin typeface="Arial" panose="020B0604020202020204" pitchFamily="34" charset="0"/>
              </a:rPr>
              <a:t> that can be implemented by a variety of devices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Supporting bit-efficiency where necessary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Independent of transport protocol, but perhaps highly useful for DTN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latin typeface="Arial" panose="020B0604020202020204" pitchFamily="34" charset="0"/>
              </a:rPr>
              <a:t>ADM template</a:t>
            </a:r>
            <a:r>
              <a:rPr lang="en-US" altLang="en-US" dirty="0">
                <a:latin typeface="Arial" panose="020B0604020202020204" pitchFamily="34" charset="0"/>
              </a:rPr>
              <a:t> and individua </a:t>
            </a:r>
            <a:r>
              <a:rPr lang="en-US" altLang="en-US" b="1" dirty="0">
                <a:latin typeface="Arial" panose="020B0604020202020204" pitchFamily="34" charset="0"/>
              </a:rPr>
              <a:t>ADMs</a:t>
            </a:r>
            <a:r>
              <a:rPr lang="en-US" altLang="en-US" dirty="0">
                <a:latin typeface="Arial" panose="020B0604020202020204" pitchFamily="34" charset="0"/>
              </a:rPr>
              <a:t> attempts to address this</a:t>
            </a:r>
          </a:p>
          <a:p>
            <a:pPr>
              <a:buFont typeface="Lucida Grande" charset="0"/>
              <a:buChar char="-"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A </a:t>
            </a:r>
            <a:r>
              <a:rPr lang="en-US" altLang="en-US" b="1" dirty="0">
                <a:latin typeface="Arial" panose="020B0604020202020204" pitchFamily="34" charset="0"/>
              </a:rPr>
              <a:t>protocol</a:t>
            </a:r>
            <a:r>
              <a:rPr lang="en-US" altLang="en-US" dirty="0">
                <a:latin typeface="Arial" panose="020B0604020202020204" pitchFamily="34" charset="0"/>
              </a:rPr>
              <a:t> suitable for resource constrained systems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Where appropriate, re-usable in more richly resourced systems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Bit and bandwidth efficient. Designed to limit round-trip </a:t>
            </a:r>
            <a:r>
              <a:rPr lang="en-US" altLang="en-US" dirty="0" err="1">
                <a:latin typeface="Arial" panose="020B0604020202020204" pitchFamily="34" charset="0"/>
              </a:rPr>
              <a:t>comms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lvl="1">
              <a:buFont typeface="Lucida Grande" charset="0"/>
              <a:buChar char="-"/>
            </a:pPr>
            <a:r>
              <a:rPr lang="en-US" altLang="en-US" dirty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latin typeface="Arial" panose="020B0604020202020204" pitchFamily="34" charset="0"/>
              </a:rPr>
              <a:t>AMP</a:t>
            </a:r>
            <a:r>
              <a:rPr lang="en-US" altLang="en-US" dirty="0">
                <a:latin typeface="Arial" panose="020B0604020202020204" pitchFamily="34" charset="0"/>
              </a:rPr>
              <a:t> attempts to address this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14"/>
            <a:ext cx="9906000" cy="852487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381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828800" y="6565901"/>
            <a:ext cx="457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43039CA1-D859-467E-B547-50797BFA0CC2}" type="slidenum">
              <a:rPr lang="en-US" altLang="en-US" sz="1800">
                <a:solidFill>
                  <a:srgbClr val="000000"/>
                </a:solidFill>
                <a:cs typeface="DejaVu Sans" panose="020B0603030804020204" pitchFamily="34" charset="0"/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000000"/>
              </a:solidFill>
              <a:cs typeface="DejaVu Sans" panose="020B0603030804020204" pitchFamily="34" charset="0"/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981200" y="5684838"/>
            <a:ext cx="7620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14"/>
            <a:ext cx="9906000" cy="852487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9361449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609600" y="1756056"/>
            <a:ext cx="11277600" cy="4568544"/>
          </a:xfrm>
        </p:spPr>
        <p:txBody>
          <a:bodyPr/>
          <a:lstStyle/>
          <a:p>
            <a:r>
              <a:rPr lang="en-US" altLang="en-US" dirty="0"/>
              <a:t>Service Definitions</a:t>
            </a:r>
          </a:p>
          <a:p>
            <a:pPr lvl="1"/>
            <a:r>
              <a:rPr lang="en-US" altLang="en-US" b="1" dirty="0"/>
              <a:t>Configuration</a:t>
            </a:r>
            <a:r>
              <a:rPr lang="en-US" altLang="en-US" dirty="0"/>
              <a:t>: Change settings on an Agent manually or autonomously.</a:t>
            </a:r>
          </a:p>
          <a:p>
            <a:pPr lvl="1"/>
            <a:r>
              <a:rPr lang="en-US" altLang="en-US" b="1" dirty="0"/>
              <a:t>Reporting</a:t>
            </a:r>
            <a:r>
              <a:rPr lang="en-US" altLang="en-US" dirty="0"/>
              <a:t>: Receive performance information from an Agent.</a:t>
            </a:r>
          </a:p>
          <a:p>
            <a:pPr lvl="1"/>
            <a:r>
              <a:rPr lang="en-US" altLang="en-US" b="1" dirty="0"/>
              <a:t>Autonomous Parameterized Control</a:t>
            </a:r>
            <a:r>
              <a:rPr lang="en-US" altLang="en-US" dirty="0"/>
              <a:t>: Change Agent Behavior based on local time/state.</a:t>
            </a:r>
          </a:p>
          <a:p>
            <a:pPr lvl="1"/>
            <a:r>
              <a:rPr lang="en-US" altLang="en-US" b="1" dirty="0"/>
              <a:t>Administration</a:t>
            </a:r>
            <a:r>
              <a:rPr lang="en-US" altLang="en-US" dirty="0"/>
              <a:t>: Fine-grained access to abilities.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Desirable Properties</a:t>
            </a:r>
          </a:p>
          <a:p>
            <a:pPr lvl="1"/>
            <a:r>
              <a:rPr lang="en-US" altLang="en-US" b="1" dirty="0"/>
              <a:t>Intelligent Information Push</a:t>
            </a:r>
            <a:r>
              <a:rPr lang="en-US" altLang="en-US" dirty="0"/>
              <a:t>: Can’t rely on others to know what to ask for.</a:t>
            </a:r>
          </a:p>
          <a:p>
            <a:pPr lvl="1"/>
            <a:r>
              <a:rPr lang="en-US" altLang="en-US" b="1" dirty="0"/>
              <a:t>Minimize Message Size</a:t>
            </a:r>
            <a:r>
              <a:rPr lang="en-US" altLang="en-US" dirty="0"/>
              <a:t>: Increase probability of delivery, different </a:t>
            </a:r>
            <a:r>
              <a:rPr lang="en-US" altLang="en-US" dirty="0" err="1"/>
              <a:t>payloading</a:t>
            </a:r>
            <a:r>
              <a:rPr lang="en-US" altLang="en-US" dirty="0"/>
              <a:t> schemes.</a:t>
            </a:r>
          </a:p>
          <a:p>
            <a:pPr lvl="1"/>
            <a:r>
              <a:rPr lang="en-US" altLang="en-US" b="1" dirty="0"/>
              <a:t>Absolute Data Identification</a:t>
            </a:r>
            <a:r>
              <a:rPr lang="en-US" altLang="en-US" dirty="0"/>
              <a:t>: Pre-shared, global naming when appropriate.</a:t>
            </a:r>
          </a:p>
          <a:p>
            <a:pPr lvl="1"/>
            <a:r>
              <a:rPr lang="en-US" altLang="en-US" b="1" dirty="0"/>
              <a:t>Custom Data Definition</a:t>
            </a:r>
            <a:r>
              <a:rPr lang="en-US" altLang="en-US" dirty="0"/>
              <a:t>: Only send what is necessary. </a:t>
            </a:r>
          </a:p>
          <a:p>
            <a:pPr lvl="1"/>
            <a:r>
              <a:rPr lang="en-US" altLang="en-US" b="1" dirty="0"/>
              <a:t>Autonomous Operation</a:t>
            </a:r>
            <a:r>
              <a:rPr lang="en-US" altLang="en-US" dirty="0"/>
              <a:t>: Management continues even when managers are not around.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AMA: Overview</a:t>
            </a:r>
          </a:p>
        </p:txBody>
      </p:sp>
    </p:spTree>
    <p:extLst>
      <p:ext uri="{BB962C8B-B14F-4D97-AF65-F5344CB8AC3E}">
        <p14:creationId xmlns:p14="http://schemas.microsoft.com/office/powerpoint/2010/main" val="29607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9601200" cy="852487"/>
          </a:xfrm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cs typeface="+mj-cs"/>
              </a:rPr>
              <a:t>AMA: Roles and Responsibilities</a:t>
            </a:r>
          </a:p>
        </p:txBody>
      </p:sp>
      <p:pic>
        <p:nvPicPr>
          <p:cNvPr id="15362" name="Picture 3" descr="Screen Shot 2015-11-02 at 9.2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91" y="1752600"/>
            <a:ext cx="880440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1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724026"/>
            <a:ext cx="5999940" cy="45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1"/>
          <p:cNvSpPr>
            <a:spLocks noGrp="1"/>
          </p:cNvSpPr>
          <p:nvPr>
            <p:ph idx="1"/>
          </p:nvPr>
        </p:nvSpPr>
        <p:spPr>
          <a:xfrm>
            <a:off x="381000" y="1832256"/>
            <a:ext cx="10972800" cy="4568544"/>
          </a:xfrm>
        </p:spPr>
        <p:txBody>
          <a:bodyPr/>
          <a:lstStyle/>
          <a:p>
            <a:r>
              <a:rPr lang="en-US" altLang="en-US" dirty="0"/>
              <a:t>Agents</a:t>
            </a:r>
          </a:p>
          <a:p>
            <a:pPr lvl="1"/>
            <a:r>
              <a:rPr lang="en-US" altLang="en-US" dirty="0"/>
              <a:t>Run on Managed Devices</a:t>
            </a:r>
          </a:p>
          <a:p>
            <a:pPr lvl="1"/>
            <a:r>
              <a:rPr lang="en-US" altLang="en-US" dirty="0"/>
              <a:t>Configure/Report on devices</a:t>
            </a:r>
          </a:p>
          <a:p>
            <a:pPr lvl="1"/>
            <a:r>
              <a:rPr lang="en-US" altLang="en-US" dirty="0"/>
              <a:t>Heavy autonomy and parameterized control</a:t>
            </a:r>
          </a:p>
          <a:p>
            <a:r>
              <a:rPr lang="en-US" altLang="en-US" dirty="0"/>
              <a:t>Manager(s)</a:t>
            </a:r>
          </a:p>
          <a:p>
            <a:pPr lvl="1"/>
            <a:r>
              <a:rPr lang="en-US" altLang="en-US" dirty="0"/>
              <a:t>Collect/Fuse data from Agents</a:t>
            </a:r>
          </a:p>
          <a:p>
            <a:pPr lvl="1"/>
            <a:r>
              <a:rPr lang="en-US" altLang="en-US" dirty="0"/>
              <a:t>Configure Agent behavior</a:t>
            </a:r>
          </a:p>
          <a:p>
            <a:pPr lvl="1"/>
            <a:r>
              <a:rPr lang="en-US" altLang="en-US" dirty="0"/>
              <a:t>Open-loop control</a:t>
            </a:r>
          </a:p>
          <a:p>
            <a:r>
              <a:rPr lang="en-US" altLang="en-US" dirty="0"/>
              <a:t>ADMs</a:t>
            </a:r>
          </a:p>
          <a:p>
            <a:pPr lvl="1"/>
            <a:r>
              <a:rPr lang="en-US" altLang="en-US" dirty="0"/>
              <a:t>Well-named Data and Controls</a:t>
            </a:r>
          </a:p>
          <a:p>
            <a:pPr lvl="1"/>
            <a:r>
              <a:rPr lang="en-US" altLang="en-US" dirty="0"/>
              <a:t>Superset of MIB</a:t>
            </a:r>
          </a:p>
          <a:p>
            <a:pPr lvl="1"/>
            <a:r>
              <a:rPr lang="en-US" altLang="en-US" dirty="0"/>
              <a:t>Move to describe them in YANG</a:t>
            </a:r>
          </a:p>
          <a:p>
            <a:pPr lvl="1"/>
            <a:r>
              <a:rPr lang="en-US" altLang="en-US" dirty="0" err="1"/>
              <a:t>Preconfiguration</a:t>
            </a:r>
            <a:r>
              <a:rPr lang="en-US" altLang="en-US" dirty="0"/>
              <a:t> reduces </a:t>
            </a:r>
            <a:r>
              <a:rPr lang="en-US" altLang="en-US" dirty="0" err="1"/>
              <a:t>msg</a:t>
            </a:r>
            <a:r>
              <a:rPr lang="en-US" altLang="en-US" dirty="0"/>
              <a:t> size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AMA: The Simple System Model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676400" y="1371601"/>
            <a:ext cx="8686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B050"/>
                </a:solidFill>
              </a:rPr>
              <a:t>From draft-birrane-dtn-ama-03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in masthead bann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CBB8E"/>
      </a:accent3>
      <a:accent4>
        <a:srgbClr val="8064A2"/>
      </a:accent4>
      <a:accent5>
        <a:srgbClr val="4EC4C6"/>
      </a:accent5>
      <a:accent6>
        <a:srgbClr val="F7BC92"/>
      </a:accent6>
      <a:hlink>
        <a:srgbClr val="55A0FF"/>
      </a:hlink>
      <a:folHlink>
        <a:srgbClr val="B454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36432</TotalTime>
  <Words>1777</Words>
  <Application>Microsoft Office PowerPoint</Application>
  <PresentationFormat>Widescreen</PresentationFormat>
  <Paragraphs>304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MS PGothic</vt:lpstr>
      <vt:lpstr>Arial</vt:lpstr>
      <vt:lpstr>Courier New</vt:lpstr>
      <vt:lpstr>DejaVu Sans</vt:lpstr>
      <vt:lpstr>Lucida Grande</vt:lpstr>
      <vt:lpstr>Times New Roman</vt:lpstr>
      <vt:lpstr>Wingdings</vt:lpstr>
      <vt:lpstr>Thin masthead banner</vt:lpstr>
      <vt:lpstr>PowerPoint Presentation</vt:lpstr>
      <vt:lpstr>Agenda</vt:lpstr>
      <vt:lpstr>Motivation</vt:lpstr>
      <vt:lpstr>Timeline</vt:lpstr>
      <vt:lpstr>Vision</vt:lpstr>
      <vt:lpstr>Vision</vt:lpstr>
      <vt:lpstr>AMA: Overview</vt:lpstr>
      <vt:lpstr>AMA: Roles and Responsibilities</vt:lpstr>
      <vt:lpstr>AMA: The Simple System Model</vt:lpstr>
      <vt:lpstr>AMA: Status and TODO</vt:lpstr>
      <vt:lpstr>ADM: Common Data Model</vt:lpstr>
      <vt:lpstr>ADM Listing</vt:lpstr>
      <vt:lpstr>ADM: Status and TODO</vt:lpstr>
      <vt:lpstr>AMP: Overview</vt:lpstr>
      <vt:lpstr>AMP: Updates (1/2)</vt:lpstr>
      <vt:lpstr>AMP: Updates (2/2)</vt:lpstr>
      <vt:lpstr>AMP: TODO</vt:lpstr>
      <vt:lpstr>Current Status</vt:lpstr>
      <vt:lpstr>Backup</vt:lpstr>
      <vt:lpstr>Compatibility with existing mechanism</vt:lpstr>
      <vt:lpstr>OID Types (1/2)</vt:lpstr>
      <vt:lpstr>OID Types (2/2)</vt:lpstr>
      <vt:lpstr>AMP Agent ADM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Birrane, Edward J.</dc:creator>
  <cp:lastModifiedBy>lbirrane</cp:lastModifiedBy>
  <cp:revision>542</cp:revision>
  <cp:lastPrinted>1601-01-01T00:00:00Z</cp:lastPrinted>
  <dcterms:created xsi:type="dcterms:W3CDTF">2012-09-24T00:48:12Z</dcterms:created>
  <dcterms:modified xsi:type="dcterms:W3CDTF">2016-11-14T07:47:16Z</dcterms:modified>
</cp:coreProperties>
</file>