
<file path=[Content_Types].xml><?xml version="1.0" encoding="utf-8"?>
<Types xmlns="http://schemas.openxmlformats.org/package/2006/content-types">
  <Default Extension="xml" ContentType="application/xml"/>
  <Default Extension="jpeg" ContentType="image/jpeg"/>
  <Default Extension="xlsx" ContentType="application/vnd.openxmlformats-officedocument.spreadsheetml.sheet"/>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23"/>
  </p:notesMasterIdLst>
  <p:handoutMasterIdLst>
    <p:handoutMasterId r:id="rId24"/>
  </p:handoutMasterIdLst>
  <p:sldIdLst>
    <p:sldId id="266" r:id="rId2"/>
    <p:sldId id="282" r:id="rId3"/>
    <p:sldId id="283" r:id="rId4"/>
    <p:sldId id="258" r:id="rId5"/>
    <p:sldId id="294" r:id="rId6"/>
    <p:sldId id="295" r:id="rId7"/>
    <p:sldId id="257" r:id="rId8"/>
    <p:sldId id="269" r:id="rId9"/>
    <p:sldId id="280" r:id="rId10"/>
    <p:sldId id="260" r:id="rId11"/>
    <p:sldId id="261" r:id="rId12"/>
    <p:sldId id="262" r:id="rId13"/>
    <p:sldId id="284" r:id="rId14"/>
    <p:sldId id="285" r:id="rId15"/>
    <p:sldId id="271" r:id="rId16"/>
    <p:sldId id="267" r:id="rId17"/>
    <p:sldId id="286" r:id="rId18"/>
    <p:sldId id="290" r:id="rId19"/>
    <p:sldId id="291" r:id="rId20"/>
    <p:sldId id="292" r:id="rId21"/>
    <p:sldId id="293" r:id="rId22"/>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37" autoAdjust="0"/>
    <p:restoredTop sz="91417" autoAdjust="0"/>
  </p:normalViewPr>
  <p:slideViewPr>
    <p:cSldViewPr snapToGrid="0" snapToObjects="1">
      <p:cViewPr>
        <p:scale>
          <a:sx n="130" d="100"/>
          <a:sy n="130" d="100"/>
        </p:scale>
        <p:origin x="-112" y="144"/>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notesMaster" Target="notesMasters/notesMaster1.xml"/><Relationship Id="rId24" Type="http://schemas.openxmlformats.org/officeDocument/2006/relationships/handoutMaster" Target="handoutMasters/handoutMaster1.xml"/><Relationship Id="rId25" Type="http://schemas.openxmlformats.org/officeDocument/2006/relationships/presProps" Target="presProps.xml"/><Relationship Id="rId26" Type="http://schemas.openxmlformats.org/officeDocument/2006/relationships/viewProps" Target="viewProps.xml"/><Relationship Id="rId27" Type="http://schemas.openxmlformats.org/officeDocument/2006/relationships/theme" Target="theme/theme1.xml"/><Relationship Id="rId28"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microsoft.com/office/2011/relationships/chartStyle" Target="style1.xml"/><Relationship Id="rId2" Type="http://schemas.microsoft.com/office/2011/relationships/chartColorStyle" Target="colors1.xml"/><Relationship Id="rId3"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sz="2400" b="1" dirty="0" smtClean="0">
                <a:solidFill>
                  <a:schemeClr val="tx1">
                    <a:lumMod val="50000"/>
                  </a:schemeClr>
                </a:solidFill>
              </a:rPr>
              <a:t>Participants</a:t>
            </a:r>
            <a:endParaRPr lang="en-US" sz="2400" b="1" dirty="0">
              <a:solidFill>
                <a:schemeClr val="tx1">
                  <a:lumMod val="50000"/>
                </a:schemeClr>
              </a:solidFill>
            </a:endParaRPr>
          </a:p>
        </c:rich>
      </c:tx>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88050378068892"/>
          <c:y val="0.132294972743792"/>
          <c:w val="0.735108459269862"/>
          <c:h val="0.507800323036544"/>
        </c:manualLayout>
      </c:layout>
      <c:barChart>
        <c:barDir val="col"/>
        <c:grouping val="clustered"/>
        <c:varyColors val="0"/>
        <c:ser>
          <c:idx val="0"/>
          <c:order val="0"/>
          <c:tx>
            <c:strRef>
              <c:f>Sheet1!$B$1</c:f>
              <c:strCache>
                <c:ptCount val="1"/>
                <c:pt idx="0">
                  <c:v>IETF 92, March 2015</c:v>
                </c:pt>
              </c:strCache>
            </c:strRef>
          </c:tx>
          <c:spPr>
            <a:solidFill>
              <a:schemeClr val="accent1"/>
            </a:solidFill>
            <a:ln w="25400">
              <a:noFill/>
            </a:ln>
            <a:effectLst/>
          </c:spPr>
          <c:invertIfNegative val="0"/>
          <c:val>
            <c:numRef>
              <c:f>Sheet1!$B$2</c:f>
              <c:numCache>
                <c:formatCode>General</c:formatCode>
                <c:ptCount val="1"/>
                <c:pt idx="0">
                  <c:v>45.0</c:v>
                </c:pt>
              </c:numCache>
            </c:numRef>
          </c:val>
        </c:ser>
        <c:ser>
          <c:idx val="1"/>
          <c:order val="1"/>
          <c:tx>
            <c:strRef>
              <c:f>Sheet1!$C$1</c:f>
              <c:strCache>
                <c:ptCount val="1"/>
                <c:pt idx="0">
                  <c:v>IETF 93, July 2015</c:v>
                </c:pt>
              </c:strCache>
            </c:strRef>
          </c:tx>
          <c:spPr>
            <a:solidFill>
              <a:schemeClr val="accent2"/>
            </a:solidFill>
            <a:ln w="25400">
              <a:noFill/>
            </a:ln>
            <a:effectLst/>
          </c:spPr>
          <c:invertIfNegative val="0"/>
          <c:val>
            <c:numRef>
              <c:f>Sheet1!$C$2</c:f>
              <c:numCache>
                <c:formatCode>General</c:formatCode>
                <c:ptCount val="1"/>
                <c:pt idx="0">
                  <c:v>119.0</c:v>
                </c:pt>
              </c:numCache>
            </c:numRef>
          </c:val>
        </c:ser>
        <c:ser>
          <c:idx val="2"/>
          <c:order val="2"/>
          <c:tx>
            <c:strRef>
              <c:f>Sheet1!$D$1</c:f>
              <c:strCache>
                <c:ptCount val="1"/>
                <c:pt idx="0">
                  <c:v>IETF 94, Nov 2015</c:v>
                </c:pt>
              </c:strCache>
            </c:strRef>
          </c:tx>
          <c:spPr>
            <a:solidFill>
              <a:schemeClr val="accent3"/>
            </a:solidFill>
            <a:ln w="25400">
              <a:noFill/>
            </a:ln>
            <a:effectLst/>
          </c:spPr>
          <c:invertIfNegative val="0"/>
          <c:val>
            <c:numRef>
              <c:f>Sheet1!$D$2</c:f>
              <c:numCache>
                <c:formatCode>General</c:formatCode>
                <c:ptCount val="1"/>
                <c:pt idx="0">
                  <c:v>70.0</c:v>
                </c:pt>
              </c:numCache>
            </c:numRef>
          </c:val>
        </c:ser>
        <c:ser>
          <c:idx val="3"/>
          <c:order val="3"/>
          <c:tx>
            <c:strRef>
              <c:f>Sheet1!$E$1</c:f>
              <c:strCache>
                <c:ptCount val="1"/>
                <c:pt idx="0">
                  <c:v>IETF 95, April 2016</c:v>
                </c:pt>
              </c:strCache>
            </c:strRef>
          </c:tx>
          <c:spPr>
            <a:solidFill>
              <a:schemeClr val="accent4"/>
            </a:solidFill>
            <a:ln w="25400">
              <a:noFill/>
            </a:ln>
            <a:effectLst/>
          </c:spPr>
          <c:invertIfNegative val="0"/>
          <c:val>
            <c:numRef>
              <c:f>Sheet1!$E$2</c:f>
              <c:numCache>
                <c:formatCode>General</c:formatCode>
                <c:ptCount val="1"/>
                <c:pt idx="0">
                  <c:v>101.0</c:v>
                </c:pt>
              </c:numCache>
            </c:numRef>
          </c:val>
        </c:ser>
        <c:ser>
          <c:idx val="4"/>
          <c:order val="4"/>
          <c:tx>
            <c:strRef>
              <c:f>Sheet1!$F$1</c:f>
              <c:strCache>
                <c:ptCount val="1"/>
                <c:pt idx="0">
                  <c:v>IETF 96, July 2016</c:v>
                </c:pt>
              </c:strCache>
            </c:strRef>
          </c:tx>
          <c:spPr>
            <a:solidFill>
              <a:schemeClr val="accent5"/>
            </a:solidFill>
            <a:ln w="25400">
              <a:noFill/>
            </a:ln>
            <a:effectLst/>
          </c:spPr>
          <c:invertIfNegative val="0"/>
          <c:val>
            <c:numRef>
              <c:f>Sheet1!$F$2</c:f>
              <c:numCache>
                <c:formatCode>General</c:formatCode>
                <c:ptCount val="1"/>
                <c:pt idx="0">
                  <c:v>159.0</c:v>
                </c:pt>
              </c:numCache>
            </c:numRef>
          </c:val>
        </c:ser>
        <c:ser>
          <c:idx val="5"/>
          <c:order val="5"/>
          <c:tx>
            <c:strRef>
              <c:f>Sheet1!$G$1</c:f>
              <c:strCache>
                <c:ptCount val="1"/>
                <c:pt idx="0">
                  <c:v>IETF 97, Nov 2016</c:v>
                </c:pt>
              </c:strCache>
            </c:strRef>
          </c:tx>
          <c:spPr>
            <a:solidFill>
              <a:schemeClr val="accent6"/>
            </a:solidFill>
            <a:ln>
              <a:noFill/>
            </a:ln>
            <a:effectLst/>
          </c:spPr>
          <c:invertIfNegative val="0"/>
          <c:val>
            <c:numRef>
              <c:f>Sheet1!$G$2</c:f>
              <c:numCache>
                <c:formatCode>General</c:formatCode>
                <c:ptCount val="1"/>
                <c:pt idx="0">
                  <c:v>117.0</c:v>
                </c:pt>
              </c:numCache>
            </c:numRef>
          </c:val>
        </c:ser>
        <c:dLbls>
          <c:showLegendKey val="0"/>
          <c:showVal val="0"/>
          <c:showCatName val="0"/>
          <c:showSerName val="0"/>
          <c:showPercent val="0"/>
          <c:showBubbleSize val="0"/>
        </c:dLbls>
        <c:gapWidth val="0"/>
        <c:overlap val="-3"/>
        <c:axId val="-1905889888"/>
        <c:axId val="-1912045520"/>
      </c:barChart>
      <c:catAx>
        <c:axId val="-1905889888"/>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912045520"/>
        <c:crosses val="autoZero"/>
        <c:auto val="1"/>
        <c:lblAlgn val="ctr"/>
        <c:lblOffset val="100"/>
        <c:noMultiLvlLbl val="0"/>
      </c:catAx>
      <c:valAx>
        <c:axId val="-1912045520"/>
        <c:scaling>
          <c:orientation val="minMax"/>
        </c:scaling>
        <c:delete val="0"/>
        <c:axPos val="l"/>
        <c:majorGridlines>
          <c:spPr>
            <a:ln w="9525" cap="flat" cmpd="sng" algn="ctr">
              <a:solidFill>
                <a:schemeClr val="tx1">
                  <a:lumMod val="15000"/>
                  <a:lumOff val="85000"/>
                </a:schemeClr>
              </a:solidFill>
              <a:round/>
            </a:ln>
            <a:effectLst/>
          </c:spPr>
        </c:majorGridlines>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1905889888"/>
        <c:crosses val="autoZero"/>
        <c:crossBetween val="between"/>
      </c:valAx>
      <c:spPr>
        <a:solidFill>
          <a:schemeClr val="bg1"/>
        </a:solidFill>
        <a:ln>
          <a:noFill/>
        </a:ln>
        <a:effectLst/>
      </c:spPr>
    </c:plotArea>
    <c:legend>
      <c:legendPos val="b"/>
      <c:layout>
        <c:manualLayout>
          <c:xMode val="edge"/>
          <c:yMode val="edge"/>
          <c:x val="0.0667243191475385"/>
          <c:y val="0.656934585099939"/>
          <c:w val="0.842289348034284"/>
          <c:h val="0.340501312335958"/>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50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545BD8-FC8A-0546-A491-A4210E96E105}" type="datetimeFigureOut">
              <a:rPr lang="en-US" smtClean="0"/>
              <a:t>11/15/16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7C95457-902F-5A41-A40F-CB902F487E7C}" type="slidenum">
              <a:rPr lang="en-US" smtClean="0"/>
              <a:t>‹#›</a:t>
            </a:fld>
            <a:endParaRPr lang="en-US"/>
          </a:p>
        </p:txBody>
      </p:sp>
    </p:spTree>
    <p:extLst>
      <p:ext uri="{BB962C8B-B14F-4D97-AF65-F5344CB8AC3E}">
        <p14:creationId xmlns:p14="http://schemas.microsoft.com/office/powerpoint/2010/main" val="258579411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AA6385-56E5-6843-A817-AFDC2DAC565D}" type="datetimeFigureOut">
              <a:rPr lang="en-US" smtClean="0"/>
              <a:t>11/15/16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22850B7-243E-B44C-91D9-EC504FD0DDA1}" type="slidenum">
              <a:rPr lang="en-US" smtClean="0"/>
              <a:t>‹#›</a:t>
            </a:fld>
            <a:endParaRPr lang="en-US"/>
          </a:p>
        </p:txBody>
      </p:sp>
    </p:spTree>
    <p:extLst>
      <p:ext uri="{BB962C8B-B14F-4D97-AF65-F5344CB8AC3E}">
        <p14:creationId xmlns:p14="http://schemas.microsoft.com/office/powerpoint/2010/main" val="2076366247"/>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13858FF-D650-4C6E-86BD-BDE117663948}" type="slidenum">
              <a:rPr lang="en-US" smtClean="0"/>
              <a:t>13</a:t>
            </a:fld>
            <a:endParaRPr lang="en-US"/>
          </a:p>
        </p:txBody>
      </p:sp>
    </p:spTree>
    <p:extLst>
      <p:ext uri="{BB962C8B-B14F-4D97-AF65-F5344CB8AC3E}">
        <p14:creationId xmlns:p14="http://schemas.microsoft.com/office/powerpoint/2010/main" val="9938627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Tree>
    <p:extLst>
      <p:ext uri="{BB962C8B-B14F-4D97-AF65-F5344CB8AC3E}">
        <p14:creationId xmlns:p14="http://schemas.microsoft.com/office/powerpoint/2010/main" val="11711529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a:xfrm>
            <a:off x="3124200" y="4767264"/>
            <a:ext cx="2895600" cy="273844"/>
          </a:xfrm>
          <a:prstGeom prst="rect">
            <a:avLst/>
          </a:prstGeom>
        </p:spPr>
        <p:txBody>
          <a:bodyPr/>
          <a:lstStyle/>
          <a:p>
            <a:r>
              <a:rPr lang="en-US" dirty="0" smtClean="0"/>
              <a:t>IETF Hackathon</a:t>
            </a:r>
            <a:endParaRPr lang="en-US" dirty="0"/>
          </a:p>
        </p:txBody>
      </p:sp>
      <p:sp>
        <p:nvSpPr>
          <p:cNvPr id="6" name="Slide Number Placeholder 5"/>
          <p:cNvSpPr>
            <a:spLocks noGrp="1"/>
          </p:cNvSpPr>
          <p:nvPr>
            <p:ph type="sldNum" sz="quarter" idx="12"/>
          </p:nvPr>
        </p:nvSpPr>
        <p:spPr>
          <a:xfrm>
            <a:off x="6553200" y="4767264"/>
            <a:ext cx="2133600" cy="273844"/>
          </a:xfrm>
          <a:prstGeom prst="rect">
            <a:avLst/>
          </a:prstGeom>
        </p:spPr>
        <p:txBody>
          <a:bodyPr/>
          <a:lstStyle/>
          <a:p>
            <a:fld id="{874AFF42-E6BF-7D4B-B4C4-6F95991ED1BF}" type="slidenum">
              <a:rPr lang="en-US" smtClean="0"/>
              <a:t>‹#›</a:t>
            </a:fld>
            <a:endParaRPr lang="en-US"/>
          </a:p>
        </p:txBody>
      </p:sp>
    </p:spTree>
    <p:extLst>
      <p:ext uri="{BB962C8B-B14F-4D97-AF65-F5344CB8AC3E}">
        <p14:creationId xmlns:p14="http://schemas.microsoft.com/office/powerpoint/2010/main" val="24849322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1"/>
          </p:nvPr>
        </p:nvSpPr>
        <p:spPr>
          <a:xfrm>
            <a:off x="3124200" y="4767264"/>
            <a:ext cx="2895600" cy="273844"/>
          </a:xfrm>
          <a:prstGeom prst="rect">
            <a:avLst/>
          </a:prstGeom>
        </p:spPr>
        <p:txBody>
          <a:bodyPr/>
          <a:lstStyle/>
          <a:p>
            <a:r>
              <a:rPr lang="en-US" dirty="0" smtClean="0"/>
              <a:t>IETF Hackathon</a:t>
            </a:r>
            <a:endParaRPr lang="en-US" dirty="0"/>
          </a:p>
        </p:txBody>
      </p:sp>
      <p:sp>
        <p:nvSpPr>
          <p:cNvPr id="7" name="Slide Number Placeholder 6"/>
          <p:cNvSpPr>
            <a:spLocks noGrp="1"/>
          </p:cNvSpPr>
          <p:nvPr>
            <p:ph type="sldNum" sz="quarter" idx="12"/>
          </p:nvPr>
        </p:nvSpPr>
        <p:spPr>
          <a:xfrm>
            <a:off x="6553200" y="4767264"/>
            <a:ext cx="2133600" cy="273844"/>
          </a:xfrm>
          <a:prstGeom prst="rect">
            <a:avLst/>
          </a:prstGeom>
        </p:spPr>
        <p:txBody>
          <a:bodyPr/>
          <a:lstStyle/>
          <a:p>
            <a:fld id="{874AFF42-E6BF-7D4B-B4C4-6F95991ED1BF}" type="slidenum">
              <a:rPr lang="en-US" smtClean="0"/>
              <a:t>‹#›</a:t>
            </a:fld>
            <a:endParaRPr lang="en-US"/>
          </a:p>
        </p:txBody>
      </p:sp>
    </p:spTree>
    <p:extLst>
      <p:ext uri="{BB962C8B-B14F-4D97-AF65-F5344CB8AC3E}">
        <p14:creationId xmlns:p14="http://schemas.microsoft.com/office/powerpoint/2010/main" val="3156311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30"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0"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Footer Placeholder 7"/>
          <p:cNvSpPr>
            <a:spLocks noGrp="1"/>
          </p:cNvSpPr>
          <p:nvPr>
            <p:ph type="ftr" sz="quarter" idx="11"/>
          </p:nvPr>
        </p:nvSpPr>
        <p:spPr>
          <a:xfrm>
            <a:off x="3124200" y="4767264"/>
            <a:ext cx="2895600" cy="273844"/>
          </a:xfrm>
          <a:prstGeom prst="rect">
            <a:avLst/>
          </a:prstGeom>
        </p:spPr>
        <p:txBody>
          <a:bodyPr/>
          <a:lstStyle/>
          <a:p>
            <a:r>
              <a:rPr lang="en-US" dirty="0" smtClean="0"/>
              <a:t>IETF Hackathon</a:t>
            </a:r>
            <a:endParaRPr lang="en-US" dirty="0"/>
          </a:p>
        </p:txBody>
      </p:sp>
      <p:sp>
        <p:nvSpPr>
          <p:cNvPr id="9" name="Slide Number Placeholder 8"/>
          <p:cNvSpPr>
            <a:spLocks noGrp="1"/>
          </p:cNvSpPr>
          <p:nvPr>
            <p:ph type="sldNum" sz="quarter" idx="12"/>
          </p:nvPr>
        </p:nvSpPr>
        <p:spPr>
          <a:xfrm>
            <a:off x="6553200" y="4767264"/>
            <a:ext cx="2133600" cy="273844"/>
          </a:xfrm>
          <a:prstGeom prst="rect">
            <a:avLst/>
          </a:prstGeom>
        </p:spPr>
        <p:txBody>
          <a:bodyPr/>
          <a:lstStyle/>
          <a:p>
            <a:fld id="{874AFF42-E6BF-7D4B-B4C4-6F95991ED1BF}" type="slidenum">
              <a:rPr lang="en-US" smtClean="0"/>
              <a:t>‹#›</a:t>
            </a:fld>
            <a:endParaRPr lang="en-US"/>
          </a:p>
        </p:txBody>
      </p:sp>
    </p:spTree>
    <p:extLst>
      <p:ext uri="{BB962C8B-B14F-4D97-AF65-F5344CB8AC3E}">
        <p14:creationId xmlns:p14="http://schemas.microsoft.com/office/powerpoint/2010/main" val="31479163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Bullet">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462301" y="1347788"/>
            <a:ext cx="8277344" cy="3168210"/>
          </a:xfrm>
          <a:prstGeom prst="rect">
            <a:avLst/>
          </a:prstGeom>
        </p:spPr>
        <p:txBody>
          <a:bodyPr lIns="91420" tIns="45710" rIns="91420" bIns="45710">
            <a:noAutofit/>
          </a:bodyPr>
          <a:lstStyle>
            <a:lvl1pPr marL="280928" indent="-223792">
              <a:lnSpc>
                <a:spcPct val="95000"/>
              </a:lnSpc>
              <a:spcBef>
                <a:spcPts val="1110"/>
              </a:spcBef>
              <a:buClr>
                <a:schemeClr val="tx1"/>
              </a:buClr>
              <a:buSzPct val="80000"/>
              <a:buFont typeface="Arial"/>
              <a:buChar char="•"/>
              <a:defRPr sz="2000" b="0" i="0">
                <a:solidFill>
                  <a:srgbClr val="676767"/>
                </a:solidFill>
                <a:latin typeface="+mn-lt"/>
                <a:cs typeface="CiscoSans ExtraLight"/>
              </a:defRPr>
            </a:lvl1pPr>
            <a:lvl2pPr marL="507895" indent="-215855">
              <a:lnSpc>
                <a:spcPct val="95000"/>
              </a:lnSpc>
              <a:spcBef>
                <a:spcPts val="450"/>
              </a:spcBef>
              <a:buClr>
                <a:schemeClr val="tx1"/>
              </a:buClr>
              <a:buSzPct val="80000"/>
              <a:buFont typeface="Arial"/>
              <a:buChar char="•"/>
              <a:defRPr sz="1800" b="0" i="0">
                <a:solidFill>
                  <a:srgbClr val="676767"/>
                </a:solidFill>
                <a:latin typeface="+mn-lt"/>
                <a:cs typeface="CiscoSans ExtraLight"/>
              </a:defRPr>
            </a:lvl2pPr>
            <a:lvl3pPr marL="747558" indent="-171415">
              <a:buClr>
                <a:schemeClr val="tx1"/>
              </a:buClr>
              <a:buSzPct val="80000"/>
              <a:buFont typeface="Arial"/>
              <a:buChar char="•"/>
              <a:defRPr sz="1600" b="0" i="0">
                <a:solidFill>
                  <a:srgbClr val="676767"/>
                </a:solidFill>
                <a:latin typeface="+mn-lt"/>
                <a:cs typeface="CiscoSans ExtraLight"/>
              </a:defRPr>
            </a:lvl3pPr>
            <a:lvl4pPr marL="911035" indent="-171415">
              <a:buClr>
                <a:schemeClr val="tx1"/>
              </a:buClr>
              <a:buSzPct val="80000"/>
              <a:buFont typeface="Arial"/>
              <a:buChar char="•"/>
              <a:defRPr sz="1400" b="0" i="0">
                <a:solidFill>
                  <a:srgbClr val="676767"/>
                </a:solidFill>
                <a:latin typeface="+mn-lt"/>
                <a:cs typeface="CiscoSans ExtraLight"/>
              </a:defRPr>
            </a:lvl4pPr>
            <a:lvl5pPr marL="1082450" indent="-168240">
              <a:buClr>
                <a:schemeClr val="tx1"/>
              </a:buClr>
              <a:buSzPct val="80000"/>
              <a:buFont typeface="Arial"/>
              <a:buChar char="•"/>
              <a:defRPr sz="1200" b="0" i="0">
                <a:solidFill>
                  <a:srgbClr val="676767"/>
                </a:solidFill>
                <a:latin typeface="+mn-lt"/>
                <a:cs typeface="CiscoSans ExtraLight"/>
              </a:defRPr>
            </a:lvl5pPr>
          </a:lstStyle>
          <a:p>
            <a:pPr lvl="0"/>
            <a:r>
              <a:rPr lang="en-GB" dirty="0" smtClean="0"/>
              <a:t>First level</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6" name="Title Placeholder 5"/>
          <p:cNvSpPr>
            <a:spLocks noGrp="1"/>
          </p:cNvSpPr>
          <p:nvPr>
            <p:ph type="title"/>
          </p:nvPr>
        </p:nvSpPr>
        <p:spPr bwMode="auto">
          <a:xfrm>
            <a:off x="437766" y="341314"/>
            <a:ext cx="8345488" cy="731837"/>
          </a:xfrm>
          <a:prstGeom prst="rect">
            <a:avLst/>
          </a:prstGeom>
          <a:noFill/>
          <a:ln>
            <a:noFill/>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US" smtClean="0"/>
              <a:t>Click to edit Master title style</a:t>
            </a:r>
            <a:endParaRPr lang="en-GB" dirty="0"/>
          </a:p>
        </p:txBody>
      </p:sp>
    </p:spTree>
    <p:extLst>
      <p:ext uri="{BB962C8B-B14F-4D97-AF65-F5344CB8AC3E}">
        <p14:creationId xmlns:p14="http://schemas.microsoft.com/office/powerpoint/2010/main" val="1483038375"/>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cSld name="Bullet Slide With Titl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437766" y="1347788"/>
            <a:ext cx="8345488" cy="3168210"/>
          </a:xfrm>
          <a:prstGeom prst="rect">
            <a:avLst/>
          </a:prstGeom>
        </p:spPr>
        <p:txBody>
          <a:bodyPr lIns="91420" tIns="45710" rIns="91420" bIns="45710">
            <a:noAutofit/>
          </a:bodyPr>
          <a:lstStyle>
            <a:lvl1pPr marL="280928" indent="-223792">
              <a:lnSpc>
                <a:spcPct val="95000"/>
              </a:lnSpc>
              <a:spcBef>
                <a:spcPts val="1110"/>
              </a:spcBef>
              <a:buClr>
                <a:schemeClr val="tx1"/>
              </a:buClr>
              <a:buSzPct val="80000"/>
              <a:buFont typeface="Arial"/>
              <a:buChar char="•"/>
              <a:defRPr sz="3700" b="0" i="0">
                <a:solidFill>
                  <a:srgbClr val="676767"/>
                </a:solidFill>
                <a:latin typeface="+mn-lt"/>
                <a:cs typeface="CiscoSans ExtraLight"/>
              </a:defRPr>
            </a:lvl1pPr>
            <a:lvl2pPr marL="507895" indent="-215855">
              <a:lnSpc>
                <a:spcPct val="95000"/>
              </a:lnSpc>
              <a:spcBef>
                <a:spcPts val="450"/>
              </a:spcBef>
              <a:buClr>
                <a:schemeClr val="tx1"/>
              </a:buClr>
              <a:buSzPct val="80000"/>
              <a:buFont typeface="Arial"/>
              <a:buChar char="•"/>
              <a:defRPr sz="1800" b="0" i="0">
                <a:solidFill>
                  <a:srgbClr val="676767"/>
                </a:solidFill>
                <a:latin typeface="+mn-lt"/>
                <a:cs typeface="CiscoSans ExtraLight"/>
              </a:defRPr>
            </a:lvl2pPr>
            <a:lvl3pPr marL="747558" indent="-171415">
              <a:buClr>
                <a:schemeClr val="tx1"/>
              </a:buClr>
              <a:buSzPct val="80000"/>
              <a:buFont typeface="Arial"/>
              <a:buChar char="•"/>
              <a:defRPr sz="1600" b="0" i="0">
                <a:solidFill>
                  <a:srgbClr val="676767"/>
                </a:solidFill>
                <a:latin typeface="+mn-lt"/>
                <a:cs typeface="CiscoSans ExtraLight"/>
              </a:defRPr>
            </a:lvl3pPr>
            <a:lvl4pPr marL="911035" indent="-171415">
              <a:buClr>
                <a:schemeClr val="tx1"/>
              </a:buClr>
              <a:buSzPct val="80000"/>
              <a:buFont typeface="Arial"/>
              <a:buChar char="•"/>
              <a:defRPr sz="1400" b="0" i="0">
                <a:solidFill>
                  <a:srgbClr val="676767"/>
                </a:solidFill>
                <a:latin typeface="+mn-lt"/>
                <a:cs typeface="CiscoSans ExtraLight"/>
              </a:defRPr>
            </a:lvl4pPr>
            <a:lvl5pPr marL="1082450" indent="-168240">
              <a:buClr>
                <a:schemeClr val="tx1"/>
              </a:buClr>
              <a:buSzPct val="80000"/>
              <a:buFont typeface="Arial"/>
              <a:buChar char="•"/>
              <a:defRPr sz="1200" b="0" i="0">
                <a:solidFill>
                  <a:srgbClr val="676767"/>
                </a:solidFill>
                <a:latin typeface="+mn-lt"/>
                <a:cs typeface="CiscoSans ExtraLight"/>
              </a:defRPr>
            </a:lvl5pPr>
          </a:lstStyle>
          <a:p>
            <a:pPr lvl="0"/>
            <a:r>
              <a:rPr lang="en-GB" dirty="0" smtClean="0"/>
              <a:t>Click to edit text</a:t>
            </a:r>
          </a:p>
        </p:txBody>
      </p:sp>
      <p:sp>
        <p:nvSpPr>
          <p:cNvPr id="6" name="Title Placeholder 5"/>
          <p:cNvSpPr>
            <a:spLocks noGrp="1"/>
          </p:cNvSpPr>
          <p:nvPr>
            <p:ph type="title"/>
          </p:nvPr>
        </p:nvSpPr>
        <p:spPr bwMode="auto">
          <a:xfrm>
            <a:off x="437766" y="341314"/>
            <a:ext cx="8345488" cy="731837"/>
          </a:xfrm>
          <a:prstGeom prst="rect">
            <a:avLst/>
          </a:prstGeom>
          <a:noFill/>
          <a:ln>
            <a:noFill/>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US" smtClean="0"/>
              <a:t>Click to edit Master title style</a:t>
            </a:r>
            <a:endParaRPr lang="en-GB" dirty="0"/>
          </a:p>
        </p:txBody>
      </p:sp>
    </p:spTree>
    <p:extLst>
      <p:ext uri="{BB962C8B-B14F-4D97-AF65-F5344CB8AC3E}">
        <p14:creationId xmlns:p14="http://schemas.microsoft.com/office/powerpoint/2010/main" val="1243254586"/>
      </p:ext>
    </p:extLst>
  </p:cSld>
  <p:clrMapOvr>
    <a:masterClrMapping/>
  </p:clrMapOvr>
  <p:transition spd="med">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cSld name="Content Slide With Titl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437766" y="1347788"/>
            <a:ext cx="8345488" cy="3168210"/>
          </a:xfrm>
          <a:prstGeom prst="rect">
            <a:avLst/>
          </a:prstGeom>
        </p:spPr>
        <p:txBody>
          <a:bodyPr lIns="91420" tIns="45710" rIns="91420" bIns="45710">
            <a:noAutofit/>
          </a:bodyPr>
          <a:lstStyle>
            <a:lvl1pPr marL="57136" indent="0">
              <a:lnSpc>
                <a:spcPct val="95000"/>
              </a:lnSpc>
              <a:spcBef>
                <a:spcPts val="1110"/>
              </a:spcBef>
              <a:buClr>
                <a:schemeClr val="tx1"/>
              </a:buClr>
              <a:buSzPct val="80000"/>
              <a:buFont typeface="Arial"/>
              <a:buNone/>
              <a:defRPr sz="3700" b="0" i="0">
                <a:solidFill>
                  <a:srgbClr val="676767"/>
                </a:solidFill>
                <a:latin typeface="+mn-lt"/>
                <a:cs typeface="CiscoSans ExtraLight"/>
              </a:defRPr>
            </a:lvl1pPr>
            <a:lvl2pPr marL="292040" indent="0">
              <a:lnSpc>
                <a:spcPct val="95000"/>
              </a:lnSpc>
              <a:spcBef>
                <a:spcPts val="450"/>
              </a:spcBef>
              <a:buClr>
                <a:schemeClr val="tx1"/>
              </a:buClr>
              <a:buSzPct val="80000"/>
              <a:buFont typeface="Arial"/>
              <a:buNone/>
              <a:defRPr sz="1800" b="0" i="0">
                <a:solidFill>
                  <a:srgbClr val="676767"/>
                </a:solidFill>
                <a:latin typeface="+mn-lt"/>
                <a:cs typeface="CiscoSans ExtraLight"/>
              </a:defRPr>
            </a:lvl2pPr>
            <a:lvl3pPr marL="576143" indent="0">
              <a:buClr>
                <a:schemeClr val="tx1"/>
              </a:buClr>
              <a:buSzPct val="80000"/>
              <a:buFont typeface="Arial"/>
              <a:buNone/>
              <a:defRPr sz="1600" b="0" i="0">
                <a:solidFill>
                  <a:srgbClr val="676767"/>
                </a:solidFill>
                <a:latin typeface="+mn-lt"/>
                <a:cs typeface="CiscoSans ExtraLight"/>
              </a:defRPr>
            </a:lvl3pPr>
            <a:lvl4pPr marL="739620" indent="0">
              <a:buClr>
                <a:schemeClr val="tx1"/>
              </a:buClr>
              <a:buSzPct val="80000"/>
              <a:buFont typeface="Arial"/>
              <a:buNone/>
              <a:defRPr sz="1400" b="0" i="0">
                <a:solidFill>
                  <a:srgbClr val="676767"/>
                </a:solidFill>
                <a:latin typeface="+mn-lt"/>
                <a:cs typeface="CiscoSans ExtraLight"/>
              </a:defRPr>
            </a:lvl4pPr>
            <a:lvl5pPr marL="914210" indent="0">
              <a:buClr>
                <a:schemeClr val="tx1"/>
              </a:buClr>
              <a:buSzPct val="80000"/>
              <a:buFont typeface="Arial"/>
              <a:buNone/>
              <a:defRPr sz="1200" b="0" i="0">
                <a:solidFill>
                  <a:srgbClr val="676767"/>
                </a:solidFill>
                <a:latin typeface="+mn-lt"/>
                <a:cs typeface="CiscoSans ExtraLight"/>
              </a:defRPr>
            </a:lvl5pPr>
          </a:lstStyle>
          <a:p>
            <a:pPr lvl="0"/>
            <a:r>
              <a:rPr lang="en-GB" dirty="0" smtClean="0"/>
              <a:t>Click to edit Text</a:t>
            </a:r>
          </a:p>
        </p:txBody>
      </p:sp>
      <p:sp>
        <p:nvSpPr>
          <p:cNvPr id="6" name="Title Placeholder 5"/>
          <p:cNvSpPr>
            <a:spLocks noGrp="1"/>
          </p:cNvSpPr>
          <p:nvPr>
            <p:ph type="title"/>
          </p:nvPr>
        </p:nvSpPr>
        <p:spPr bwMode="auto">
          <a:xfrm>
            <a:off x="437766" y="341314"/>
            <a:ext cx="8345488" cy="731837"/>
          </a:xfrm>
          <a:prstGeom prst="rect">
            <a:avLst/>
          </a:prstGeom>
          <a:noFill/>
          <a:ln>
            <a:noFill/>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US" smtClean="0"/>
              <a:t>Click to edit Master title style</a:t>
            </a:r>
            <a:endParaRPr lang="en-GB" dirty="0"/>
          </a:p>
        </p:txBody>
      </p:sp>
    </p:spTree>
    <p:extLst>
      <p:ext uri="{BB962C8B-B14F-4D97-AF65-F5344CB8AC3E}">
        <p14:creationId xmlns:p14="http://schemas.microsoft.com/office/powerpoint/2010/main" val="722861446"/>
      </p:ext>
    </p:extLst>
  </p:cSld>
  <p:clrMapOvr>
    <a:masterClrMapping/>
  </p:clrMapOvr>
  <p:transition spd="med">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Footer Placeholder 7"/>
          <p:cNvSpPr>
            <a:spLocks noGrp="1"/>
          </p:cNvSpPr>
          <p:nvPr>
            <p:ph type="ftr" sz="quarter" idx="3"/>
          </p:nvPr>
        </p:nvSpPr>
        <p:spPr>
          <a:xfrm>
            <a:off x="3124200" y="4767264"/>
            <a:ext cx="28956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t>IETF Hackathon</a:t>
            </a:r>
            <a:endParaRPr lang="en-US" dirty="0"/>
          </a:p>
        </p:txBody>
      </p:sp>
      <p:sp>
        <p:nvSpPr>
          <p:cNvPr id="9" name="Slide Number Placeholder 8"/>
          <p:cNvSpPr>
            <a:spLocks noGrp="1"/>
          </p:cNvSpPr>
          <p:nvPr>
            <p:ph type="sldNum" sz="quarter" idx="4"/>
          </p:nvPr>
        </p:nvSpPr>
        <p:spPr>
          <a:xfrm>
            <a:off x="6553200" y="4767264"/>
            <a:ext cx="21336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57FB7436-EFF2-0143-BA29-50CEA7B295F6}" type="slidenum">
              <a:rPr lang="en-US" smtClean="0"/>
              <a:t>‹#›</a:t>
            </a:fld>
            <a:endParaRPr lang="en-US"/>
          </a:p>
        </p:txBody>
      </p:sp>
    </p:spTree>
    <p:extLst>
      <p:ext uri="{BB962C8B-B14F-4D97-AF65-F5344CB8AC3E}">
        <p14:creationId xmlns:p14="http://schemas.microsoft.com/office/powerpoint/2010/main" val="18402076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 id="2147483656" r:id="rId7"/>
  </p:sldLayoutIdLst>
  <p:hf hdr="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JPG"/><Relationship Id="rId8" Type="http://schemas.openxmlformats.org/officeDocument/2006/relationships/image" Target="../media/image7.JP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4" Type="http://schemas.openxmlformats.org/officeDocument/2006/relationships/image" Target="../media/image16.png"/><Relationship Id="rId5" Type="http://schemas.openxmlformats.org/officeDocument/2006/relationships/image" Target="../media/image17.png"/><Relationship Id="rId6" Type="http://schemas.openxmlformats.org/officeDocument/2006/relationships/image" Target="../media/image18.png"/><Relationship Id="rId7" Type="http://schemas.openxmlformats.org/officeDocument/2006/relationships/image" Target="../media/image19.png"/><Relationship Id="rId1" Type="http://schemas.openxmlformats.org/officeDocument/2006/relationships/slideLayout" Target="../slideLayouts/slideLayout6.xml"/><Relationship Id="rId2" Type="http://schemas.openxmlformats.org/officeDocument/2006/relationships/notesSlide" Target="../notesSlides/notesSlide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8.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tools.ietf.org/html/rfc6982" TargetMode="External"/><Relationship Id="rId3" Type="http://schemas.openxmlformats.org/officeDocument/2006/relationships/image" Target="../media/image10.jpg"/></Relationships>
</file>

<file path=ppt/slides/_rels/slide5.xml.rels><?xml version="1.0" encoding="UTF-8" standalone="yes"?>
<Relationships xmlns="http://schemas.openxmlformats.org/package/2006/relationships"><Relationship Id="rId3" Type="http://schemas.openxmlformats.org/officeDocument/2006/relationships/hyperlink" Target="https://www.ietf.org/mailman/listinfo/hackathon" TargetMode="External"/><Relationship Id="rId4" Type="http://schemas.openxmlformats.org/officeDocument/2006/relationships/image" Target="../media/image11.jpg"/><Relationship Id="rId5" Type="http://schemas.openxmlformats.org/officeDocument/2006/relationships/image" Target="../media/image12.jpeg"/><Relationship Id="rId1" Type="http://schemas.openxmlformats.org/officeDocument/2006/relationships/slideLayout" Target="../slideLayouts/slideLayout2.xml"/><Relationship Id="rId2" Type="http://schemas.openxmlformats.org/officeDocument/2006/relationships/hyperlink" Target="https://www.ietf.org/registration/MeetingWiki/wiki/97hackathon"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www.rfc-editor.org/rfc/rfc5378.txt" TargetMode="External"/><Relationship Id="rId4" Type="http://schemas.openxmlformats.org/officeDocument/2006/relationships/hyperlink" Target="http://www.rfc-editor.org/rfc/rfc3979.txt" TargetMode="External"/><Relationship Id="rId5" Type="http://schemas.openxmlformats.org/officeDocument/2006/relationships/hyperlink" Target="http://www.rfc-editor.org/rfc/rfc4879.txt" TargetMode="External"/><Relationship Id="rId1" Type="http://schemas.openxmlformats.org/officeDocument/2006/relationships/slideLayout" Target="../slideLayouts/slideLayout2.xml"/><Relationship Id="rId2" Type="http://schemas.openxmlformats.org/officeDocument/2006/relationships/hyperlink" Target="https://www.ietf.org/about/note-well.html"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github.com/ietf-hackathon" TargetMode="External"/><Relationship Id="rId3"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
            </a:r>
            <a:br>
              <a:rPr lang="en-US" dirty="0" smtClean="0"/>
            </a:br>
            <a:r>
              <a:rPr lang="en-US" dirty="0" smtClean="0"/>
              <a:t>IETF Hackathon</a:t>
            </a:r>
            <a:endParaRPr lang="en-US"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100" t="-343" b="343"/>
          <a:stretch/>
        </p:blipFill>
        <p:spPr>
          <a:xfrm>
            <a:off x="5958411" y="2873469"/>
            <a:ext cx="3185589" cy="2259234"/>
          </a:xfrm>
          <a:prstGeom prst="rect">
            <a:avLst/>
          </a:prstGeom>
        </p:spPr>
      </p:pic>
      <p:pic>
        <p:nvPicPr>
          <p:cNvPr id="7" name="Picture 6" descr="Screen Shot 2016-03-31 at 6.27.53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884266"/>
            <a:ext cx="3234813" cy="2259234"/>
          </a:xfrm>
          <a:prstGeom prst="rect">
            <a:avLst/>
          </a:prstGeom>
        </p:spPr>
      </p:pic>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4011" r="1857"/>
          <a:stretch/>
        </p:blipFill>
        <p:spPr>
          <a:xfrm>
            <a:off x="2998839" y="2873469"/>
            <a:ext cx="3146322" cy="2248437"/>
          </a:xfrm>
          <a:prstGeom prst="rect">
            <a:avLst/>
          </a:prstGeom>
        </p:spPr>
      </p:pic>
      <p:pic>
        <p:nvPicPr>
          <p:cNvPr id="8" name="Content Placeholder 9" descr="Screen Shot 2015-03-20 at 12.39.49 PM.png"/>
          <p:cNvPicPr>
            <a:picLocks noChangeAspect="1"/>
          </p:cNvPicPr>
          <p:nvPr/>
        </p:nvPicPr>
        <p:blipFill rotWithShape="1">
          <a:blip r:embed="rId5">
            <a:extLst>
              <a:ext uri="{28A0092B-C50C-407E-A947-70E740481C1C}">
                <a14:useLocalDpi xmlns:a14="http://schemas.microsoft.com/office/drawing/2010/main" val="0"/>
              </a:ext>
            </a:extLst>
          </a:blip>
          <a:srcRect l="4219" t="2683" r="2611" b="25426"/>
          <a:stretch/>
        </p:blipFill>
        <p:spPr>
          <a:xfrm>
            <a:off x="68826" y="12309"/>
            <a:ext cx="3024578" cy="2061695"/>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38598" y="12308"/>
            <a:ext cx="2907829" cy="2061696"/>
          </a:xfrm>
          <a:prstGeom prst="rect">
            <a:avLst/>
          </a:prstGeom>
        </p:spPr>
      </p:pic>
      <p:pic>
        <p:nvPicPr>
          <p:cNvPr id="11" name="Picture 10" descr="IMG_3384.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5400000">
            <a:off x="5791230" y="267507"/>
            <a:ext cx="2061695" cy="1551299"/>
          </a:xfrm>
          <a:prstGeom prst="rect">
            <a:avLst/>
          </a:prstGeom>
        </p:spPr>
      </p:pic>
      <p:pic>
        <p:nvPicPr>
          <p:cNvPr id="12" name="Picture 11" descr="IMG_3385.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5400000">
            <a:off x="7340017" y="270022"/>
            <a:ext cx="2061694" cy="1546270"/>
          </a:xfrm>
          <a:prstGeom prst="rect">
            <a:avLst/>
          </a:prstGeom>
        </p:spPr>
      </p:pic>
    </p:spTree>
    <p:extLst>
      <p:ext uri="{BB962C8B-B14F-4D97-AF65-F5344CB8AC3E}">
        <p14:creationId xmlns:p14="http://schemas.microsoft.com/office/powerpoint/2010/main" val="64675113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 - Saturday</a:t>
            </a:r>
            <a:endParaRPr lang="en-US" dirty="0"/>
          </a:p>
        </p:txBody>
      </p:sp>
      <p:sp>
        <p:nvSpPr>
          <p:cNvPr id="3" name="Content Placeholder 2"/>
          <p:cNvSpPr>
            <a:spLocks noGrp="1"/>
          </p:cNvSpPr>
          <p:nvPr>
            <p:ph idx="1"/>
          </p:nvPr>
        </p:nvSpPr>
        <p:spPr/>
        <p:txBody>
          <a:bodyPr>
            <a:noAutofit/>
          </a:bodyPr>
          <a:lstStyle/>
          <a:p>
            <a:pPr>
              <a:spcBef>
                <a:spcPts val="300"/>
              </a:spcBef>
            </a:pPr>
            <a:r>
              <a:rPr lang="en-US" sz="2400" dirty="0"/>
              <a:t>09:00: Room opens </a:t>
            </a:r>
            <a:r>
              <a:rPr lang="en-US" sz="2400" dirty="0" smtClean="0"/>
              <a:t>– Pastries, coffee</a:t>
            </a:r>
          </a:p>
          <a:p>
            <a:pPr>
              <a:spcBef>
                <a:spcPts val="300"/>
              </a:spcBef>
            </a:pPr>
            <a:r>
              <a:rPr lang="en-US" sz="2400" dirty="0" smtClean="0"/>
              <a:t>09:00: Posters of technologies displayed</a:t>
            </a:r>
          </a:p>
          <a:p>
            <a:pPr>
              <a:spcBef>
                <a:spcPts val="300"/>
              </a:spcBef>
            </a:pPr>
            <a:r>
              <a:rPr lang="en-US" sz="2400" dirty="0" smtClean="0"/>
              <a:t>09:30</a:t>
            </a:r>
            <a:r>
              <a:rPr lang="en-US" sz="2400" dirty="0"/>
              <a:t>: Hackathon kickoff </a:t>
            </a:r>
            <a:endParaRPr lang="en-US" sz="2400" dirty="0" smtClean="0"/>
          </a:p>
          <a:p>
            <a:pPr>
              <a:spcBef>
                <a:spcPts val="300"/>
              </a:spcBef>
            </a:pPr>
            <a:r>
              <a:rPr lang="en-US" sz="2400" dirty="0" smtClean="0"/>
              <a:t>09:45: Form </a:t>
            </a:r>
            <a:r>
              <a:rPr lang="en-US" sz="2400" dirty="0"/>
              <a:t>T</a:t>
            </a:r>
            <a:r>
              <a:rPr lang="en-US" sz="2400" dirty="0" smtClean="0"/>
              <a:t>eams</a:t>
            </a:r>
            <a:endParaRPr lang="en-US" sz="2400" dirty="0"/>
          </a:p>
          <a:p>
            <a:pPr>
              <a:spcBef>
                <a:spcPts val="300"/>
              </a:spcBef>
            </a:pPr>
            <a:r>
              <a:rPr lang="en-US" sz="2400" dirty="0" smtClean="0"/>
              <a:t>12</a:t>
            </a:r>
            <a:r>
              <a:rPr lang="en-US" sz="2400" dirty="0"/>
              <a:t>:30: </a:t>
            </a:r>
            <a:r>
              <a:rPr lang="en-US" sz="2400" dirty="0" smtClean="0"/>
              <a:t>Lunch</a:t>
            </a:r>
            <a:endParaRPr lang="en-US" sz="2400" dirty="0"/>
          </a:p>
          <a:p>
            <a:pPr>
              <a:spcBef>
                <a:spcPts val="300"/>
              </a:spcBef>
            </a:pPr>
            <a:r>
              <a:rPr lang="en-US" sz="2400" dirty="0" smtClean="0"/>
              <a:t>15</a:t>
            </a:r>
            <a:r>
              <a:rPr lang="en-US" sz="2400" dirty="0"/>
              <a:t>:30: Afternoon break - Snacks </a:t>
            </a:r>
            <a:endParaRPr lang="en-US" sz="2400" dirty="0" smtClean="0"/>
          </a:p>
          <a:p>
            <a:pPr>
              <a:spcBef>
                <a:spcPts val="300"/>
              </a:spcBef>
            </a:pPr>
            <a:r>
              <a:rPr lang="en-US" sz="2400" dirty="0" smtClean="0"/>
              <a:t>18:30</a:t>
            </a:r>
            <a:r>
              <a:rPr lang="en-US" sz="2400" dirty="0"/>
              <a:t>: Progress check and sharing</a:t>
            </a:r>
          </a:p>
          <a:p>
            <a:pPr>
              <a:spcBef>
                <a:spcPts val="300"/>
              </a:spcBef>
            </a:pPr>
            <a:r>
              <a:rPr lang="en-US" sz="2400" dirty="0" smtClean="0"/>
              <a:t>19</a:t>
            </a:r>
            <a:r>
              <a:rPr lang="en-US" sz="2400" dirty="0"/>
              <a:t>:00: </a:t>
            </a:r>
            <a:r>
              <a:rPr lang="en-US" sz="2400" dirty="0" smtClean="0"/>
              <a:t>Dinner</a:t>
            </a:r>
            <a:endParaRPr lang="en-US" sz="2400" dirty="0"/>
          </a:p>
          <a:p>
            <a:pPr>
              <a:spcBef>
                <a:spcPts val="300"/>
              </a:spcBef>
            </a:pPr>
            <a:r>
              <a:rPr lang="en-US" sz="2400" dirty="0" smtClean="0"/>
              <a:t>22</a:t>
            </a:r>
            <a:r>
              <a:rPr lang="en-US" sz="2400" dirty="0"/>
              <a:t>:00: Room closes and is locked</a:t>
            </a:r>
            <a:endParaRPr lang="en-US" sz="2400" dirty="0" smtClean="0"/>
          </a:p>
        </p:txBody>
      </p:sp>
      <p:sp>
        <p:nvSpPr>
          <p:cNvPr id="7" name="Footer Placeholder 4"/>
          <p:cNvSpPr>
            <a:spLocks noGrp="1"/>
          </p:cNvSpPr>
          <p:nvPr>
            <p:ph type="ftr" sz="quarter" idx="11"/>
          </p:nvPr>
        </p:nvSpPr>
        <p:spPr/>
        <p:txBody>
          <a:bodyPr/>
          <a:lstStyle>
            <a:lvl1pPr algn="ctr">
              <a:defRPr sz="1200">
                <a:solidFill>
                  <a:schemeClr val="tx1">
                    <a:tint val="75000"/>
                  </a:schemeClr>
                </a:solidFill>
              </a:defRPr>
            </a:lvl1pPr>
          </a:lstStyle>
          <a:p>
            <a:r>
              <a:rPr lang="en-US" dirty="0" smtClean="0"/>
              <a:t>IETF Hackathon</a:t>
            </a:r>
            <a:endParaRPr lang="en-US" dirty="0"/>
          </a:p>
        </p:txBody>
      </p:sp>
      <p:sp>
        <p:nvSpPr>
          <p:cNvPr id="8" name="Slide Number Placeholder 5"/>
          <p:cNvSpPr>
            <a:spLocks noGrp="1"/>
          </p:cNvSpPr>
          <p:nvPr>
            <p:ph type="sldNum" sz="quarter" idx="12"/>
          </p:nvPr>
        </p:nvSpPr>
        <p:spPr/>
        <p:txBody>
          <a:bodyPr/>
          <a:lstStyle>
            <a:lvl1pPr algn="r">
              <a:defRPr sz="1200">
                <a:solidFill>
                  <a:schemeClr val="tx1">
                    <a:tint val="75000"/>
                  </a:schemeClr>
                </a:solidFill>
              </a:defRPr>
            </a:lvl1pPr>
          </a:lstStyle>
          <a:p>
            <a:fld id="{874AFF42-E6BF-7D4B-B4C4-6F95991ED1BF}" type="slidenum">
              <a:rPr lang="en-US" smtClean="0"/>
              <a:pPr/>
              <a:t>10</a:t>
            </a:fld>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01754" y="1195965"/>
            <a:ext cx="2678473" cy="3571299"/>
          </a:xfrm>
          <a:prstGeom prst="rect">
            <a:avLst/>
          </a:prstGeom>
        </p:spPr>
      </p:pic>
    </p:spTree>
    <p:extLst>
      <p:ext uri="{BB962C8B-B14F-4D97-AF65-F5344CB8AC3E}">
        <p14:creationId xmlns:p14="http://schemas.microsoft.com/office/powerpoint/2010/main" val="359092579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972004" y="17576"/>
            <a:ext cx="2171996" cy="2171996"/>
          </a:xfrm>
          <a:prstGeom prst="rect">
            <a:avLst/>
          </a:prstGeom>
        </p:spPr>
      </p:pic>
      <p:sp>
        <p:nvSpPr>
          <p:cNvPr id="2" name="Title 1"/>
          <p:cNvSpPr>
            <a:spLocks noGrp="1"/>
          </p:cNvSpPr>
          <p:nvPr>
            <p:ph type="title"/>
          </p:nvPr>
        </p:nvSpPr>
        <p:spPr/>
        <p:txBody>
          <a:bodyPr/>
          <a:lstStyle/>
          <a:p>
            <a:r>
              <a:rPr lang="en-US" smtClean="0"/>
              <a:t>Agenda - Sunday</a:t>
            </a:r>
            <a:endParaRPr lang="en-US" dirty="0"/>
          </a:p>
        </p:txBody>
      </p:sp>
      <p:sp>
        <p:nvSpPr>
          <p:cNvPr id="3" name="Content Placeholder 2"/>
          <p:cNvSpPr>
            <a:spLocks noGrp="1"/>
          </p:cNvSpPr>
          <p:nvPr>
            <p:ph idx="1"/>
          </p:nvPr>
        </p:nvSpPr>
        <p:spPr/>
        <p:txBody>
          <a:bodyPr>
            <a:noAutofit/>
          </a:bodyPr>
          <a:lstStyle/>
          <a:p>
            <a:r>
              <a:rPr lang="en-US" sz="2400" dirty="0" smtClean="0"/>
              <a:t>09</a:t>
            </a:r>
            <a:r>
              <a:rPr lang="en-US" sz="2400" dirty="0"/>
              <a:t>:00: Room opens </a:t>
            </a:r>
            <a:r>
              <a:rPr lang="en-US" sz="2400" dirty="0" smtClean="0"/>
              <a:t>– Pastries, coffee</a:t>
            </a:r>
            <a:endParaRPr lang="en-US" sz="2400" dirty="0"/>
          </a:p>
          <a:p>
            <a:r>
              <a:rPr lang="en-US" sz="2400" dirty="0" smtClean="0"/>
              <a:t>12</a:t>
            </a:r>
            <a:r>
              <a:rPr lang="en-US" sz="2400" dirty="0"/>
              <a:t>:30: </a:t>
            </a:r>
            <a:r>
              <a:rPr lang="en-US" sz="2400" dirty="0" smtClean="0"/>
              <a:t>Lunch</a:t>
            </a:r>
            <a:endParaRPr lang="en-US" sz="2400" dirty="0"/>
          </a:p>
          <a:p>
            <a:r>
              <a:rPr lang="en-US" sz="2400" dirty="0" smtClean="0">
                <a:solidFill>
                  <a:srgbClr val="FF0000"/>
                </a:solidFill>
              </a:rPr>
              <a:t>13:30: </a:t>
            </a:r>
            <a:r>
              <a:rPr lang="en-US" sz="2400" dirty="0">
                <a:solidFill>
                  <a:srgbClr val="FF0000"/>
                </a:solidFill>
              </a:rPr>
              <a:t>Hacking stops, prepare brief presentation of project</a:t>
            </a:r>
          </a:p>
          <a:p>
            <a:r>
              <a:rPr lang="en-US" sz="2400" dirty="0" smtClean="0"/>
              <a:t>14:00: </a:t>
            </a:r>
            <a:r>
              <a:rPr lang="en-US" sz="2400" dirty="0"/>
              <a:t>Project presentation to other participants and judges</a:t>
            </a:r>
          </a:p>
          <a:p>
            <a:r>
              <a:rPr lang="en-US" sz="2400" dirty="0" smtClean="0"/>
              <a:t>15:00: </a:t>
            </a:r>
            <a:r>
              <a:rPr lang="en-US" sz="2400" dirty="0"/>
              <a:t>Recap and suggestions for improvements</a:t>
            </a:r>
          </a:p>
          <a:p>
            <a:r>
              <a:rPr lang="en-US" sz="2400" dirty="0" smtClean="0"/>
              <a:t>15:30: </a:t>
            </a:r>
            <a:r>
              <a:rPr lang="en-US" sz="2400" dirty="0"/>
              <a:t>Awards presented, prizes given</a:t>
            </a:r>
          </a:p>
          <a:p>
            <a:r>
              <a:rPr lang="en-US" sz="2400" dirty="0" smtClean="0"/>
              <a:t>16</a:t>
            </a:r>
            <a:r>
              <a:rPr lang="en-US" sz="2400" dirty="0"/>
              <a:t>:00: Hackathon ends</a:t>
            </a:r>
            <a:endParaRPr lang="en-US" sz="2400" dirty="0" smtClean="0"/>
          </a:p>
        </p:txBody>
      </p:sp>
      <p:sp>
        <p:nvSpPr>
          <p:cNvPr id="7" name="Footer Placeholder 4"/>
          <p:cNvSpPr>
            <a:spLocks noGrp="1"/>
          </p:cNvSpPr>
          <p:nvPr>
            <p:ph type="ftr" sz="quarter" idx="11"/>
          </p:nvPr>
        </p:nvSpPr>
        <p:spPr/>
        <p:txBody>
          <a:bodyPr/>
          <a:lstStyle>
            <a:lvl1pPr algn="ctr">
              <a:defRPr sz="1200">
                <a:solidFill>
                  <a:schemeClr val="tx1">
                    <a:tint val="75000"/>
                  </a:schemeClr>
                </a:solidFill>
              </a:defRPr>
            </a:lvl1pPr>
          </a:lstStyle>
          <a:p>
            <a:r>
              <a:rPr lang="en-US" smtClean="0"/>
              <a:t>IETF Hackathon</a:t>
            </a:r>
            <a:endParaRPr lang="en-US" dirty="0"/>
          </a:p>
        </p:txBody>
      </p:sp>
      <p:sp>
        <p:nvSpPr>
          <p:cNvPr id="8" name="Slide Number Placeholder 5"/>
          <p:cNvSpPr>
            <a:spLocks noGrp="1"/>
          </p:cNvSpPr>
          <p:nvPr>
            <p:ph type="sldNum" sz="quarter" idx="12"/>
          </p:nvPr>
        </p:nvSpPr>
        <p:spPr/>
        <p:txBody>
          <a:bodyPr/>
          <a:lstStyle>
            <a:lvl1pPr algn="r">
              <a:defRPr sz="1200">
                <a:solidFill>
                  <a:schemeClr val="tx1">
                    <a:tint val="75000"/>
                  </a:schemeClr>
                </a:solidFill>
              </a:defRPr>
            </a:lvl1pPr>
          </a:lstStyle>
          <a:p>
            <a:fld id="{874AFF42-E6BF-7D4B-B4C4-6F95991ED1BF}" type="slidenum">
              <a:rPr lang="en-US" smtClean="0"/>
              <a:pPr/>
              <a:t>11</a:t>
            </a:fld>
            <a:endParaRPr lang="en-US"/>
          </a:p>
        </p:txBody>
      </p:sp>
    </p:spTree>
    <p:extLst>
      <p:ext uri="{BB962C8B-B14F-4D97-AF65-F5344CB8AC3E}">
        <p14:creationId xmlns:p14="http://schemas.microsoft.com/office/powerpoint/2010/main" val="90639295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Judging Criteria</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Advance pace and relevance of IETF standards</a:t>
            </a:r>
          </a:p>
          <a:p>
            <a:pPr lvl="1"/>
            <a:r>
              <a:rPr lang="en-US" dirty="0" smtClean="0"/>
              <a:t>Bring speed and collaborative spirit of open source software into the IETF</a:t>
            </a:r>
          </a:p>
          <a:p>
            <a:pPr lvl="1"/>
            <a:r>
              <a:rPr lang="en-US" dirty="0" smtClean="0"/>
              <a:t>Flush out ideas, feed into WG session</a:t>
            </a:r>
          </a:p>
          <a:p>
            <a:pPr lvl="1"/>
            <a:r>
              <a:rPr lang="en-US" dirty="0" smtClean="0"/>
              <a:t>Produce sample code/reference implementations</a:t>
            </a:r>
          </a:p>
          <a:p>
            <a:pPr lvl="1"/>
            <a:r>
              <a:rPr lang="en-US" dirty="0" smtClean="0"/>
              <a:t>Create useful utilities</a:t>
            </a:r>
          </a:p>
          <a:p>
            <a:r>
              <a:rPr lang="en-US" dirty="0" smtClean="0"/>
              <a:t>Attract developers, young people to IETF</a:t>
            </a:r>
          </a:p>
          <a:p>
            <a:pPr lvl="1"/>
            <a:r>
              <a:rPr lang="en-US" dirty="0" smtClean="0"/>
              <a:t>There’s cool shit at IETF </a:t>
            </a:r>
          </a:p>
          <a:p>
            <a:pPr lvl="1"/>
            <a:r>
              <a:rPr lang="en-US" dirty="0" smtClean="0"/>
              <a:t>#IETFhackathon, #IETF97</a:t>
            </a:r>
            <a:endParaRPr lang="en-US" dirty="0"/>
          </a:p>
        </p:txBody>
      </p:sp>
      <p:sp>
        <p:nvSpPr>
          <p:cNvPr id="7" name="Footer Placeholder 4"/>
          <p:cNvSpPr>
            <a:spLocks noGrp="1"/>
          </p:cNvSpPr>
          <p:nvPr>
            <p:ph type="ftr" sz="quarter" idx="11"/>
          </p:nvPr>
        </p:nvSpPr>
        <p:spPr>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t>IETF Hackathon</a:t>
            </a:r>
            <a:endParaRPr lang="en-US" dirty="0"/>
          </a:p>
        </p:txBody>
      </p:sp>
      <p:sp>
        <p:nvSpPr>
          <p:cNvPr id="8" name="Slide Number Placeholder 5"/>
          <p:cNvSpPr>
            <a:spLocks noGrp="1"/>
          </p:cNvSpPr>
          <p:nvPr>
            <p:ph type="sldNum" sz="quarter" idx="12"/>
          </p:nvPr>
        </p:nvSpPr>
        <p:spPr>
          <a:prstGeom prst="rect">
            <a:avLst/>
          </a:prstGeom>
        </p:spPr>
        <p:txBody>
          <a:bodyPr vert="horz" lIns="91440" tIns="45720" rIns="91440" bIns="45720" rtlCol="0" anchor="ctr"/>
          <a:lstStyle>
            <a:lvl1pPr algn="r">
              <a:defRPr sz="1200">
                <a:solidFill>
                  <a:schemeClr val="tx1">
                    <a:tint val="75000"/>
                  </a:schemeClr>
                </a:solidFill>
              </a:defRPr>
            </a:lvl1pPr>
          </a:lstStyle>
          <a:p>
            <a:fld id="{874AFF42-E6BF-7D4B-B4C4-6F95991ED1BF}" type="slidenum">
              <a:rPr lang="en-US" smtClean="0"/>
              <a:t>12</a:t>
            </a:fld>
            <a:endParaRPr lang="en-US"/>
          </a:p>
        </p:txBody>
      </p:sp>
    </p:spTree>
    <p:extLst>
      <p:ext uri="{BB962C8B-B14F-4D97-AF65-F5344CB8AC3E}">
        <p14:creationId xmlns:p14="http://schemas.microsoft.com/office/powerpoint/2010/main" val="410909004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p:cNvGraphicFramePr/>
          <p:nvPr>
            <p:extLst>
              <p:ext uri="{D42A27DB-BD31-4B8C-83A1-F6EECF244321}">
                <p14:modId xmlns:p14="http://schemas.microsoft.com/office/powerpoint/2010/main" val="223889786"/>
              </p:ext>
            </p:extLst>
          </p:nvPr>
        </p:nvGraphicFramePr>
        <p:xfrm>
          <a:off x="3067665" y="74676"/>
          <a:ext cx="3126658" cy="4953000"/>
        </p:xfrm>
        <a:graphic>
          <a:graphicData uri="http://schemas.openxmlformats.org/drawingml/2006/chart">
            <c:chart xmlns:c="http://schemas.openxmlformats.org/drawingml/2006/chart" xmlns:r="http://schemas.openxmlformats.org/officeDocument/2006/relationships" r:id="rId3"/>
          </a:graphicData>
        </a:graphic>
      </p:graphicFrame>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l="4244" t="-3000" r="3448" b="3000"/>
          <a:stretch/>
        </p:blipFill>
        <p:spPr>
          <a:xfrm>
            <a:off x="109296" y="2720026"/>
            <a:ext cx="3125517" cy="2274884"/>
          </a:xfrm>
          <a:prstGeom prst="rect">
            <a:avLst/>
          </a:prstGeom>
        </p:spPr>
      </p:pic>
      <p:pic>
        <p:nvPicPr>
          <p:cNvPr id="10" name="Picture 9"/>
          <p:cNvPicPr>
            <a:picLocks noChangeAspect="1"/>
          </p:cNvPicPr>
          <p:nvPr/>
        </p:nvPicPr>
        <p:blipFill rotWithShape="1">
          <a:blip r:embed="rId5">
            <a:extLst>
              <a:ext uri="{28A0092B-C50C-407E-A947-70E740481C1C}">
                <a14:useLocalDpi xmlns:a14="http://schemas.microsoft.com/office/drawing/2010/main" val="0"/>
              </a:ext>
            </a:extLst>
          </a:blip>
          <a:srcRect l="-803" t="-1427" r="5931" b="1427"/>
          <a:stretch/>
        </p:blipFill>
        <p:spPr>
          <a:xfrm>
            <a:off x="0" y="182880"/>
            <a:ext cx="3234813" cy="2368296"/>
          </a:xfrm>
          <a:prstGeom prst="rect">
            <a:avLst/>
          </a:prstGeom>
        </p:spPr>
      </p:pic>
      <p:pic>
        <p:nvPicPr>
          <p:cNvPr id="11" name="Picture 10"/>
          <p:cNvPicPr>
            <a:picLocks noChangeAspect="1"/>
          </p:cNvPicPr>
          <p:nvPr/>
        </p:nvPicPr>
        <p:blipFill rotWithShape="1">
          <a:blip r:embed="rId6">
            <a:extLst>
              <a:ext uri="{28A0092B-C50C-407E-A947-70E740481C1C}">
                <a14:useLocalDpi xmlns:a14="http://schemas.microsoft.com/office/drawing/2010/main" val="0"/>
              </a:ext>
            </a:extLst>
          </a:blip>
          <a:srcRect l="2929" r="1408"/>
          <a:stretch/>
        </p:blipFill>
        <p:spPr>
          <a:xfrm>
            <a:off x="6027174" y="2706854"/>
            <a:ext cx="3293806" cy="2274884"/>
          </a:xfrm>
          <a:prstGeom prst="rect">
            <a:avLst/>
          </a:prstGeom>
        </p:spPr>
      </p:pic>
      <p:pic>
        <p:nvPicPr>
          <p:cNvPr id="12" name="Picture 11"/>
          <p:cNvPicPr>
            <a:picLocks noChangeAspect="1"/>
          </p:cNvPicPr>
          <p:nvPr/>
        </p:nvPicPr>
        <p:blipFill rotWithShape="1">
          <a:blip r:embed="rId7">
            <a:extLst>
              <a:ext uri="{28A0092B-C50C-407E-A947-70E740481C1C}">
                <a14:useLocalDpi xmlns:a14="http://schemas.microsoft.com/office/drawing/2010/main" val="0"/>
              </a:ext>
            </a:extLst>
          </a:blip>
          <a:srcRect l="-1256" t="-608" r="6383" b="568"/>
          <a:stretch/>
        </p:blipFill>
        <p:spPr>
          <a:xfrm>
            <a:off x="5938684" y="182880"/>
            <a:ext cx="3173940" cy="2368296"/>
          </a:xfrm>
          <a:prstGeom prst="rect">
            <a:avLst/>
          </a:prstGeom>
        </p:spPr>
      </p:pic>
    </p:spTree>
    <p:extLst>
      <p:ext uri="{BB962C8B-B14F-4D97-AF65-F5344CB8AC3E}">
        <p14:creationId xmlns:p14="http://schemas.microsoft.com/office/powerpoint/2010/main" val="810396570"/>
      </p:ext>
    </p:extLst>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06477" y="88490"/>
            <a:ext cx="8662220" cy="4975123"/>
          </a:xfrm>
        </p:spPr>
        <p:txBody>
          <a:bodyPr/>
          <a:lstStyle/>
          <a:p>
            <a:pPr marL="233363" indent="-176213"/>
            <a:r>
              <a:rPr lang="en-US" sz="1800" dirty="0" err="1">
                <a:solidFill>
                  <a:schemeClr val="tx1"/>
                </a:solidFill>
              </a:rPr>
              <a:t>Hariharan</a:t>
            </a:r>
            <a:r>
              <a:rPr lang="en-US" sz="1800" dirty="0">
                <a:solidFill>
                  <a:schemeClr val="tx1"/>
                </a:solidFill>
              </a:rPr>
              <a:t> </a:t>
            </a:r>
            <a:r>
              <a:rPr lang="en-US" sz="1800" dirty="0" err="1">
                <a:solidFill>
                  <a:schemeClr val="tx1"/>
                </a:solidFill>
              </a:rPr>
              <a:t>Ananthakrishnan</a:t>
            </a:r>
            <a:r>
              <a:rPr lang="en-US" sz="1800" dirty="0">
                <a:solidFill>
                  <a:schemeClr val="tx1"/>
                </a:solidFill>
              </a:rPr>
              <a:t>, Packet Design </a:t>
            </a:r>
            <a:r>
              <a:rPr lang="en-US" sz="1800" dirty="0" smtClean="0">
                <a:solidFill>
                  <a:schemeClr val="tx1"/>
                </a:solidFill>
              </a:rPr>
              <a:t>– </a:t>
            </a:r>
            <a:r>
              <a:rPr lang="en-US" sz="1800" i="1" dirty="0" smtClean="0">
                <a:solidFill>
                  <a:schemeClr val="tx1"/>
                </a:solidFill>
              </a:rPr>
              <a:t>My </a:t>
            </a:r>
            <a:r>
              <a:rPr lang="en-US" sz="1800" i="1" dirty="0">
                <a:solidFill>
                  <a:schemeClr val="tx1"/>
                </a:solidFill>
              </a:rPr>
              <a:t>personal thanks for helping out in the IETF Hackathon and plugging me to right group to contribute. I should say I had good time hacking as a first time </a:t>
            </a:r>
            <a:r>
              <a:rPr lang="en-US" sz="1800" i="1" dirty="0" err="1" smtClean="0">
                <a:solidFill>
                  <a:schemeClr val="tx1"/>
                </a:solidFill>
              </a:rPr>
              <a:t>IETFer</a:t>
            </a:r>
            <a:endParaRPr lang="en-US" sz="1800" i="1" dirty="0" smtClean="0">
              <a:solidFill>
                <a:schemeClr val="tx1"/>
              </a:solidFill>
            </a:endParaRPr>
          </a:p>
          <a:p>
            <a:pPr marL="233363" indent="-176213"/>
            <a:r>
              <a:rPr lang="en-US" sz="1800" dirty="0" smtClean="0">
                <a:solidFill>
                  <a:schemeClr val="tx1"/>
                </a:solidFill>
              </a:rPr>
              <a:t>Sunil </a:t>
            </a:r>
            <a:r>
              <a:rPr lang="en-US" sz="1800" dirty="0" err="1">
                <a:solidFill>
                  <a:schemeClr val="tx1"/>
                </a:solidFill>
              </a:rPr>
              <a:t>Vallamkonda</a:t>
            </a:r>
            <a:r>
              <a:rPr lang="en-US" sz="1800" dirty="0">
                <a:solidFill>
                  <a:schemeClr val="tx1"/>
                </a:solidFill>
              </a:rPr>
              <a:t>, F5 </a:t>
            </a:r>
            <a:r>
              <a:rPr lang="en-US" sz="1800" i="1" dirty="0" smtClean="0">
                <a:solidFill>
                  <a:schemeClr val="tx1"/>
                </a:solidFill>
              </a:rPr>
              <a:t>–I </a:t>
            </a:r>
            <a:r>
              <a:rPr lang="en-US" sz="1800" i="1" dirty="0">
                <a:solidFill>
                  <a:schemeClr val="tx1"/>
                </a:solidFill>
              </a:rPr>
              <a:t>got to learn a lot and meet talented folks. I do not know why such an event never happened till 2015, it should have part of IETF since day one</a:t>
            </a:r>
            <a:r>
              <a:rPr lang="en-US" sz="1800" i="1" dirty="0" smtClean="0">
                <a:solidFill>
                  <a:schemeClr val="tx1"/>
                </a:solidFill>
              </a:rPr>
              <a:t>.</a:t>
            </a:r>
          </a:p>
          <a:p>
            <a:pPr marL="233363" indent="-176213"/>
            <a:r>
              <a:rPr lang="en-US" sz="1800" dirty="0" smtClean="0">
                <a:solidFill>
                  <a:schemeClr val="tx1"/>
                </a:solidFill>
              </a:rPr>
              <a:t>Nathan </a:t>
            </a:r>
            <a:r>
              <a:rPr lang="en-US" sz="1800" dirty="0" err="1" smtClean="0">
                <a:solidFill>
                  <a:schemeClr val="tx1"/>
                </a:solidFill>
              </a:rPr>
              <a:t>Egge</a:t>
            </a:r>
            <a:r>
              <a:rPr lang="en-US" sz="1800" dirty="0">
                <a:solidFill>
                  <a:schemeClr val="tx1"/>
                </a:solidFill>
              </a:rPr>
              <a:t>, Mozilla </a:t>
            </a:r>
            <a:r>
              <a:rPr lang="en-US" sz="1800" i="1" dirty="0">
                <a:solidFill>
                  <a:schemeClr val="tx1"/>
                </a:solidFill>
              </a:rPr>
              <a:t>– </a:t>
            </a:r>
            <a:r>
              <a:rPr lang="en-US" sz="1800" i="1" dirty="0" smtClean="0">
                <a:solidFill>
                  <a:schemeClr val="tx1"/>
                </a:solidFill>
              </a:rPr>
              <a:t>Hackathon </a:t>
            </a:r>
            <a:r>
              <a:rPr lang="en-US" sz="1800" i="1" dirty="0">
                <a:solidFill>
                  <a:schemeClr val="tx1"/>
                </a:solidFill>
              </a:rPr>
              <a:t>is an excellent way for new ideas to </a:t>
            </a:r>
            <a:r>
              <a:rPr lang="en-US" sz="1800" i="1" dirty="0" smtClean="0">
                <a:solidFill>
                  <a:schemeClr val="tx1"/>
                </a:solidFill>
              </a:rPr>
              <a:t>be tested </a:t>
            </a:r>
            <a:r>
              <a:rPr lang="en-US" sz="1800" i="1" dirty="0">
                <a:solidFill>
                  <a:schemeClr val="tx1"/>
                </a:solidFill>
              </a:rPr>
              <a:t>out in running </a:t>
            </a:r>
            <a:r>
              <a:rPr lang="en-US" sz="1800" i="1" dirty="0" smtClean="0">
                <a:solidFill>
                  <a:schemeClr val="tx1"/>
                </a:solidFill>
              </a:rPr>
              <a:t>code. NETVC </a:t>
            </a:r>
            <a:r>
              <a:rPr lang="en-US" sz="1800" i="1" dirty="0">
                <a:solidFill>
                  <a:schemeClr val="tx1"/>
                </a:solidFill>
              </a:rPr>
              <a:t>will be back for the IETF </a:t>
            </a:r>
            <a:r>
              <a:rPr lang="en-US" sz="1800" i="1" dirty="0" smtClean="0">
                <a:solidFill>
                  <a:schemeClr val="tx1"/>
                </a:solidFill>
              </a:rPr>
              <a:t>94 hackathon</a:t>
            </a:r>
          </a:p>
          <a:p>
            <a:pPr marL="233363" indent="-176213"/>
            <a:r>
              <a:rPr lang="en-US" sz="1800" dirty="0" smtClean="0">
                <a:solidFill>
                  <a:schemeClr val="tx1"/>
                </a:solidFill>
              </a:rPr>
              <a:t>Paul </a:t>
            </a:r>
            <a:r>
              <a:rPr lang="en-US" sz="1800" dirty="0" err="1" smtClean="0">
                <a:solidFill>
                  <a:schemeClr val="tx1"/>
                </a:solidFill>
              </a:rPr>
              <a:t>Wouters</a:t>
            </a:r>
            <a:r>
              <a:rPr lang="en-US" sz="1800" dirty="0" smtClean="0">
                <a:solidFill>
                  <a:schemeClr val="tx1"/>
                </a:solidFill>
              </a:rPr>
              <a:t>, Red Hat– </a:t>
            </a:r>
            <a:r>
              <a:rPr lang="en-US" sz="1800" i="1" dirty="0" smtClean="0">
                <a:solidFill>
                  <a:schemeClr val="tx1"/>
                </a:solidFill>
              </a:rPr>
              <a:t>My </a:t>
            </a:r>
            <a:r>
              <a:rPr lang="en-US" sz="1800" i="1" dirty="0">
                <a:solidFill>
                  <a:schemeClr val="tx1"/>
                </a:solidFill>
              </a:rPr>
              <a:t>suggestion would be to change the B&amp;B into something more like </a:t>
            </a:r>
            <a:r>
              <a:rPr lang="en-US" sz="1800" i="1" dirty="0" smtClean="0">
                <a:solidFill>
                  <a:schemeClr val="tx1"/>
                </a:solidFill>
              </a:rPr>
              <a:t>the </a:t>
            </a:r>
            <a:r>
              <a:rPr lang="en-US" sz="1800" i="1" dirty="0">
                <a:solidFill>
                  <a:schemeClr val="tx1"/>
                </a:solidFill>
              </a:rPr>
              <a:t>Hackathon</a:t>
            </a:r>
            <a:r>
              <a:rPr lang="en-US" sz="1800" i="1" dirty="0" smtClean="0">
                <a:solidFill>
                  <a:schemeClr val="tx1"/>
                </a:solidFill>
              </a:rPr>
              <a:t>.</a:t>
            </a:r>
          </a:p>
          <a:p>
            <a:pPr marL="233363" indent="-176213"/>
            <a:r>
              <a:rPr lang="en-US" sz="1800" dirty="0" smtClean="0">
                <a:solidFill>
                  <a:schemeClr val="tx1"/>
                </a:solidFill>
              </a:rPr>
              <a:t>Tim </a:t>
            </a:r>
            <a:r>
              <a:rPr lang="en-US" sz="1800" dirty="0" err="1" smtClean="0">
                <a:solidFill>
                  <a:schemeClr val="tx1"/>
                </a:solidFill>
              </a:rPr>
              <a:t>Chown</a:t>
            </a:r>
            <a:r>
              <a:rPr lang="en-US" sz="1800" dirty="0" smtClean="0">
                <a:solidFill>
                  <a:schemeClr val="tx1"/>
                </a:solidFill>
              </a:rPr>
              <a:t>, U of Southampton </a:t>
            </a:r>
            <a:r>
              <a:rPr lang="en-US" sz="1800" i="1" dirty="0" smtClean="0">
                <a:solidFill>
                  <a:schemeClr val="tx1"/>
                </a:solidFill>
              </a:rPr>
              <a:t>– It </a:t>
            </a:r>
            <a:r>
              <a:rPr lang="en-US" sz="1800" i="1" dirty="0">
                <a:solidFill>
                  <a:schemeClr val="tx1"/>
                </a:solidFill>
              </a:rPr>
              <a:t>would be nice if there were some hackathon-style timing during the regular </a:t>
            </a:r>
            <a:r>
              <a:rPr lang="en-US" sz="1800" i="1" dirty="0" smtClean="0">
                <a:solidFill>
                  <a:schemeClr val="tx1"/>
                </a:solidFill>
              </a:rPr>
              <a:t>meeting</a:t>
            </a:r>
          </a:p>
          <a:p>
            <a:pPr marL="233363" indent="-176213"/>
            <a:r>
              <a:rPr lang="en-US" sz="1800" dirty="0" smtClean="0">
                <a:solidFill>
                  <a:schemeClr val="tx1"/>
                </a:solidFill>
              </a:rPr>
              <a:t>Vladimir </a:t>
            </a:r>
            <a:r>
              <a:rPr lang="en-US" sz="1800" dirty="0" err="1" smtClean="0">
                <a:solidFill>
                  <a:schemeClr val="tx1"/>
                </a:solidFill>
              </a:rPr>
              <a:t>Vassilev</a:t>
            </a:r>
            <a:r>
              <a:rPr lang="en-US" sz="1800" dirty="0" smtClean="0">
                <a:solidFill>
                  <a:schemeClr val="tx1"/>
                </a:solidFill>
              </a:rPr>
              <a:t>, </a:t>
            </a:r>
            <a:r>
              <a:rPr lang="en-US" sz="1800" dirty="0" err="1" smtClean="0">
                <a:solidFill>
                  <a:schemeClr val="tx1"/>
                </a:solidFill>
              </a:rPr>
              <a:t>Transpacket</a:t>
            </a:r>
            <a:r>
              <a:rPr lang="en-US" sz="1800" dirty="0">
                <a:solidFill>
                  <a:schemeClr val="tx1"/>
                </a:solidFill>
              </a:rPr>
              <a:t> </a:t>
            </a:r>
            <a:r>
              <a:rPr lang="en-US" sz="1800" i="1" dirty="0">
                <a:solidFill>
                  <a:schemeClr val="tx1"/>
                </a:solidFill>
              </a:rPr>
              <a:t>- </a:t>
            </a:r>
            <a:r>
              <a:rPr lang="en-US" sz="1800" i="1" dirty="0" smtClean="0">
                <a:solidFill>
                  <a:schemeClr val="tx1"/>
                </a:solidFill>
              </a:rPr>
              <a:t>You </a:t>
            </a:r>
            <a:r>
              <a:rPr lang="en-US" sz="1800" i="1" dirty="0">
                <a:solidFill>
                  <a:schemeClr val="tx1"/>
                </a:solidFill>
              </a:rPr>
              <a:t>get all these people with passion for what they are </a:t>
            </a:r>
            <a:r>
              <a:rPr lang="en-US" sz="1800" i="1" dirty="0" smtClean="0">
                <a:solidFill>
                  <a:schemeClr val="tx1"/>
                </a:solidFill>
              </a:rPr>
              <a:t>doing trying </a:t>
            </a:r>
            <a:r>
              <a:rPr lang="en-US" sz="1800" i="1" dirty="0">
                <a:solidFill>
                  <a:schemeClr val="tx1"/>
                </a:solidFill>
              </a:rPr>
              <a:t>to accomplish something in these two days </a:t>
            </a:r>
            <a:r>
              <a:rPr lang="en-US" sz="1800" i="1" dirty="0" smtClean="0">
                <a:solidFill>
                  <a:schemeClr val="tx1"/>
                </a:solidFill>
              </a:rPr>
              <a:t>that will </a:t>
            </a:r>
            <a:r>
              <a:rPr lang="en-US" sz="1800" i="1" dirty="0">
                <a:solidFill>
                  <a:schemeClr val="tx1"/>
                </a:solidFill>
              </a:rPr>
              <a:t>make </a:t>
            </a:r>
            <a:r>
              <a:rPr lang="en-US" sz="1800" i="1" dirty="0" smtClean="0">
                <a:solidFill>
                  <a:schemeClr val="tx1"/>
                </a:solidFill>
              </a:rPr>
              <a:t>the world </a:t>
            </a:r>
            <a:r>
              <a:rPr lang="en-US" sz="1800" i="1" dirty="0">
                <a:solidFill>
                  <a:schemeClr val="tx1"/>
                </a:solidFill>
              </a:rPr>
              <a:t>better in a very practical way. It creates unique atmosphere </a:t>
            </a:r>
            <a:r>
              <a:rPr lang="en-US" sz="1800" i="1" dirty="0" smtClean="0">
                <a:solidFill>
                  <a:schemeClr val="tx1"/>
                </a:solidFill>
              </a:rPr>
              <a:t>for creativity</a:t>
            </a:r>
            <a:r>
              <a:rPr lang="en-US" sz="1800" i="1" dirty="0">
                <a:solidFill>
                  <a:schemeClr val="tx1"/>
                </a:solidFill>
              </a:rPr>
              <a:t>. Free </a:t>
            </a:r>
            <a:r>
              <a:rPr lang="en-US" sz="1800" i="1" dirty="0" smtClean="0">
                <a:solidFill>
                  <a:schemeClr val="tx1"/>
                </a:solidFill>
              </a:rPr>
              <a:t>to </a:t>
            </a:r>
            <a:r>
              <a:rPr lang="en-US" sz="1800" i="1" dirty="0">
                <a:solidFill>
                  <a:schemeClr val="tx1"/>
                </a:solidFill>
              </a:rPr>
              <a:t>participate, getting the chance to </a:t>
            </a:r>
            <a:r>
              <a:rPr lang="en-US" sz="1800" i="1" dirty="0" smtClean="0">
                <a:solidFill>
                  <a:schemeClr val="tx1"/>
                </a:solidFill>
              </a:rPr>
              <a:t>interact with </a:t>
            </a:r>
            <a:r>
              <a:rPr lang="en-US" sz="1800" i="1" dirty="0">
                <a:solidFill>
                  <a:schemeClr val="tx1"/>
                </a:solidFill>
              </a:rPr>
              <a:t>all the great minds there and share ideas makes the Hackathon </a:t>
            </a:r>
            <a:r>
              <a:rPr lang="en-US" sz="1800" i="1" dirty="0" smtClean="0">
                <a:solidFill>
                  <a:schemeClr val="tx1"/>
                </a:solidFill>
              </a:rPr>
              <a:t>a unique </a:t>
            </a:r>
            <a:r>
              <a:rPr lang="en-US" sz="1800" i="1" dirty="0">
                <a:solidFill>
                  <a:schemeClr val="tx1"/>
                </a:solidFill>
              </a:rPr>
              <a:t>event. Those are the same principles </a:t>
            </a:r>
            <a:r>
              <a:rPr lang="en-US" sz="1800" i="1" dirty="0" smtClean="0">
                <a:solidFill>
                  <a:schemeClr val="tx1"/>
                </a:solidFill>
              </a:rPr>
              <a:t>on which the IETF </a:t>
            </a:r>
            <a:r>
              <a:rPr lang="en-US" sz="1800" i="1" dirty="0">
                <a:solidFill>
                  <a:schemeClr val="tx1"/>
                </a:solidFill>
              </a:rPr>
              <a:t>is </a:t>
            </a:r>
            <a:r>
              <a:rPr lang="en-US" sz="1800" i="1" dirty="0" smtClean="0">
                <a:solidFill>
                  <a:schemeClr val="tx1"/>
                </a:solidFill>
              </a:rPr>
              <a:t>built.</a:t>
            </a:r>
            <a:endParaRPr lang="en-US" sz="1800" i="1" dirty="0" smtClean="0">
              <a:solidFill>
                <a:schemeClr val="tx1"/>
              </a:solidFill>
            </a:endParaRPr>
          </a:p>
        </p:txBody>
      </p:sp>
    </p:spTree>
    <p:extLst>
      <p:ext uri="{BB962C8B-B14F-4D97-AF65-F5344CB8AC3E}">
        <p14:creationId xmlns:p14="http://schemas.microsoft.com/office/powerpoint/2010/main" val="817331843"/>
      </p:ext>
    </p:extLst>
  </p:cSld>
  <p:clrMapOvr>
    <a:masterClrMapping/>
  </p:clrMapOvr>
  <p:transition spd="med">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Hackathon Corner in IETF Lounge</a:t>
            </a:r>
            <a:endParaRPr lang="en-US" dirty="0"/>
          </a:p>
        </p:txBody>
      </p:sp>
      <p:sp>
        <p:nvSpPr>
          <p:cNvPr id="3" name="Content Placeholder 2"/>
          <p:cNvSpPr>
            <a:spLocks noGrp="1"/>
          </p:cNvSpPr>
          <p:nvPr>
            <p:ph idx="1"/>
          </p:nvPr>
        </p:nvSpPr>
        <p:spPr>
          <a:xfrm>
            <a:off x="457200" y="1200151"/>
            <a:ext cx="4933666" cy="3394472"/>
          </a:xfrm>
        </p:spPr>
        <p:txBody>
          <a:bodyPr>
            <a:normAutofit fontScale="92500" lnSpcReduction="10000"/>
          </a:bodyPr>
          <a:lstStyle/>
          <a:p>
            <a:r>
              <a:rPr lang="en-US" dirty="0"/>
              <a:t>Designated area in IETF lounge</a:t>
            </a:r>
          </a:p>
          <a:p>
            <a:r>
              <a:rPr lang="en-US" dirty="0" smtClean="0"/>
              <a:t>Monday – Friday</a:t>
            </a:r>
          </a:p>
          <a:p>
            <a:r>
              <a:rPr lang="en-US" dirty="0" smtClean="0"/>
              <a:t>Space to gather</a:t>
            </a:r>
          </a:p>
          <a:p>
            <a:r>
              <a:rPr lang="en-US" dirty="0" smtClean="0"/>
              <a:t>Continue work on hackathon projects </a:t>
            </a:r>
          </a:p>
          <a:p>
            <a:r>
              <a:rPr lang="en-US" dirty="0" smtClean="0"/>
              <a:t>Work on running code</a:t>
            </a:r>
          </a:p>
        </p:txBody>
      </p:sp>
      <p:sp>
        <p:nvSpPr>
          <p:cNvPr id="7" name="Footer Placeholder 4"/>
          <p:cNvSpPr>
            <a:spLocks noGrp="1"/>
          </p:cNvSpPr>
          <p:nvPr>
            <p:ph type="ftr" sz="quarter" idx="11"/>
          </p:nvPr>
        </p:nvSpPr>
        <p:spPr>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t>IETF Hackathon</a:t>
            </a:r>
            <a:endParaRPr lang="en-US" dirty="0"/>
          </a:p>
        </p:txBody>
      </p:sp>
      <p:sp>
        <p:nvSpPr>
          <p:cNvPr id="8" name="Slide Number Placeholder 5"/>
          <p:cNvSpPr>
            <a:spLocks noGrp="1"/>
          </p:cNvSpPr>
          <p:nvPr>
            <p:ph type="sldNum" sz="quarter" idx="12"/>
          </p:nvPr>
        </p:nvSpPr>
        <p:spPr>
          <a:prstGeom prst="rect">
            <a:avLst/>
          </a:prstGeom>
        </p:spPr>
        <p:txBody>
          <a:bodyPr vert="horz" lIns="91440" tIns="45720" rIns="91440" bIns="45720" rtlCol="0" anchor="ctr"/>
          <a:lstStyle>
            <a:lvl1pPr algn="r">
              <a:defRPr sz="1200">
                <a:solidFill>
                  <a:schemeClr val="tx1">
                    <a:tint val="75000"/>
                  </a:schemeClr>
                </a:solidFill>
              </a:defRPr>
            </a:lvl1pPr>
          </a:lstStyle>
          <a:p>
            <a:fld id="{874AFF42-E6BF-7D4B-B4C4-6F95991ED1BF}" type="slidenum">
              <a:rPr lang="en-US" smtClean="0"/>
              <a:t>15</a:t>
            </a:fld>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0" y="1063229"/>
            <a:ext cx="4433304" cy="3410234"/>
          </a:xfrm>
          <a:prstGeom prst="rect">
            <a:avLst/>
          </a:prstGeom>
        </p:spPr>
      </p:pic>
      <p:cxnSp>
        <p:nvCxnSpPr>
          <p:cNvPr id="11" name="Straight Arrow Connector 10"/>
          <p:cNvCxnSpPr/>
          <p:nvPr/>
        </p:nvCxnSpPr>
        <p:spPr>
          <a:xfrm>
            <a:off x="4023759" y="1920479"/>
            <a:ext cx="2529441" cy="1132764"/>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2332247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Bits-N-Bites</a:t>
            </a:r>
            <a:endParaRPr lang="en-US" dirty="0"/>
          </a:p>
        </p:txBody>
      </p:sp>
      <p:sp>
        <p:nvSpPr>
          <p:cNvPr id="3" name="Content Placeholder 2"/>
          <p:cNvSpPr>
            <a:spLocks noGrp="1"/>
          </p:cNvSpPr>
          <p:nvPr>
            <p:ph idx="1"/>
          </p:nvPr>
        </p:nvSpPr>
        <p:spPr>
          <a:xfrm>
            <a:off x="457200" y="1200151"/>
            <a:ext cx="5056496" cy="3394472"/>
          </a:xfrm>
        </p:spPr>
        <p:txBody>
          <a:bodyPr>
            <a:normAutofit lnSpcReduction="10000"/>
          </a:bodyPr>
          <a:lstStyle/>
          <a:p>
            <a:r>
              <a:rPr lang="en-US" dirty="0" smtClean="0"/>
              <a:t>Table for Hackathon Projects</a:t>
            </a:r>
          </a:p>
          <a:p>
            <a:r>
              <a:rPr lang="en-US" dirty="0" smtClean="0"/>
              <a:t>Show off what you did</a:t>
            </a:r>
          </a:p>
          <a:p>
            <a:r>
              <a:rPr lang="en-US" dirty="0" smtClean="0"/>
              <a:t>Thursday, 19:00– 21:00</a:t>
            </a:r>
          </a:p>
          <a:p>
            <a:r>
              <a:rPr lang="en-US" dirty="0" smtClean="0"/>
              <a:t>Grand Ballrooms</a:t>
            </a:r>
          </a:p>
          <a:p>
            <a:r>
              <a:rPr lang="en-US" dirty="0" smtClean="0"/>
              <a:t>Food and drinks</a:t>
            </a:r>
          </a:p>
        </p:txBody>
      </p:sp>
      <p:sp>
        <p:nvSpPr>
          <p:cNvPr id="7" name="Footer Placeholder 4"/>
          <p:cNvSpPr>
            <a:spLocks noGrp="1"/>
          </p:cNvSpPr>
          <p:nvPr>
            <p:ph type="ftr" sz="quarter" idx="11"/>
          </p:nvPr>
        </p:nvSpPr>
        <p:spPr/>
        <p:txBody>
          <a:bodyPr/>
          <a:lstStyle>
            <a:lvl1pPr algn="ctr">
              <a:defRPr sz="1200">
                <a:solidFill>
                  <a:schemeClr val="tx1">
                    <a:tint val="75000"/>
                  </a:schemeClr>
                </a:solidFill>
              </a:defRPr>
            </a:lvl1pPr>
          </a:lstStyle>
          <a:p>
            <a:r>
              <a:rPr lang="en-US" smtClean="0"/>
              <a:t>IETF Hackathon</a:t>
            </a:r>
            <a:endParaRPr lang="en-US" dirty="0"/>
          </a:p>
        </p:txBody>
      </p:sp>
      <p:sp>
        <p:nvSpPr>
          <p:cNvPr id="8" name="Slide Number Placeholder 5"/>
          <p:cNvSpPr>
            <a:spLocks noGrp="1"/>
          </p:cNvSpPr>
          <p:nvPr>
            <p:ph type="sldNum" sz="quarter" idx="12"/>
          </p:nvPr>
        </p:nvSpPr>
        <p:spPr/>
        <p:txBody>
          <a:bodyPr/>
          <a:lstStyle>
            <a:lvl1pPr algn="r">
              <a:defRPr sz="1200">
                <a:solidFill>
                  <a:schemeClr val="tx1">
                    <a:tint val="75000"/>
                  </a:schemeClr>
                </a:solidFill>
              </a:defRPr>
            </a:lvl1pPr>
          </a:lstStyle>
          <a:p>
            <a:fld id="{874AFF42-E6BF-7D4B-B4C4-6F95991ED1BF}" type="slidenum">
              <a:rPr lang="en-US" smtClean="0"/>
              <a:pPr/>
              <a:t>16</a:t>
            </a:fld>
            <a:endParaRPr lang="en-US" dirty="0"/>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88691" y="1063229"/>
            <a:ext cx="4355309" cy="3312087"/>
          </a:xfrm>
          <a:prstGeom prst="rect">
            <a:avLst/>
          </a:prstGeom>
        </p:spPr>
      </p:pic>
      <p:cxnSp>
        <p:nvCxnSpPr>
          <p:cNvPr id="12" name="Straight Arrow Connector 11"/>
          <p:cNvCxnSpPr/>
          <p:nvPr/>
        </p:nvCxnSpPr>
        <p:spPr>
          <a:xfrm>
            <a:off x="4339988" y="1801504"/>
            <a:ext cx="2074460" cy="1542197"/>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3542018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853645822"/>
              </p:ext>
            </p:extLst>
          </p:nvPr>
        </p:nvGraphicFramePr>
        <p:xfrm>
          <a:off x="457200" y="670272"/>
          <a:ext cx="8229600" cy="4096992"/>
        </p:xfrm>
        <a:graphic>
          <a:graphicData uri="http://schemas.openxmlformats.org/drawingml/2006/table">
            <a:tbl>
              <a:tblPr firstRow="1" bandRow="1">
                <a:tableStyleId>{5C22544A-7EE6-4342-B048-85BDC9FD1C3A}</a:tableStyleId>
              </a:tblPr>
              <a:tblGrid>
                <a:gridCol w="914400"/>
                <a:gridCol w="914400"/>
                <a:gridCol w="914400"/>
                <a:gridCol w="914400"/>
                <a:gridCol w="914400"/>
                <a:gridCol w="914400"/>
                <a:gridCol w="914400"/>
                <a:gridCol w="914400"/>
                <a:gridCol w="914400"/>
              </a:tblGrid>
              <a:tr h="501442">
                <a:tc>
                  <a:txBody>
                    <a:bodyPr/>
                    <a:lstStyle/>
                    <a:p>
                      <a:pPr algn="ctr"/>
                      <a:r>
                        <a:rPr lang="en-US" sz="1600" dirty="0" smtClean="0"/>
                        <a:t>Time\Day</a:t>
                      </a:r>
                      <a:endParaRPr lang="en-US" sz="1600" dirty="0"/>
                    </a:p>
                  </a:txBody>
                  <a:tcPr marL="0" marR="0"/>
                </a:tc>
                <a:tc>
                  <a:txBody>
                    <a:bodyPr/>
                    <a:lstStyle/>
                    <a:p>
                      <a:pPr algn="ctr"/>
                      <a:r>
                        <a:rPr lang="en-US" sz="1600" dirty="0" smtClean="0"/>
                        <a:t>Sat</a:t>
                      </a:r>
                      <a:endParaRPr lang="en-US" sz="1600" dirty="0"/>
                    </a:p>
                  </a:txBody>
                  <a:tcPr/>
                </a:tc>
                <a:tc>
                  <a:txBody>
                    <a:bodyPr/>
                    <a:lstStyle/>
                    <a:p>
                      <a:pPr algn="ctr"/>
                      <a:r>
                        <a:rPr lang="en-US" sz="1600" dirty="0" smtClean="0"/>
                        <a:t>Sun</a:t>
                      </a:r>
                      <a:endParaRPr lang="en-US" sz="1600" dirty="0"/>
                    </a:p>
                  </a:txBody>
                  <a:tcPr/>
                </a:tc>
                <a:tc>
                  <a:txBody>
                    <a:bodyPr/>
                    <a:lstStyle/>
                    <a:p>
                      <a:pPr algn="ctr"/>
                      <a:r>
                        <a:rPr lang="en-US" sz="1600" dirty="0" smtClean="0"/>
                        <a:t>Mon</a:t>
                      </a:r>
                      <a:endParaRPr lang="en-US" sz="1600" dirty="0"/>
                    </a:p>
                  </a:txBody>
                  <a:tcPr/>
                </a:tc>
                <a:tc>
                  <a:txBody>
                    <a:bodyPr/>
                    <a:lstStyle/>
                    <a:p>
                      <a:pPr algn="ctr"/>
                      <a:r>
                        <a:rPr lang="en-US" sz="1600" dirty="0" smtClean="0"/>
                        <a:t>Tue</a:t>
                      </a:r>
                      <a:endParaRPr lang="en-US" sz="1600" dirty="0"/>
                    </a:p>
                  </a:txBody>
                  <a:tcPr/>
                </a:tc>
                <a:tc>
                  <a:txBody>
                    <a:bodyPr/>
                    <a:lstStyle/>
                    <a:p>
                      <a:pPr algn="ctr"/>
                      <a:r>
                        <a:rPr lang="en-US" sz="1600" dirty="0" smtClean="0"/>
                        <a:t>Wed</a:t>
                      </a:r>
                      <a:endParaRPr lang="en-US" sz="1600" dirty="0"/>
                    </a:p>
                  </a:txBody>
                  <a:tcPr/>
                </a:tc>
                <a:tc>
                  <a:txBody>
                    <a:bodyPr/>
                    <a:lstStyle/>
                    <a:p>
                      <a:pPr algn="ctr"/>
                      <a:r>
                        <a:rPr lang="en-US" sz="1600" dirty="0" smtClean="0"/>
                        <a:t>Thu</a:t>
                      </a:r>
                      <a:endParaRPr lang="en-US" sz="1600" dirty="0"/>
                    </a:p>
                  </a:txBody>
                  <a:tcPr/>
                </a:tc>
                <a:tc>
                  <a:txBody>
                    <a:bodyPr/>
                    <a:lstStyle/>
                    <a:p>
                      <a:pPr algn="ctr"/>
                      <a:r>
                        <a:rPr lang="en-US" sz="1600" dirty="0" smtClean="0"/>
                        <a:t>Fri</a:t>
                      </a:r>
                      <a:endParaRPr lang="en-US" sz="1600" dirty="0"/>
                    </a:p>
                  </a:txBody>
                  <a:tcPr/>
                </a:tc>
                <a:tc>
                  <a:txBody>
                    <a:bodyPr/>
                    <a:lstStyle/>
                    <a:p>
                      <a:pPr algn="ctr"/>
                      <a:r>
                        <a:rPr lang="en-US" sz="1600" dirty="0" smtClean="0"/>
                        <a:t>Sat</a:t>
                      </a:r>
                      <a:endParaRPr lang="en-US" sz="1600" dirty="0"/>
                    </a:p>
                  </a:txBody>
                  <a:tcPr/>
                </a:tc>
              </a:tr>
              <a:tr h="513650">
                <a:tc>
                  <a:txBody>
                    <a:bodyPr/>
                    <a:lstStyle/>
                    <a:p>
                      <a:pPr algn="ctr"/>
                      <a:r>
                        <a:rPr lang="en-US" sz="1600" dirty="0" smtClean="0"/>
                        <a:t>0900</a:t>
                      </a:r>
                      <a:endParaRPr lang="en-US" sz="1600"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dirty="0"/>
                    </a:p>
                  </a:txBody>
                  <a:tcPr/>
                </a:tc>
              </a:tr>
              <a:tr h="513650">
                <a:tc>
                  <a:txBody>
                    <a:bodyPr/>
                    <a:lstStyle/>
                    <a:p>
                      <a:pPr algn="ctr"/>
                      <a:r>
                        <a:rPr lang="en-US" sz="1600" dirty="0" smtClean="0"/>
                        <a:t>1100</a:t>
                      </a:r>
                      <a:endParaRPr lang="en-US" sz="1600" dirty="0"/>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dirty="0"/>
                    </a:p>
                  </a:txBody>
                  <a:tcPr/>
                </a:tc>
              </a:tr>
              <a:tr h="513650">
                <a:tc>
                  <a:txBody>
                    <a:bodyPr/>
                    <a:lstStyle/>
                    <a:p>
                      <a:pPr algn="ctr"/>
                      <a:r>
                        <a:rPr lang="en-US" sz="1600" dirty="0" smtClean="0"/>
                        <a:t>1300</a:t>
                      </a:r>
                      <a:endParaRPr lang="en-US" sz="1600"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dirty="0"/>
                    </a:p>
                  </a:txBody>
                  <a:tcPr/>
                </a:tc>
              </a:tr>
              <a:tr h="513650">
                <a:tc>
                  <a:txBody>
                    <a:bodyPr/>
                    <a:lstStyle/>
                    <a:p>
                      <a:pPr algn="ctr"/>
                      <a:r>
                        <a:rPr lang="en-US" sz="1600" dirty="0" smtClean="0"/>
                        <a:t>1500</a:t>
                      </a:r>
                      <a:endParaRPr lang="en-US" sz="1600" dirty="0"/>
                    </a:p>
                  </a:txBody>
                  <a:tcPr/>
                </a:tc>
                <a:tc>
                  <a:txBody>
                    <a:bodyPr/>
                    <a:lstStyle/>
                    <a:p>
                      <a:endParaRPr lang="en-US" dirty="0"/>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dirty="0"/>
                    </a:p>
                  </a:txBody>
                  <a:tcPr/>
                </a:tc>
              </a:tr>
              <a:tr h="513650">
                <a:tc>
                  <a:txBody>
                    <a:bodyPr/>
                    <a:lstStyle/>
                    <a:p>
                      <a:pPr algn="ctr"/>
                      <a:r>
                        <a:rPr lang="en-US" sz="1600" dirty="0" smtClean="0"/>
                        <a:t>1700</a:t>
                      </a:r>
                      <a:endParaRPr lang="en-US" sz="1600"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dirty="0"/>
                    </a:p>
                  </a:txBody>
                  <a:tcPr/>
                </a:tc>
              </a:tr>
              <a:tr h="513650">
                <a:tc>
                  <a:txBody>
                    <a:bodyPr/>
                    <a:lstStyle/>
                    <a:p>
                      <a:pPr algn="ctr"/>
                      <a:r>
                        <a:rPr lang="en-US" sz="1600" dirty="0" smtClean="0"/>
                        <a:t>1900</a:t>
                      </a:r>
                      <a:endParaRPr lang="en-US" sz="1600" dirty="0"/>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dirty="0"/>
                    </a:p>
                  </a:txBody>
                  <a:tcPr/>
                </a:tc>
              </a:tr>
              <a:tr h="513650">
                <a:tc>
                  <a:txBody>
                    <a:bodyPr/>
                    <a:lstStyle/>
                    <a:p>
                      <a:pPr algn="ctr"/>
                      <a:r>
                        <a:rPr lang="en-US" sz="1600" dirty="0" smtClean="0"/>
                        <a:t>2100</a:t>
                      </a:r>
                      <a:endParaRPr lang="en-US" sz="1600" dirty="0"/>
                    </a:p>
                  </a:txBody>
                  <a:tcPr/>
                </a:tc>
                <a:tc>
                  <a:txBody>
                    <a:bodyPr/>
                    <a:lstStyle/>
                    <a:p>
                      <a:endParaRPr lang="en-US"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dirty="0"/>
                    </a:p>
                  </a:txBody>
                  <a:tcPr/>
                </a:tc>
              </a:tr>
            </a:tbl>
          </a:graphicData>
        </a:graphic>
      </p:graphicFrame>
      <p:sp>
        <p:nvSpPr>
          <p:cNvPr id="4" name="Footer Placeholder 3"/>
          <p:cNvSpPr>
            <a:spLocks noGrp="1"/>
          </p:cNvSpPr>
          <p:nvPr>
            <p:ph type="ftr" sz="quarter" idx="11"/>
          </p:nvPr>
        </p:nvSpPr>
        <p:spPr/>
        <p:txBody>
          <a:bodyPr/>
          <a:lstStyle/>
          <a:p>
            <a:r>
              <a:rPr lang="en-US" smtClean="0"/>
              <a:t>IETF Hackathon</a:t>
            </a:r>
            <a:endParaRPr lang="en-US" dirty="0"/>
          </a:p>
        </p:txBody>
      </p:sp>
      <p:sp>
        <p:nvSpPr>
          <p:cNvPr id="5" name="Slide Number Placeholder 4"/>
          <p:cNvSpPr>
            <a:spLocks noGrp="1"/>
          </p:cNvSpPr>
          <p:nvPr>
            <p:ph type="sldNum" sz="quarter" idx="12"/>
          </p:nvPr>
        </p:nvSpPr>
        <p:spPr/>
        <p:txBody>
          <a:bodyPr/>
          <a:lstStyle/>
          <a:p>
            <a:fld id="{874AFF42-E6BF-7D4B-B4C4-6F95991ED1BF}" type="slidenum">
              <a:rPr lang="en-US" smtClean="0"/>
              <a:t>17</a:t>
            </a:fld>
            <a:endParaRPr lang="en-US"/>
          </a:p>
        </p:txBody>
      </p:sp>
      <p:sp>
        <p:nvSpPr>
          <p:cNvPr id="8" name="Rounded Rectangle 7"/>
          <p:cNvSpPr/>
          <p:nvPr/>
        </p:nvSpPr>
        <p:spPr>
          <a:xfrm>
            <a:off x="1415371" y="1337480"/>
            <a:ext cx="853610" cy="3400080"/>
          </a:xfrm>
          <a:prstGeom prst="roundRect">
            <a:avLst/>
          </a:prstGeom>
          <a:solidFill>
            <a:srgbClr val="7030A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1444861" y="1580885"/>
            <a:ext cx="824120" cy="646331"/>
          </a:xfrm>
          <a:prstGeom prst="rect">
            <a:avLst/>
          </a:prstGeom>
          <a:solidFill>
            <a:srgbClr val="7030A0"/>
          </a:solidFill>
        </p:spPr>
        <p:txBody>
          <a:bodyPr wrap="square" rtlCol="0">
            <a:spAutoFit/>
          </a:bodyPr>
          <a:lstStyle/>
          <a:p>
            <a:r>
              <a:rPr lang="en-US" dirty="0" smtClean="0">
                <a:solidFill>
                  <a:schemeClr val="bg1"/>
                </a:solidFill>
              </a:rPr>
              <a:t>Hack-</a:t>
            </a:r>
            <a:r>
              <a:rPr lang="en-US" dirty="0" err="1" smtClean="0">
                <a:solidFill>
                  <a:schemeClr val="bg1"/>
                </a:solidFill>
              </a:rPr>
              <a:t>athon</a:t>
            </a:r>
            <a:endParaRPr lang="en-US" dirty="0">
              <a:solidFill>
                <a:schemeClr val="bg1"/>
              </a:solidFill>
            </a:endParaRPr>
          </a:p>
        </p:txBody>
      </p:sp>
      <p:sp>
        <p:nvSpPr>
          <p:cNvPr id="12" name="Rounded Rectangle 11"/>
          <p:cNvSpPr/>
          <p:nvPr/>
        </p:nvSpPr>
        <p:spPr>
          <a:xfrm>
            <a:off x="3229277" y="1337481"/>
            <a:ext cx="846139" cy="3400080"/>
          </a:xfrm>
          <a:prstGeom prst="roundRect">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xtBox 12"/>
          <p:cNvSpPr txBox="1"/>
          <p:nvPr/>
        </p:nvSpPr>
        <p:spPr>
          <a:xfrm>
            <a:off x="3256883" y="1668761"/>
            <a:ext cx="818533" cy="369332"/>
          </a:xfrm>
          <a:prstGeom prst="rect">
            <a:avLst/>
          </a:prstGeom>
          <a:noFill/>
        </p:spPr>
        <p:txBody>
          <a:bodyPr wrap="square" rtlCol="0">
            <a:spAutoFit/>
          </a:bodyPr>
          <a:lstStyle/>
          <a:p>
            <a:r>
              <a:rPr lang="en-US" dirty="0" smtClean="0">
                <a:solidFill>
                  <a:schemeClr val="bg1"/>
                </a:solidFill>
              </a:rPr>
              <a:t>lounge</a:t>
            </a:r>
            <a:endParaRPr lang="en-US" dirty="0">
              <a:solidFill>
                <a:schemeClr val="bg1"/>
              </a:solidFill>
            </a:endParaRPr>
          </a:p>
        </p:txBody>
      </p:sp>
      <p:sp>
        <p:nvSpPr>
          <p:cNvPr id="29" name="Rounded Rectangle 28"/>
          <p:cNvSpPr/>
          <p:nvPr/>
        </p:nvSpPr>
        <p:spPr>
          <a:xfrm>
            <a:off x="2301262" y="1353606"/>
            <a:ext cx="853610" cy="1822510"/>
          </a:xfrm>
          <a:prstGeom prst="roundRect">
            <a:avLst/>
          </a:prstGeom>
          <a:solidFill>
            <a:srgbClr val="7030A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TextBox 29"/>
          <p:cNvSpPr txBox="1"/>
          <p:nvPr/>
        </p:nvSpPr>
        <p:spPr>
          <a:xfrm>
            <a:off x="2330752" y="1597011"/>
            <a:ext cx="824120" cy="646331"/>
          </a:xfrm>
          <a:prstGeom prst="rect">
            <a:avLst/>
          </a:prstGeom>
          <a:solidFill>
            <a:srgbClr val="7030A0"/>
          </a:solidFill>
        </p:spPr>
        <p:txBody>
          <a:bodyPr wrap="square" rtlCol="0">
            <a:spAutoFit/>
          </a:bodyPr>
          <a:lstStyle/>
          <a:p>
            <a:r>
              <a:rPr lang="en-US" dirty="0" smtClean="0">
                <a:solidFill>
                  <a:schemeClr val="bg1"/>
                </a:solidFill>
              </a:rPr>
              <a:t>Hack-</a:t>
            </a:r>
            <a:r>
              <a:rPr lang="en-US" dirty="0" err="1" smtClean="0">
                <a:solidFill>
                  <a:schemeClr val="bg1"/>
                </a:solidFill>
              </a:rPr>
              <a:t>athon</a:t>
            </a:r>
            <a:endParaRPr lang="en-US" dirty="0">
              <a:solidFill>
                <a:schemeClr val="bg1"/>
              </a:solidFill>
            </a:endParaRPr>
          </a:p>
        </p:txBody>
      </p:sp>
      <p:sp>
        <p:nvSpPr>
          <p:cNvPr id="31" name="Rounded Rectangle 30"/>
          <p:cNvSpPr/>
          <p:nvPr/>
        </p:nvSpPr>
        <p:spPr>
          <a:xfrm>
            <a:off x="4137272" y="1337481"/>
            <a:ext cx="846139" cy="3400080"/>
          </a:xfrm>
          <a:prstGeom prst="roundRect">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TextBox 31"/>
          <p:cNvSpPr txBox="1"/>
          <p:nvPr/>
        </p:nvSpPr>
        <p:spPr>
          <a:xfrm>
            <a:off x="4164878" y="1668761"/>
            <a:ext cx="818533" cy="369332"/>
          </a:xfrm>
          <a:prstGeom prst="rect">
            <a:avLst/>
          </a:prstGeom>
          <a:noFill/>
        </p:spPr>
        <p:txBody>
          <a:bodyPr wrap="square" rtlCol="0">
            <a:spAutoFit/>
          </a:bodyPr>
          <a:lstStyle/>
          <a:p>
            <a:r>
              <a:rPr lang="en-US" dirty="0" smtClean="0">
                <a:solidFill>
                  <a:schemeClr val="bg1"/>
                </a:solidFill>
              </a:rPr>
              <a:t>lounge</a:t>
            </a:r>
            <a:endParaRPr lang="en-US" dirty="0">
              <a:solidFill>
                <a:schemeClr val="bg1"/>
              </a:solidFill>
            </a:endParaRPr>
          </a:p>
        </p:txBody>
      </p:sp>
      <p:sp>
        <p:nvSpPr>
          <p:cNvPr id="33" name="Rounded Rectangle 32"/>
          <p:cNvSpPr/>
          <p:nvPr/>
        </p:nvSpPr>
        <p:spPr>
          <a:xfrm>
            <a:off x="5053497" y="1337481"/>
            <a:ext cx="846139" cy="3400080"/>
          </a:xfrm>
          <a:prstGeom prst="roundRect">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TextBox 33"/>
          <p:cNvSpPr txBox="1"/>
          <p:nvPr/>
        </p:nvSpPr>
        <p:spPr>
          <a:xfrm>
            <a:off x="5081103" y="1668761"/>
            <a:ext cx="818533" cy="369332"/>
          </a:xfrm>
          <a:prstGeom prst="rect">
            <a:avLst/>
          </a:prstGeom>
          <a:noFill/>
        </p:spPr>
        <p:txBody>
          <a:bodyPr wrap="square" rtlCol="0">
            <a:spAutoFit/>
          </a:bodyPr>
          <a:lstStyle/>
          <a:p>
            <a:r>
              <a:rPr lang="en-US" dirty="0" smtClean="0">
                <a:solidFill>
                  <a:schemeClr val="bg1"/>
                </a:solidFill>
              </a:rPr>
              <a:t>lounge</a:t>
            </a:r>
            <a:endParaRPr lang="en-US" dirty="0">
              <a:solidFill>
                <a:schemeClr val="bg1"/>
              </a:solidFill>
            </a:endParaRPr>
          </a:p>
        </p:txBody>
      </p:sp>
      <p:sp>
        <p:nvSpPr>
          <p:cNvPr id="35" name="Rounded Rectangle 34"/>
          <p:cNvSpPr/>
          <p:nvPr/>
        </p:nvSpPr>
        <p:spPr>
          <a:xfrm>
            <a:off x="5969722" y="1337481"/>
            <a:ext cx="846139" cy="3400080"/>
          </a:xfrm>
          <a:prstGeom prst="roundRect">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TextBox 35"/>
          <p:cNvSpPr txBox="1"/>
          <p:nvPr/>
        </p:nvSpPr>
        <p:spPr>
          <a:xfrm>
            <a:off x="5997328" y="1668761"/>
            <a:ext cx="818533" cy="369332"/>
          </a:xfrm>
          <a:prstGeom prst="rect">
            <a:avLst/>
          </a:prstGeom>
          <a:noFill/>
        </p:spPr>
        <p:txBody>
          <a:bodyPr wrap="square" rtlCol="0">
            <a:spAutoFit/>
          </a:bodyPr>
          <a:lstStyle/>
          <a:p>
            <a:r>
              <a:rPr lang="en-US" dirty="0" smtClean="0">
                <a:solidFill>
                  <a:schemeClr val="bg1"/>
                </a:solidFill>
              </a:rPr>
              <a:t>lounge</a:t>
            </a:r>
            <a:endParaRPr lang="en-US" dirty="0">
              <a:solidFill>
                <a:schemeClr val="bg1"/>
              </a:solidFill>
            </a:endParaRPr>
          </a:p>
        </p:txBody>
      </p:sp>
      <p:sp>
        <p:nvSpPr>
          <p:cNvPr id="37" name="Rounded Rectangle 36"/>
          <p:cNvSpPr/>
          <p:nvPr/>
        </p:nvSpPr>
        <p:spPr>
          <a:xfrm>
            <a:off x="6864485" y="1337481"/>
            <a:ext cx="846139" cy="1238868"/>
          </a:xfrm>
          <a:prstGeom prst="roundRect">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TextBox 37"/>
          <p:cNvSpPr txBox="1"/>
          <p:nvPr/>
        </p:nvSpPr>
        <p:spPr>
          <a:xfrm>
            <a:off x="6892091" y="1668761"/>
            <a:ext cx="818533" cy="369332"/>
          </a:xfrm>
          <a:prstGeom prst="rect">
            <a:avLst/>
          </a:prstGeom>
          <a:noFill/>
        </p:spPr>
        <p:txBody>
          <a:bodyPr wrap="square" rtlCol="0">
            <a:spAutoFit/>
          </a:bodyPr>
          <a:lstStyle/>
          <a:p>
            <a:r>
              <a:rPr lang="en-US" dirty="0" smtClean="0">
                <a:solidFill>
                  <a:schemeClr val="bg1"/>
                </a:solidFill>
              </a:rPr>
              <a:t>lounge</a:t>
            </a:r>
            <a:endParaRPr lang="en-US" dirty="0">
              <a:solidFill>
                <a:schemeClr val="bg1"/>
              </a:solidFill>
            </a:endParaRPr>
          </a:p>
        </p:txBody>
      </p:sp>
      <p:sp>
        <p:nvSpPr>
          <p:cNvPr id="22" name="Rounded Rectangle 21"/>
          <p:cNvSpPr/>
          <p:nvPr/>
        </p:nvSpPr>
        <p:spPr>
          <a:xfrm>
            <a:off x="5969722" y="3905833"/>
            <a:ext cx="846139" cy="548640"/>
          </a:xfrm>
          <a:prstGeom prst="roundRect">
            <a:avLst/>
          </a:prstGeom>
          <a:solidFill>
            <a:schemeClr val="accent4"/>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TextBox 22"/>
          <p:cNvSpPr txBox="1"/>
          <p:nvPr/>
        </p:nvSpPr>
        <p:spPr>
          <a:xfrm>
            <a:off x="5969722" y="3856987"/>
            <a:ext cx="846139" cy="646331"/>
          </a:xfrm>
          <a:prstGeom prst="rect">
            <a:avLst/>
          </a:prstGeom>
          <a:noFill/>
        </p:spPr>
        <p:txBody>
          <a:bodyPr wrap="square" rtlCol="0">
            <a:spAutoFit/>
          </a:bodyPr>
          <a:lstStyle/>
          <a:p>
            <a:r>
              <a:rPr lang="en-US" dirty="0" smtClean="0">
                <a:solidFill>
                  <a:schemeClr val="bg1"/>
                </a:solidFill>
              </a:rPr>
              <a:t>Bits-N-Bites</a:t>
            </a:r>
            <a:endParaRPr lang="en-US" dirty="0">
              <a:solidFill>
                <a:schemeClr val="bg1"/>
              </a:solidFill>
            </a:endParaRPr>
          </a:p>
        </p:txBody>
      </p:sp>
      <p:sp>
        <p:nvSpPr>
          <p:cNvPr id="39" name="TextBox 38"/>
          <p:cNvSpPr txBox="1"/>
          <p:nvPr/>
        </p:nvSpPr>
        <p:spPr>
          <a:xfrm>
            <a:off x="2202426" y="81231"/>
            <a:ext cx="5417574" cy="584775"/>
          </a:xfrm>
          <a:prstGeom prst="rect">
            <a:avLst/>
          </a:prstGeom>
          <a:noFill/>
        </p:spPr>
        <p:txBody>
          <a:bodyPr wrap="square" rtlCol="0">
            <a:spAutoFit/>
          </a:bodyPr>
          <a:lstStyle/>
          <a:p>
            <a:r>
              <a:rPr lang="en-US" sz="3200" dirty="0" smtClean="0"/>
              <a:t>Hackathon Agenda - Current</a:t>
            </a:r>
            <a:endParaRPr lang="en-US" sz="3200" dirty="0"/>
          </a:p>
        </p:txBody>
      </p:sp>
    </p:spTree>
    <p:extLst>
      <p:ext uri="{BB962C8B-B14F-4D97-AF65-F5344CB8AC3E}">
        <p14:creationId xmlns:p14="http://schemas.microsoft.com/office/powerpoint/2010/main" val="90645515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Content Placeholder 6"/>
          <p:cNvGraphicFramePr>
            <a:graphicFrameLocks noGrp="1"/>
          </p:cNvGraphicFramePr>
          <p:nvPr>
            <p:ph idx="1"/>
            <p:extLst>
              <p:ext uri="{D42A27DB-BD31-4B8C-83A1-F6EECF244321}">
                <p14:modId xmlns:p14="http://schemas.microsoft.com/office/powerpoint/2010/main" val="1101253917"/>
              </p:ext>
            </p:extLst>
          </p:nvPr>
        </p:nvGraphicFramePr>
        <p:xfrm>
          <a:off x="457200" y="670272"/>
          <a:ext cx="8229600" cy="4096992"/>
        </p:xfrm>
        <a:graphic>
          <a:graphicData uri="http://schemas.openxmlformats.org/drawingml/2006/table">
            <a:tbl>
              <a:tblPr firstRow="1" bandRow="1">
                <a:tableStyleId>{5C22544A-7EE6-4342-B048-85BDC9FD1C3A}</a:tableStyleId>
              </a:tblPr>
              <a:tblGrid>
                <a:gridCol w="914400"/>
                <a:gridCol w="914400"/>
                <a:gridCol w="914400"/>
                <a:gridCol w="914400"/>
                <a:gridCol w="914400"/>
                <a:gridCol w="914400"/>
                <a:gridCol w="914400"/>
                <a:gridCol w="914400"/>
                <a:gridCol w="914400"/>
              </a:tblGrid>
              <a:tr h="501442">
                <a:tc>
                  <a:txBody>
                    <a:bodyPr/>
                    <a:lstStyle/>
                    <a:p>
                      <a:pPr algn="ctr"/>
                      <a:r>
                        <a:rPr lang="en-US" sz="1600" dirty="0" smtClean="0"/>
                        <a:t>Time\Day</a:t>
                      </a:r>
                      <a:endParaRPr lang="en-US" sz="1600" dirty="0"/>
                    </a:p>
                  </a:txBody>
                  <a:tcPr marL="0" marR="0"/>
                </a:tc>
                <a:tc>
                  <a:txBody>
                    <a:bodyPr/>
                    <a:lstStyle/>
                    <a:p>
                      <a:pPr algn="ctr"/>
                      <a:r>
                        <a:rPr lang="en-US" sz="1600" dirty="0" smtClean="0"/>
                        <a:t>Sat</a:t>
                      </a:r>
                      <a:endParaRPr lang="en-US" sz="1600" dirty="0"/>
                    </a:p>
                  </a:txBody>
                  <a:tcPr/>
                </a:tc>
                <a:tc>
                  <a:txBody>
                    <a:bodyPr/>
                    <a:lstStyle/>
                    <a:p>
                      <a:pPr algn="ctr"/>
                      <a:r>
                        <a:rPr lang="en-US" sz="1600" dirty="0" smtClean="0"/>
                        <a:t>Sun</a:t>
                      </a:r>
                      <a:endParaRPr lang="en-US" sz="1600" dirty="0"/>
                    </a:p>
                  </a:txBody>
                  <a:tcPr/>
                </a:tc>
                <a:tc>
                  <a:txBody>
                    <a:bodyPr/>
                    <a:lstStyle/>
                    <a:p>
                      <a:pPr algn="ctr"/>
                      <a:r>
                        <a:rPr lang="en-US" sz="1600" dirty="0" smtClean="0"/>
                        <a:t>Mon</a:t>
                      </a:r>
                      <a:endParaRPr lang="en-US" sz="1600" dirty="0"/>
                    </a:p>
                  </a:txBody>
                  <a:tcPr/>
                </a:tc>
                <a:tc>
                  <a:txBody>
                    <a:bodyPr/>
                    <a:lstStyle/>
                    <a:p>
                      <a:pPr algn="ctr"/>
                      <a:r>
                        <a:rPr lang="en-US" sz="1600" dirty="0" smtClean="0"/>
                        <a:t>Tue</a:t>
                      </a:r>
                      <a:endParaRPr lang="en-US" sz="1600" dirty="0"/>
                    </a:p>
                  </a:txBody>
                  <a:tcPr/>
                </a:tc>
                <a:tc>
                  <a:txBody>
                    <a:bodyPr/>
                    <a:lstStyle/>
                    <a:p>
                      <a:pPr algn="ctr"/>
                      <a:r>
                        <a:rPr lang="en-US" sz="1600" dirty="0" smtClean="0"/>
                        <a:t>Wed</a:t>
                      </a:r>
                      <a:endParaRPr lang="en-US" sz="1600" dirty="0"/>
                    </a:p>
                  </a:txBody>
                  <a:tcPr/>
                </a:tc>
                <a:tc>
                  <a:txBody>
                    <a:bodyPr/>
                    <a:lstStyle/>
                    <a:p>
                      <a:pPr algn="ctr"/>
                      <a:r>
                        <a:rPr lang="en-US" sz="1600" dirty="0" smtClean="0"/>
                        <a:t>Thu</a:t>
                      </a:r>
                      <a:endParaRPr lang="en-US" sz="1600" dirty="0"/>
                    </a:p>
                  </a:txBody>
                  <a:tcPr/>
                </a:tc>
                <a:tc>
                  <a:txBody>
                    <a:bodyPr/>
                    <a:lstStyle/>
                    <a:p>
                      <a:pPr algn="ctr"/>
                      <a:r>
                        <a:rPr lang="en-US" sz="1600" dirty="0" smtClean="0"/>
                        <a:t>Fri</a:t>
                      </a:r>
                      <a:endParaRPr lang="en-US" sz="1600" dirty="0"/>
                    </a:p>
                  </a:txBody>
                  <a:tcPr/>
                </a:tc>
                <a:tc>
                  <a:txBody>
                    <a:bodyPr/>
                    <a:lstStyle/>
                    <a:p>
                      <a:pPr algn="ctr"/>
                      <a:r>
                        <a:rPr lang="en-US" sz="1600" dirty="0" smtClean="0"/>
                        <a:t>Sat</a:t>
                      </a:r>
                      <a:endParaRPr lang="en-US" sz="1600" dirty="0"/>
                    </a:p>
                  </a:txBody>
                  <a:tcPr/>
                </a:tc>
              </a:tr>
              <a:tr h="513650">
                <a:tc>
                  <a:txBody>
                    <a:bodyPr/>
                    <a:lstStyle/>
                    <a:p>
                      <a:pPr algn="ctr"/>
                      <a:r>
                        <a:rPr lang="en-US" sz="1600" dirty="0" smtClean="0"/>
                        <a:t>0900</a:t>
                      </a:r>
                      <a:endParaRPr lang="en-US" sz="1600"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dirty="0"/>
                    </a:p>
                  </a:txBody>
                  <a:tcPr/>
                </a:tc>
              </a:tr>
              <a:tr h="513650">
                <a:tc>
                  <a:txBody>
                    <a:bodyPr/>
                    <a:lstStyle/>
                    <a:p>
                      <a:pPr algn="ctr"/>
                      <a:r>
                        <a:rPr lang="en-US" sz="1600" dirty="0" smtClean="0"/>
                        <a:t>1100</a:t>
                      </a:r>
                      <a:endParaRPr lang="en-US" sz="1600" dirty="0"/>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dirty="0"/>
                    </a:p>
                  </a:txBody>
                  <a:tcPr/>
                </a:tc>
              </a:tr>
              <a:tr h="513650">
                <a:tc>
                  <a:txBody>
                    <a:bodyPr/>
                    <a:lstStyle/>
                    <a:p>
                      <a:pPr algn="ctr"/>
                      <a:r>
                        <a:rPr lang="en-US" sz="1600" dirty="0" smtClean="0"/>
                        <a:t>1300</a:t>
                      </a:r>
                      <a:endParaRPr lang="en-US" sz="1600"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dirty="0"/>
                    </a:p>
                  </a:txBody>
                  <a:tcPr/>
                </a:tc>
              </a:tr>
              <a:tr h="513650">
                <a:tc>
                  <a:txBody>
                    <a:bodyPr/>
                    <a:lstStyle/>
                    <a:p>
                      <a:pPr algn="ctr"/>
                      <a:r>
                        <a:rPr lang="en-US" sz="1600" dirty="0" smtClean="0"/>
                        <a:t>1500</a:t>
                      </a:r>
                      <a:endParaRPr lang="en-US" sz="1600" dirty="0"/>
                    </a:p>
                  </a:txBody>
                  <a:tcPr/>
                </a:tc>
                <a:tc>
                  <a:txBody>
                    <a:bodyPr/>
                    <a:lstStyle/>
                    <a:p>
                      <a:endParaRPr lang="en-US" dirty="0"/>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dirty="0"/>
                    </a:p>
                  </a:txBody>
                  <a:tcPr/>
                </a:tc>
              </a:tr>
              <a:tr h="513650">
                <a:tc>
                  <a:txBody>
                    <a:bodyPr/>
                    <a:lstStyle/>
                    <a:p>
                      <a:pPr algn="ctr"/>
                      <a:r>
                        <a:rPr lang="en-US" sz="1600" dirty="0" smtClean="0"/>
                        <a:t>1700</a:t>
                      </a:r>
                      <a:endParaRPr lang="en-US" sz="1600"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dirty="0"/>
                    </a:p>
                  </a:txBody>
                  <a:tcPr/>
                </a:tc>
              </a:tr>
              <a:tr h="513650">
                <a:tc>
                  <a:txBody>
                    <a:bodyPr/>
                    <a:lstStyle/>
                    <a:p>
                      <a:pPr algn="ctr"/>
                      <a:r>
                        <a:rPr lang="en-US" sz="1600" dirty="0" smtClean="0"/>
                        <a:t>1900</a:t>
                      </a:r>
                      <a:endParaRPr lang="en-US" sz="1600" dirty="0"/>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dirty="0"/>
                    </a:p>
                  </a:txBody>
                  <a:tcPr/>
                </a:tc>
              </a:tr>
              <a:tr h="513650">
                <a:tc>
                  <a:txBody>
                    <a:bodyPr/>
                    <a:lstStyle/>
                    <a:p>
                      <a:pPr algn="ctr"/>
                      <a:r>
                        <a:rPr lang="en-US" sz="1600" dirty="0" smtClean="0"/>
                        <a:t>2100</a:t>
                      </a:r>
                      <a:endParaRPr lang="en-US" sz="1600" dirty="0"/>
                    </a:p>
                  </a:txBody>
                  <a:tcPr/>
                </a:tc>
                <a:tc>
                  <a:txBody>
                    <a:bodyPr/>
                    <a:lstStyle/>
                    <a:p>
                      <a:endParaRPr lang="en-US"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dirty="0"/>
                    </a:p>
                  </a:txBody>
                  <a:tcPr/>
                </a:tc>
              </a:tr>
            </a:tbl>
          </a:graphicData>
        </a:graphic>
      </p:graphicFrame>
      <p:sp>
        <p:nvSpPr>
          <p:cNvPr id="4" name="Footer Placeholder 3"/>
          <p:cNvSpPr>
            <a:spLocks noGrp="1"/>
          </p:cNvSpPr>
          <p:nvPr>
            <p:ph type="ftr" sz="quarter" idx="11"/>
          </p:nvPr>
        </p:nvSpPr>
        <p:spPr/>
        <p:txBody>
          <a:bodyPr/>
          <a:lstStyle/>
          <a:p>
            <a:r>
              <a:rPr lang="en-US" smtClean="0"/>
              <a:t>IETF Hackathon</a:t>
            </a:r>
            <a:endParaRPr lang="en-US" dirty="0"/>
          </a:p>
        </p:txBody>
      </p:sp>
      <p:sp>
        <p:nvSpPr>
          <p:cNvPr id="5" name="Slide Number Placeholder 4"/>
          <p:cNvSpPr>
            <a:spLocks noGrp="1"/>
          </p:cNvSpPr>
          <p:nvPr>
            <p:ph type="sldNum" sz="quarter" idx="12"/>
          </p:nvPr>
        </p:nvSpPr>
        <p:spPr/>
        <p:txBody>
          <a:bodyPr/>
          <a:lstStyle/>
          <a:p>
            <a:fld id="{874AFF42-E6BF-7D4B-B4C4-6F95991ED1BF}" type="slidenum">
              <a:rPr lang="en-US" smtClean="0"/>
              <a:t>18</a:t>
            </a:fld>
            <a:endParaRPr lang="en-US"/>
          </a:p>
        </p:txBody>
      </p:sp>
      <p:sp>
        <p:nvSpPr>
          <p:cNvPr id="8" name="Rounded Rectangle 7"/>
          <p:cNvSpPr/>
          <p:nvPr/>
        </p:nvSpPr>
        <p:spPr>
          <a:xfrm>
            <a:off x="7775642" y="1320427"/>
            <a:ext cx="853610" cy="3400080"/>
          </a:xfrm>
          <a:prstGeom prst="roundRect">
            <a:avLst/>
          </a:prstGeom>
          <a:solidFill>
            <a:srgbClr val="7030A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7805132" y="1563832"/>
            <a:ext cx="824120" cy="646331"/>
          </a:xfrm>
          <a:prstGeom prst="rect">
            <a:avLst/>
          </a:prstGeom>
          <a:solidFill>
            <a:srgbClr val="7030A0"/>
          </a:solidFill>
        </p:spPr>
        <p:txBody>
          <a:bodyPr wrap="square" rtlCol="0">
            <a:spAutoFit/>
          </a:bodyPr>
          <a:lstStyle/>
          <a:p>
            <a:r>
              <a:rPr lang="en-US" dirty="0" smtClean="0">
                <a:solidFill>
                  <a:schemeClr val="bg1"/>
                </a:solidFill>
              </a:rPr>
              <a:t>Hack-</a:t>
            </a:r>
            <a:r>
              <a:rPr lang="en-US" dirty="0" err="1" smtClean="0">
                <a:solidFill>
                  <a:schemeClr val="bg1"/>
                </a:solidFill>
              </a:rPr>
              <a:t>athon</a:t>
            </a:r>
            <a:endParaRPr lang="en-US" dirty="0">
              <a:solidFill>
                <a:schemeClr val="bg1"/>
              </a:solidFill>
            </a:endParaRPr>
          </a:p>
        </p:txBody>
      </p:sp>
      <p:sp>
        <p:nvSpPr>
          <p:cNvPr id="12" name="Rounded Rectangle 11"/>
          <p:cNvSpPr/>
          <p:nvPr/>
        </p:nvSpPr>
        <p:spPr>
          <a:xfrm>
            <a:off x="3229277" y="1313002"/>
            <a:ext cx="846139" cy="3407506"/>
          </a:xfrm>
          <a:prstGeom prst="roundRect">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xtBox 12"/>
          <p:cNvSpPr txBox="1"/>
          <p:nvPr/>
        </p:nvSpPr>
        <p:spPr>
          <a:xfrm>
            <a:off x="3256883" y="1644282"/>
            <a:ext cx="818533" cy="369332"/>
          </a:xfrm>
          <a:prstGeom prst="rect">
            <a:avLst/>
          </a:prstGeom>
          <a:noFill/>
        </p:spPr>
        <p:txBody>
          <a:bodyPr wrap="square" rtlCol="0">
            <a:spAutoFit/>
          </a:bodyPr>
          <a:lstStyle/>
          <a:p>
            <a:r>
              <a:rPr lang="en-US" dirty="0" smtClean="0">
                <a:solidFill>
                  <a:schemeClr val="bg1"/>
                </a:solidFill>
              </a:rPr>
              <a:t>lounge</a:t>
            </a:r>
            <a:endParaRPr lang="en-US" dirty="0">
              <a:solidFill>
                <a:schemeClr val="bg1"/>
              </a:solidFill>
            </a:endParaRPr>
          </a:p>
        </p:txBody>
      </p:sp>
      <p:sp>
        <p:nvSpPr>
          <p:cNvPr id="29" name="Rounded Rectangle 28"/>
          <p:cNvSpPr/>
          <p:nvPr/>
        </p:nvSpPr>
        <p:spPr>
          <a:xfrm>
            <a:off x="6864485" y="2598626"/>
            <a:ext cx="853610" cy="2121882"/>
          </a:xfrm>
          <a:prstGeom prst="roundRect">
            <a:avLst/>
          </a:prstGeom>
          <a:solidFill>
            <a:srgbClr val="7030A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TextBox 29"/>
          <p:cNvSpPr txBox="1"/>
          <p:nvPr/>
        </p:nvSpPr>
        <p:spPr>
          <a:xfrm>
            <a:off x="6893975" y="2842031"/>
            <a:ext cx="824120" cy="646331"/>
          </a:xfrm>
          <a:prstGeom prst="rect">
            <a:avLst/>
          </a:prstGeom>
          <a:solidFill>
            <a:srgbClr val="7030A0"/>
          </a:solidFill>
        </p:spPr>
        <p:txBody>
          <a:bodyPr wrap="square" rtlCol="0">
            <a:spAutoFit/>
          </a:bodyPr>
          <a:lstStyle/>
          <a:p>
            <a:r>
              <a:rPr lang="en-US" dirty="0" smtClean="0">
                <a:solidFill>
                  <a:schemeClr val="bg1"/>
                </a:solidFill>
              </a:rPr>
              <a:t>Hack-</a:t>
            </a:r>
            <a:r>
              <a:rPr lang="en-US" dirty="0" err="1" smtClean="0">
                <a:solidFill>
                  <a:schemeClr val="bg1"/>
                </a:solidFill>
              </a:rPr>
              <a:t>athon</a:t>
            </a:r>
            <a:endParaRPr lang="en-US" dirty="0">
              <a:solidFill>
                <a:schemeClr val="bg1"/>
              </a:solidFill>
            </a:endParaRPr>
          </a:p>
        </p:txBody>
      </p:sp>
      <p:sp>
        <p:nvSpPr>
          <p:cNvPr id="31" name="Rounded Rectangle 30"/>
          <p:cNvSpPr/>
          <p:nvPr/>
        </p:nvSpPr>
        <p:spPr>
          <a:xfrm>
            <a:off x="4137272" y="1313002"/>
            <a:ext cx="846139" cy="3407506"/>
          </a:xfrm>
          <a:prstGeom prst="roundRect">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TextBox 31"/>
          <p:cNvSpPr txBox="1"/>
          <p:nvPr/>
        </p:nvSpPr>
        <p:spPr>
          <a:xfrm>
            <a:off x="4164878" y="1644282"/>
            <a:ext cx="818533" cy="369332"/>
          </a:xfrm>
          <a:prstGeom prst="rect">
            <a:avLst/>
          </a:prstGeom>
          <a:noFill/>
        </p:spPr>
        <p:txBody>
          <a:bodyPr wrap="square" rtlCol="0">
            <a:spAutoFit/>
          </a:bodyPr>
          <a:lstStyle/>
          <a:p>
            <a:r>
              <a:rPr lang="en-US" dirty="0" smtClean="0">
                <a:solidFill>
                  <a:schemeClr val="bg1"/>
                </a:solidFill>
              </a:rPr>
              <a:t>lounge</a:t>
            </a:r>
            <a:endParaRPr lang="en-US" dirty="0">
              <a:solidFill>
                <a:schemeClr val="bg1"/>
              </a:solidFill>
            </a:endParaRPr>
          </a:p>
        </p:txBody>
      </p:sp>
      <p:sp>
        <p:nvSpPr>
          <p:cNvPr id="33" name="Rounded Rectangle 32"/>
          <p:cNvSpPr/>
          <p:nvPr/>
        </p:nvSpPr>
        <p:spPr>
          <a:xfrm>
            <a:off x="5053497" y="1313002"/>
            <a:ext cx="846139" cy="3407506"/>
          </a:xfrm>
          <a:prstGeom prst="roundRect">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TextBox 33"/>
          <p:cNvSpPr txBox="1"/>
          <p:nvPr/>
        </p:nvSpPr>
        <p:spPr>
          <a:xfrm>
            <a:off x="5081103" y="1644282"/>
            <a:ext cx="818533" cy="369332"/>
          </a:xfrm>
          <a:prstGeom prst="rect">
            <a:avLst/>
          </a:prstGeom>
          <a:noFill/>
        </p:spPr>
        <p:txBody>
          <a:bodyPr wrap="square" rtlCol="0">
            <a:spAutoFit/>
          </a:bodyPr>
          <a:lstStyle/>
          <a:p>
            <a:r>
              <a:rPr lang="en-US" dirty="0" smtClean="0">
                <a:solidFill>
                  <a:schemeClr val="bg1"/>
                </a:solidFill>
              </a:rPr>
              <a:t>lounge</a:t>
            </a:r>
            <a:endParaRPr lang="en-US" dirty="0">
              <a:solidFill>
                <a:schemeClr val="bg1"/>
              </a:solidFill>
            </a:endParaRPr>
          </a:p>
        </p:txBody>
      </p:sp>
      <p:sp>
        <p:nvSpPr>
          <p:cNvPr id="35" name="Rounded Rectangle 34"/>
          <p:cNvSpPr/>
          <p:nvPr/>
        </p:nvSpPr>
        <p:spPr>
          <a:xfrm>
            <a:off x="5969722" y="1313002"/>
            <a:ext cx="846139" cy="3407506"/>
          </a:xfrm>
          <a:prstGeom prst="roundRect">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TextBox 35"/>
          <p:cNvSpPr txBox="1"/>
          <p:nvPr/>
        </p:nvSpPr>
        <p:spPr>
          <a:xfrm>
            <a:off x="5997328" y="1644282"/>
            <a:ext cx="818533" cy="369332"/>
          </a:xfrm>
          <a:prstGeom prst="rect">
            <a:avLst/>
          </a:prstGeom>
          <a:noFill/>
        </p:spPr>
        <p:txBody>
          <a:bodyPr wrap="square" rtlCol="0">
            <a:spAutoFit/>
          </a:bodyPr>
          <a:lstStyle/>
          <a:p>
            <a:r>
              <a:rPr lang="en-US" dirty="0" smtClean="0">
                <a:solidFill>
                  <a:schemeClr val="bg1"/>
                </a:solidFill>
              </a:rPr>
              <a:t>lounge</a:t>
            </a:r>
            <a:endParaRPr lang="en-US" dirty="0">
              <a:solidFill>
                <a:schemeClr val="bg1"/>
              </a:solidFill>
            </a:endParaRPr>
          </a:p>
        </p:txBody>
      </p:sp>
      <p:sp>
        <p:nvSpPr>
          <p:cNvPr id="37" name="Rounded Rectangle 36"/>
          <p:cNvSpPr/>
          <p:nvPr/>
        </p:nvSpPr>
        <p:spPr>
          <a:xfrm>
            <a:off x="6864485" y="1313002"/>
            <a:ext cx="846139" cy="1238868"/>
          </a:xfrm>
          <a:prstGeom prst="roundRect">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TextBox 37"/>
          <p:cNvSpPr txBox="1"/>
          <p:nvPr/>
        </p:nvSpPr>
        <p:spPr>
          <a:xfrm>
            <a:off x="6892091" y="1644282"/>
            <a:ext cx="818533" cy="369332"/>
          </a:xfrm>
          <a:prstGeom prst="rect">
            <a:avLst/>
          </a:prstGeom>
          <a:noFill/>
        </p:spPr>
        <p:txBody>
          <a:bodyPr wrap="square" rtlCol="0">
            <a:spAutoFit/>
          </a:bodyPr>
          <a:lstStyle/>
          <a:p>
            <a:r>
              <a:rPr lang="en-US" dirty="0" smtClean="0">
                <a:solidFill>
                  <a:schemeClr val="bg1"/>
                </a:solidFill>
              </a:rPr>
              <a:t>lounge</a:t>
            </a:r>
            <a:endParaRPr lang="en-US" dirty="0">
              <a:solidFill>
                <a:schemeClr val="bg1"/>
              </a:solidFill>
            </a:endParaRPr>
          </a:p>
        </p:txBody>
      </p:sp>
      <p:sp>
        <p:nvSpPr>
          <p:cNvPr id="21" name="TextBox 20"/>
          <p:cNvSpPr txBox="1"/>
          <p:nvPr/>
        </p:nvSpPr>
        <p:spPr>
          <a:xfrm>
            <a:off x="2202426" y="81231"/>
            <a:ext cx="5417574" cy="584775"/>
          </a:xfrm>
          <a:prstGeom prst="rect">
            <a:avLst/>
          </a:prstGeom>
          <a:noFill/>
        </p:spPr>
        <p:txBody>
          <a:bodyPr wrap="square" rtlCol="0">
            <a:spAutoFit/>
          </a:bodyPr>
          <a:lstStyle/>
          <a:p>
            <a:r>
              <a:rPr lang="en-US" sz="3200" smtClean="0"/>
              <a:t>Possible Agenda </a:t>
            </a:r>
            <a:r>
              <a:rPr lang="en-US" sz="3200" dirty="0" smtClean="0"/>
              <a:t>– Tail End</a:t>
            </a:r>
            <a:endParaRPr lang="en-US" sz="3200" dirty="0"/>
          </a:p>
        </p:txBody>
      </p:sp>
    </p:spTree>
    <p:extLst>
      <p:ext uri="{BB962C8B-B14F-4D97-AF65-F5344CB8AC3E}">
        <p14:creationId xmlns:p14="http://schemas.microsoft.com/office/powerpoint/2010/main" val="68349570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2" name="Content Placeholder 6"/>
          <p:cNvGraphicFramePr>
            <a:graphicFrameLocks noGrp="1"/>
          </p:cNvGraphicFramePr>
          <p:nvPr>
            <p:ph idx="1"/>
            <p:extLst>
              <p:ext uri="{D42A27DB-BD31-4B8C-83A1-F6EECF244321}">
                <p14:modId xmlns:p14="http://schemas.microsoft.com/office/powerpoint/2010/main" val="1889709499"/>
              </p:ext>
            </p:extLst>
          </p:nvPr>
        </p:nvGraphicFramePr>
        <p:xfrm>
          <a:off x="457200" y="670272"/>
          <a:ext cx="8229600" cy="4096992"/>
        </p:xfrm>
        <a:graphic>
          <a:graphicData uri="http://schemas.openxmlformats.org/drawingml/2006/table">
            <a:tbl>
              <a:tblPr firstRow="1" bandRow="1">
                <a:tableStyleId>{5C22544A-7EE6-4342-B048-85BDC9FD1C3A}</a:tableStyleId>
              </a:tblPr>
              <a:tblGrid>
                <a:gridCol w="914400"/>
                <a:gridCol w="914400"/>
                <a:gridCol w="914400"/>
                <a:gridCol w="914400"/>
                <a:gridCol w="914400"/>
                <a:gridCol w="914400"/>
                <a:gridCol w="914400"/>
                <a:gridCol w="914400"/>
                <a:gridCol w="914400"/>
              </a:tblGrid>
              <a:tr h="501442">
                <a:tc>
                  <a:txBody>
                    <a:bodyPr/>
                    <a:lstStyle/>
                    <a:p>
                      <a:pPr algn="ctr"/>
                      <a:r>
                        <a:rPr lang="en-US" sz="1600" dirty="0" smtClean="0"/>
                        <a:t>Time\Day</a:t>
                      </a:r>
                      <a:endParaRPr lang="en-US" sz="1600" dirty="0"/>
                    </a:p>
                  </a:txBody>
                  <a:tcPr marL="0" marR="0"/>
                </a:tc>
                <a:tc>
                  <a:txBody>
                    <a:bodyPr/>
                    <a:lstStyle/>
                    <a:p>
                      <a:pPr algn="ctr"/>
                      <a:r>
                        <a:rPr lang="en-US" sz="1600" dirty="0" smtClean="0"/>
                        <a:t>Sat</a:t>
                      </a:r>
                      <a:endParaRPr lang="en-US" sz="1600" dirty="0"/>
                    </a:p>
                  </a:txBody>
                  <a:tcPr/>
                </a:tc>
                <a:tc>
                  <a:txBody>
                    <a:bodyPr/>
                    <a:lstStyle/>
                    <a:p>
                      <a:pPr algn="ctr"/>
                      <a:r>
                        <a:rPr lang="en-US" sz="1600" dirty="0" smtClean="0"/>
                        <a:t>Sun</a:t>
                      </a:r>
                      <a:endParaRPr lang="en-US" sz="1600" dirty="0"/>
                    </a:p>
                  </a:txBody>
                  <a:tcPr/>
                </a:tc>
                <a:tc>
                  <a:txBody>
                    <a:bodyPr/>
                    <a:lstStyle/>
                    <a:p>
                      <a:pPr algn="ctr"/>
                      <a:r>
                        <a:rPr lang="en-US" sz="1600" dirty="0" smtClean="0"/>
                        <a:t>Mon</a:t>
                      </a:r>
                      <a:endParaRPr lang="en-US" sz="1600" dirty="0"/>
                    </a:p>
                  </a:txBody>
                  <a:tcPr/>
                </a:tc>
                <a:tc>
                  <a:txBody>
                    <a:bodyPr/>
                    <a:lstStyle/>
                    <a:p>
                      <a:pPr algn="ctr"/>
                      <a:r>
                        <a:rPr lang="en-US" sz="1600" dirty="0" smtClean="0"/>
                        <a:t>Tue</a:t>
                      </a:r>
                      <a:endParaRPr lang="en-US" sz="1600" dirty="0"/>
                    </a:p>
                  </a:txBody>
                  <a:tcPr/>
                </a:tc>
                <a:tc>
                  <a:txBody>
                    <a:bodyPr/>
                    <a:lstStyle/>
                    <a:p>
                      <a:pPr algn="ctr"/>
                      <a:r>
                        <a:rPr lang="en-US" sz="1600" dirty="0" smtClean="0"/>
                        <a:t>Wed</a:t>
                      </a:r>
                      <a:endParaRPr lang="en-US" sz="1600" dirty="0"/>
                    </a:p>
                  </a:txBody>
                  <a:tcPr/>
                </a:tc>
                <a:tc>
                  <a:txBody>
                    <a:bodyPr/>
                    <a:lstStyle/>
                    <a:p>
                      <a:pPr algn="ctr"/>
                      <a:r>
                        <a:rPr lang="en-US" sz="1600" dirty="0" smtClean="0"/>
                        <a:t>Thu</a:t>
                      </a:r>
                      <a:endParaRPr lang="en-US" sz="1600" dirty="0"/>
                    </a:p>
                  </a:txBody>
                  <a:tcPr/>
                </a:tc>
                <a:tc>
                  <a:txBody>
                    <a:bodyPr/>
                    <a:lstStyle/>
                    <a:p>
                      <a:pPr algn="ctr"/>
                      <a:r>
                        <a:rPr lang="en-US" sz="1600" dirty="0" smtClean="0"/>
                        <a:t>Fri</a:t>
                      </a:r>
                      <a:endParaRPr lang="en-US" sz="1600" dirty="0"/>
                    </a:p>
                  </a:txBody>
                  <a:tcPr/>
                </a:tc>
                <a:tc>
                  <a:txBody>
                    <a:bodyPr/>
                    <a:lstStyle/>
                    <a:p>
                      <a:pPr algn="ctr"/>
                      <a:r>
                        <a:rPr lang="en-US" sz="1600" dirty="0" smtClean="0"/>
                        <a:t>Sat</a:t>
                      </a:r>
                      <a:endParaRPr lang="en-US" sz="1600" dirty="0"/>
                    </a:p>
                  </a:txBody>
                  <a:tcPr/>
                </a:tc>
              </a:tr>
              <a:tr h="513650">
                <a:tc>
                  <a:txBody>
                    <a:bodyPr/>
                    <a:lstStyle/>
                    <a:p>
                      <a:pPr algn="ctr"/>
                      <a:r>
                        <a:rPr lang="en-US" sz="1600" dirty="0" smtClean="0"/>
                        <a:t>0900</a:t>
                      </a:r>
                      <a:endParaRPr lang="en-US" sz="1600"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dirty="0"/>
                    </a:p>
                  </a:txBody>
                  <a:tcPr/>
                </a:tc>
              </a:tr>
              <a:tr h="513650">
                <a:tc>
                  <a:txBody>
                    <a:bodyPr/>
                    <a:lstStyle/>
                    <a:p>
                      <a:pPr algn="ctr"/>
                      <a:r>
                        <a:rPr lang="en-US" sz="1600" dirty="0" smtClean="0"/>
                        <a:t>1100</a:t>
                      </a:r>
                      <a:endParaRPr lang="en-US" sz="1600" dirty="0"/>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dirty="0"/>
                    </a:p>
                  </a:txBody>
                  <a:tcPr/>
                </a:tc>
              </a:tr>
              <a:tr h="513650">
                <a:tc>
                  <a:txBody>
                    <a:bodyPr/>
                    <a:lstStyle/>
                    <a:p>
                      <a:pPr algn="ctr"/>
                      <a:r>
                        <a:rPr lang="en-US" sz="1600" dirty="0" smtClean="0"/>
                        <a:t>1300</a:t>
                      </a:r>
                      <a:endParaRPr lang="en-US" sz="1600"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dirty="0"/>
                    </a:p>
                  </a:txBody>
                  <a:tcPr/>
                </a:tc>
              </a:tr>
              <a:tr h="513650">
                <a:tc>
                  <a:txBody>
                    <a:bodyPr/>
                    <a:lstStyle/>
                    <a:p>
                      <a:pPr algn="ctr"/>
                      <a:r>
                        <a:rPr lang="en-US" sz="1600" dirty="0" smtClean="0"/>
                        <a:t>1500</a:t>
                      </a:r>
                      <a:endParaRPr lang="en-US" sz="1600" dirty="0"/>
                    </a:p>
                  </a:txBody>
                  <a:tcPr/>
                </a:tc>
                <a:tc>
                  <a:txBody>
                    <a:bodyPr/>
                    <a:lstStyle/>
                    <a:p>
                      <a:endParaRPr lang="en-US" dirty="0"/>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dirty="0"/>
                    </a:p>
                  </a:txBody>
                  <a:tcPr/>
                </a:tc>
              </a:tr>
              <a:tr h="513650">
                <a:tc>
                  <a:txBody>
                    <a:bodyPr/>
                    <a:lstStyle/>
                    <a:p>
                      <a:pPr algn="ctr"/>
                      <a:r>
                        <a:rPr lang="en-US" sz="1600" dirty="0" smtClean="0"/>
                        <a:t>1700</a:t>
                      </a:r>
                      <a:endParaRPr lang="en-US" sz="1600"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dirty="0"/>
                    </a:p>
                  </a:txBody>
                  <a:tcPr/>
                </a:tc>
              </a:tr>
              <a:tr h="513650">
                <a:tc>
                  <a:txBody>
                    <a:bodyPr/>
                    <a:lstStyle/>
                    <a:p>
                      <a:pPr algn="ctr"/>
                      <a:r>
                        <a:rPr lang="en-US" sz="1600" dirty="0" smtClean="0"/>
                        <a:t>1900</a:t>
                      </a:r>
                      <a:endParaRPr lang="en-US" sz="1600" dirty="0"/>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dirty="0"/>
                    </a:p>
                  </a:txBody>
                  <a:tcPr/>
                </a:tc>
              </a:tr>
              <a:tr h="513650">
                <a:tc>
                  <a:txBody>
                    <a:bodyPr/>
                    <a:lstStyle/>
                    <a:p>
                      <a:pPr algn="ctr"/>
                      <a:r>
                        <a:rPr lang="en-US" sz="1600" dirty="0" smtClean="0"/>
                        <a:t>2100</a:t>
                      </a:r>
                      <a:endParaRPr lang="en-US" sz="1600" dirty="0"/>
                    </a:p>
                  </a:txBody>
                  <a:tcPr/>
                </a:tc>
                <a:tc>
                  <a:txBody>
                    <a:bodyPr/>
                    <a:lstStyle/>
                    <a:p>
                      <a:endParaRPr lang="en-US"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dirty="0"/>
                    </a:p>
                  </a:txBody>
                  <a:tcPr/>
                </a:tc>
              </a:tr>
            </a:tbl>
          </a:graphicData>
        </a:graphic>
      </p:graphicFrame>
      <p:sp>
        <p:nvSpPr>
          <p:cNvPr id="4" name="Footer Placeholder 3"/>
          <p:cNvSpPr>
            <a:spLocks noGrp="1"/>
          </p:cNvSpPr>
          <p:nvPr>
            <p:ph type="ftr" sz="quarter" idx="11"/>
          </p:nvPr>
        </p:nvSpPr>
        <p:spPr/>
        <p:txBody>
          <a:bodyPr/>
          <a:lstStyle/>
          <a:p>
            <a:r>
              <a:rPr lang="en-US" smtClean="0"/>
              <a:t>IETF Hackathon</a:t>
            </a:r>
            <a:endParaRPr lang="en-US" dirty="0"/>
          </a:p>
        </p:txBody>
      </p:sp>
      <p:sp>
        <p:nvSpPr>
          <p:cNvPr id="5" name="Slide Number Placeholder 4"/>
          <p:cNvSpPr>
            <a:spLocks noGrp="1"/>
          </p:cNvSpPr>
          <p:nvPr>
            <p:ph type="sldNum" sz="quarter" idx="12"/>
          </p:nvPr>
        </p:nvSpPr>
        <p:spPr/>
        <p:txBody>
          <a:bodyPr/>
          <a:lstStyle/>
          <a:p>
            <a:fld id="{874AFF42-E6BF-7D4B-B4C4-6F95991ED1BF}" type="slidenum">
              <a:rPr lang="en-US" smtClean="0"/>
              <a:t>19</a:t>
            </a:fld>
            <a:endParaRPr lang="en-US"/>
          </a:p>
        </p:txBody>
      </p:sp>
      <p:grpSp>
        <p:nvGrpSpPr>
          <p:cNvPr id="2" name="Group 1"/>
          <p:cNvGrpSpPr/>
          <p:nvPr/>
        </p:nvGrpSpPr>
        <p:grpSpPr>
          <a:xfrm>
            <a:off x="3215201" y="3723887"/>
            <a:ext cx="853610" cy="860947"/>
            <a:chOff x="6864485" y="3726426"/>
            <a:chExt cx="853610" cy="860947"/>
          </a:xfrm>
        </p:grpSpPr>
        <p:sp>
          <p:nvSpPr>
            <p:cNvPr id="29" name="Rounded Rectangle 28"/>
            <p:cNvSpPr/>
            <p:nvPr/>
          </p:nvSpPr>
          <p:spPr>
            <a:xfrm>
              <a:off x="6864485" y="3726426"/>
              <a:ext cx="853610" cy="860947"/>
            </a:xfrm>
            <a:prstGeom prst="roundRect">
              <a:avLst/>
            </a:prstGeom>
            <a:solidFill>
              <a:srgbClr val="7030A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TextBox 29"/>
            <p:cNvSpPr txBox="1"/>
            <p:nvPr/>
          </p:nvSpPr>
          <p:spPr>
            <a:xfrm>
              <a:off x="6879230" y="3833734"/>
              <a:ext cx="824120" cy="646331"/>
            </a:xfrm>
            <a:prstGeom prst="rect">
              <a:avLst/>
            </a:prstGeom>
            <a:solidFill>
              <a:srgbClr val="7030A0"/>
            </a:solidFill>
          </p:spPr>
          <p:txBody>
            <a:bodyPr wrap="square" rtlCol="0">
              <a:spAutoFit/>
            </a:bodyPr>
            <a:lstStyle/>
            <a:p>
              <a:r>
                <a:rPr lang="en-US" dirty="0" smtClean="0">
                  <a:solidFill>
                    <a:schemeClr val="bg1"/>
                  </a:solidFill>
                </a:rPr>
                <a:t>Hack-</a:t>
              </a:r>
              <a:r>
                <a:rPr lang="en-US" dirty="0" err="1" smtClean="0">
                  <a:solidFill>
                    <a:schemeClr val="bg1"/>
                  </a:solidFill>
                </a:rPr>
                <a:t>athon</a:t>
              </a:r>
              <a:endParaRPr lang="en-US" dirty="0">
                <a:solidFill>
                  <a:schemeClr val="bg1"/>
                </a:solidFill>
              </a:endParaRPr>
            </a:p>
          </p:txBody>
        </p:sp>
      </p:grpSp>
      <p:grpSp>
        <p:nvGrpSpPr>
          <p:cNvPr id="20" name="Group 19"/>
          <p:cNvGrpSpPr/>
          <p:nvPr/>
        </p:nvGrpSpPr>
        <p:grpSpPr>
          <a:xfrm>
            <a:off x="2278637" y="3726426"/>
            <a:ext cx="853610" cy="860947"/>
            <a:chOff x="6864485" y="3726426"/>
            <a:chExt cx="853610" cy="860947"/>
          </a:xfrm>
        </p:grpSpPr>
        <p:sp>
          <p:nvSpPr>
            <p:cNvPr id="21" name="Rounded Rectangle 20"/>
            <p:cNvSpPr/>
            <p:nvPr/>
          </p:nvSpPr>
          <p:spPr>
            <a:xfrm>
              <a:off x="6864485" y="3726426"/>
              <a:ext cx="853610" cy="860947"/>
            </a:xfrm>
            <a:prstGeom prst="roundRect">
              <a:avLst/>
            </a:prstGeom>
            <a:solidFill>
              <a:srgbClr val="7030A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TextBox 21"/>
            <p:cNvSpPr txBox="1"/>
            <p:nvPr/>
          </p:nvSpPr>
          <p:spPr>
            <a:xfrm>
              <a:off x="6879230" y="3833734"/>
              <a:ext cx="824120" cy="646331"/>
            </a:xfrm>
            <a:prstGeom prst="rect">
              <a:avLst/>
            </a:prstGeom>
            <a:solidFill>
              <a:srgbClr val="7030A0"/>
            </a:solidFill>
          </p:spPr>
          <p:txBody>
            <a:bodyPr wrap="square" rtlCol="0">
              <a:spAutoFit/>
            </a:bodyPr>
            <a:lstStyle/>
            <a:p>
              <a:r>
                <a:rPr lang="en-US" dirty="0" smtClean="0">
                  <a:solidFill>
                    <a:schemeClr val="bg1"/>
                  </a:solidFill>
                </a:rPr>
                <a:t>Hack-</a:t>
              </a:r>
              <a:r>
                <a:rPr lang="en-US" dirty="0" err="1" smtClean="0">
                  <a:solidFill>
                    <a:schemeClr val="bg1"/>
                  </a:solidFill>
                </a:rPr>
                <a:t>athon</a:t>
              </a:r>
              <a:endParaRPr lang="en-US" dirty="0">
                <a:solidFill>
                  <a:schemeClr val="bg1"/>
                </a:solidFill>
              </a:endParaRPr>
            </a:p>
          </p:txBody>
        </p:sp>
      </p:grpSp>
      <p:grpSp>
        <p:nvGrpSpPr>
          <p:cNvPr id="23" name="Group 22"/>
          <p:cNvGrpSpPr/>
          <p:nvPr/>
        </p:nvGrpSpPr>
        <p:grpSpPr>
          <a:xfrm>
            <a:off x="4137694" y="3723887"/>
            <a:ext cx="853610" cy="860947"/>
            <a:chOff x="6864485" y="3726426"/>
            <a:chExt cx="853610" cy="860947"/>
          </a:xfrm>
        </p:grpSpPr>
        <p:sp>
          <p:nvSpPr>
            <p:cNvPr id="24" name="Rounded Rectangle 23"/>
            <p:cNvSpPr/>
            <p:nvPr/>
          </p:nvSpPr>
          <p:spPr>
            <a:xfrm>
              <a:off x="6864485" y="3726426"/>
              <a:ext cx="853610" cy="860947"/>
            </a:xfrm>
            <a:prstGeom prst="roundRect">
              <a:avLst/>
            </a:prstGeom>
            <a:solidFill>
              <a:srgbClr val="7030A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TextBox 24"/>
            <p:cNvSpPr txBox="1"/>
            <p:nvPr/>
          </p:nvSpPr>
          <p:spPr>
            <a:xfrm>
              <a:off x="6879230" y="3833734"/>
              <a:ext cx="824120" cy="646331"/>
            </a:xfrm>
            <a:prstGeom prst="rect">
              <a:avLst/>
            </a:prstGeom>
            <a:solidFill>
              <a:srgbClr val="7030A0"/>
            </a:solidFill>
          </p:spPr>
          <p:txBody>
            <a:bodyPr wrap="square" rtlCol="0">
              <a:spAutoFit/>
            </a:bodyPr>
            <a:lstStyle/>
            <a:p>
              <a:r>
                <a:rPr lang="en-US" dirty="0" smtClean="0">
                  <a:solidFill>
                    <a:schemeClr val="bg1"/>
                  </a:solidFill>
                </a:rPr>
                <a:t>Hack-</a:t>
              </a:r>
              <a:r>
                <a:rPr lang="en-US" dirty="0" err="1" smtClean="0">
                  <a:solidFill>
                    <a:schemeClr val="bg1"/>
                  </a:solidFill>
                </a:rPr>
                <a:t>athon</a:t>
              </a:r>
              <a:endParaRPr lang="en-US" dirty="0">
                <a:solidFill>
                  <a:schemeClr val="bg1"/>
                </a:solidFill>
              </a:endParaRPr>
            </a:p>
          </p:txBody>
        </p:sp>
      </p:grpSp>
      <p:grpSp>
        <p:nvGrpSpPr>
          <p:cNvPr id="26" name="Group 25"/>
          <p:cNvGrpSpPr/>
          <p:nvPr/>
        </p:nvGrpSpPr>
        <p:grpSpPr>
          <a:xfrm>
            <a:off x="5040153" y="3723887"/>
            <a:ext cx="853610" cy="860947"/>
            <a:chOff x="6864485" y="3726426"/>
            <a:chExt cx="853610" cy="860947"/>
          </a:xfrm>
        </p:grpSpPr>
        <p:sp>
          <p:nvSpPr>
            <p:cNvPr id="27" name="Rounded Rectangle 26"/>
            <p:cNvSpPr/>
            <p:nvPr/>
          </p:nvSpPr>
          <p:spPr>
            <a:xfrm>
              <a:off x="6864485" y="3726426"/>
              <a:ext cx="853610" cy="860947"/>
            </a:xfrm>
            <a:prstGeom prst="roundRect">
              <a:avLst/>
            </a:prstGeom>
            <a:solidFill>
              <a:srgbClr val="7030A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TextBox 27"/>
            <p:cNvSpPr txBox="1"/>
            <p:nvPr/>
          </p:nvSpPr>
          <p:spPr>
            <a:xfrm>
              <a:off x="6879230" y="3833734"/>
              <a:ext cx="824120" cy="646331"/>
            </a:xfrm>
            <a:prstGeom prst="rect">
              <a:avLst/>
            </a:prstGeom>
            <a:solidFill>
              <a:srgbClr val="7030A0"/>
            </a:solidFill>
          </p:spPr>
          <p:txBody>
            <a:bodyPr wrap="square" rtlCol="0">
              <a:spAutoFit/>
            </a:bodyPr>
            <a:lstStyle/>
            <a:p>
              <a:r>
                <a:rPr lang="en-US" dirty="0" smtClean="0">
                  <a:solidFill>
                    <a:schemeClr val="bg1"/>
                  </a:solidFill>
                </a:rPr>
                <a:t>Hack-</a:t>
              </a:r>
              <a:r>
                <a:rPr lang="en-US" dirty="0" err="1" smtClean="0">
                  <a:solidFill>
                    <a:schemeClr val="bg1"/>
                  </a:solidFill>
                </a:rPr>
                <a:t>athon</a:t>
              </a:r>
              <a:endParaRPr lang="en-US" dirty="0">
                <a:solidFill>
                  <a:schemeClr val="bg1"/>
                </a:solidFill>
              </a:endParaRPr>
            </a:p>
          </p:txBody>
        </p:sp>
      </p:grpSp>
      <p:grpSp>
        <p:nvGrpSpPr>
          <p:cNvPr id="39" name="Group 38"/>
          <p:cNvGrpSpPr/>
          <p:nvPr/>
        </p:nvGrpSpPr>
        <p:grpSpPr>
          <a:xfrm>
            <a:off x="5970723" y="3723887"/>
            <a:ext cx="853610" cy="860947"/>
            <a:chOff x="6864485" y="3726426"/>
            <a:chExt cx="853610" cy="860947"/>
          </a:xfrm>
        </p:grpSpPr>
        <p:sp>
          <p:nvSpPr>
            <p:cNvPr id="40" name="Rounded Rectangle 39"/>
            <p:cNvSpPr/>
            <p:nvPr/>
          </p:nvSpPr>
          <p:spPr>
            <a:xfrm>
              <a:off x="6864485" y="3726426"/>
              <a:ext cx="853610" cy="860947"/>
            </a:xfrm>
            <a:prstGeom prst="roundRect">
              <a:avLst/>
            </a:prstGeom>
            <a:solidFill>
              <a:srgbClr val="7030A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TextBox 40"/>
            <p:cNvSpPr txBox="1"/>
            <p:nvPr/>
          </p:nvSpPr>
          <p:spPr>
            <a:xfrm>
              <a:off x="6879230" y="3833734"/>
              <a:ext cx="824120" cy="646331"/>
            </a:xfrm>
            <a:prstGeom prst="rect">
              <a:avLst/>
            </a:prstGeom>
            <a:solidFill>
              <a:srgbClr val="7030A0"/>
            </a:solidFill>
          </p:spPr>
          <p:txBody>
            <a:bodyPr wrap="square" rtlCol="0">
              <a:spAutoFit/>
            </a:bodyPr>
            <a:lstStyle/>
            <a:p>
              <a:r>
                <a:rPr lang="en-US" dirty="0" smtClean="0">
                  <a:solidFill>
                    <a:schemeClr val="bg1"/>
                  </a:solidFill>
                </a:rPr>
                <a:t>Hack-</a:t>
              </a:r>
              <a:r>
                <a:rPr lang="en-US" dirty="0" err="1" smtClean="0">
                  <a:solidFill>
                    <a:schemeClr val="bg1"/>
                  </a:solidFill>
                </a:rPr>
                <a:t>athon</a:t>
              </a:r>
              <a:endParaRPr lang="en-US" dirty="0">
                <a:solidFill>
                  <a:schemeClr val="bg1"/>
                </a:solidFill>
              </a:endParaRPr>
            </a:p>
          </p:txBody>
        </p:sp>
      </p:grpSp>
      <p:sp>
        <p:nvSpPr>
          <p:cNvPr id="43" name="TextBox 42"/>
          <p:cNvSpPr txBox="1"/>
          <p:nvPr/>
        </p:nvSpPr>
        <p:spPr>
          <a:xfrm>
            <a:off x="2202426" y="81231"/>
            <a:ext cx="5417574" cy="584775"/>
          </a:xfrm>
          <a:prstGeom prst="rect">
            <a:avLst/>
          </a:prstGeom>
          <a:noFill/>
        </p:spPr>
        <p:txBody>
          <a:bodyPr wrap="square" rtlCol="0">
            <a:spAutoFit/>
          </a:bodyPr>
          <a:lstStyle/>
          <a:p>
            <a:r>
              <a:rPr lang="en-US" sz="3200" dirty="0" smtClean="0"/>
              <a:t>Possible Agenda – Evenings</a:t>
            </a:r>
            <a:endParaRPr lang="en-US" sz="3200" dirty="0"/>
          </a:p>
        </p:txBody>
      </p:sp>
    </p:spTree>
    <p:extLst>
      <p:ext uri="{BB962C8B-B14F-4D97-AF65-F5344CB8AC3E}">
        <p14:creationId xmlns:p14="http://schemas.microsoft.com/office/powerpoint/2010/main" val="13818362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341314"/>
            <a:ext cx="9144000" cy="834089"/>
          </a:xfrm>
        </p:spPr>
        <p:txBody>
          <a:bodyPr>
            <a:normAutofit fontScale="90000"/>
          </a:bodyPr>
          <a:lstStyle/>
          <a:p>
            <a:r>
              <a:rPr lang="en-US" dirty="0"/>
              <a:t>IETF 91 - Thursday Lunch Speaker </a:t>
            </a:r>
            <a:r>
              <a:rPr lang="en-US" dirty="0" smtClean="0"/>
              <a:t>Series</a:t>
            </a:r>
            <a:br>
              <a:rPr lang="en-US" dirty="0" smtClean="0"/>
            </a:br>
            <a:r>
              <a:rPr lang="en-US" sz="2400" dirty="0" smtClean="0"/>
              <a:t>Thursday, November 13, 2014</a:t>
            </a:r>
            <a:endParaRPr lang="en-US" sz="24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8854" y="1175403"/>
            <a:ext cx="8534400" cy="3968097"/>
          </a:xfrm>
          <a:prstGeom prst="rect">
            <a:avLst/>
          </a:prstGeom>
        </p:spPr>
      </p:pic>
    </p:spTree>
    <p:extLst>
      <p:ext uri="{BB962C8B-B14F-4D97-AF65-F5344CB8AC3E}">
        <p14:creationId xmlns:p14="http://schemas.microsoft.com/office/powerpoint/2010/main" val="1730761543"/>
      </p:ext>
    </p:extLst>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3" name="Content Placeholder 6"/>
          <p:cNvGraphicFramePr>
            <a:graphicFrameLocks noGrp="1"/>
          </p:cNvGraphicFramePr>
          <p:nvPr>
            <p:ph idx="1"/>
            <p:extLst>
              <p:ext uri="{D42A27DB-BD31-4B8C-83A1-F6EECF244321}">
                <p14:modId xmlns:p14="http://schemas.microsoft.com/office/powerpoint/2010/main" val="638883390"/>
              </p:ext>
            </p:extLst>
          </p:nvPr>
        </p:nvGraphicFramePr>
        <p:xfrm>
          <a:off x="457200" y="670272"/>
          <a:ext cx="8229600" cy="4096992"/>
        </p:xfrm>
        <a:graphic>
          <a:graphicData uri="http://schemas.openxmlformats.org/drawingml/2006/table">
            <a:tbl>
              <a:tblPr firstRow="1" bandRow="1">
                <a:tableStyleId>{5C22544A-7EE6-4342-B048-85BDC9FD1C3A}</a:tableStyleId>
              </a:tblPr>
              <a:tblGrid>
                <a:gridCol w="914400"/>
                <a:gridCol w="914400"/>
                <a:gridCol w="914400"/>
                <a:gridCol w="914400"/>
                <a:gridCol w="914400"/>
                <a:gridCol w="914400"/>
                <a:gridCol w="914400"/>
                <a:gridCol w="914400"/>
                <a:gridCol w="914400"/>
              </a:tblGrid>
              <a:tr h="501442">
                <a:tc>
                  <a:txBody>
                    <a:bodyPr/>
                    <a:lstStyle/>
                    <a:p>
                      <a:pPr algn="ctr"/>
                      <a:r>
                        <a:rPr lang="en-US" sz="1600" dirty="0" smtClean="0"/>
                        <a:t>Time\Day</a:t>
                      </a:r>
                      <a:endParaRPr lang="en-US" sz="1600" dirty="0"/>
                    </a:p>
                  </a:txBody>
                  <a:tcPr marL="0" marR="0"/>
                </a:tc>
                <a:tc>
                  <a:txBody>
                    <a:bodyPr/>
                    <a:lstStyle/>
                    <a:p>
                      <a:pPr algn="ctr"/>
                      <a:r>
                        <a:rPr lang="en-US" sz="1600" dirty="0" smtClean="0"/>
                        <a:t>Sat</a:t>
                      </a:r>
                      <a:endParaRPr lang="en-US" sz="1600" dirty="0"/>
                    </a:p>
                  </a:txBody>
                  <a:tcPr/>
                </a:tc>
                <a:tc>
                  <a:txBody>
                    <a:bodyPr/>
                    <a:lstStyle/>
                    <a:p>
                      <a:pPr algn="ctr"/>
                      <a:r>
                        <a:rPr lang="en-US" sz="1600" dirty="0" smtClean="0"/>
                        <a:t>Sun</a:t>
                      </a:r>
                      <a:endParaRPr lang="en-US" sz="1600" dirty="0"/>
                    </a:p>
                  </a:txBody>
                  <a:tcPr/>
                </a:tc>
                <a:tc>
                  <a:txBody>
                    <a:bodyPr/>
                    <a:lstStyle/>
                    <a:p>
                      <a:pPr algn="ctr"/>
                      <a:r>
                        <a:rPr lang="en-US" sz="1600" dirty="0" smtClean="0"/>
                        <a:t>Mon</a:t>
                      </a:r>
                      <a:endParaRPr lang="en-US" sz="1600" dirty="0"/>
                    </a:p>
                  </a:txBody>
                  <a:tcPr/>
                </a:tc>
                <a:tc>
                  <a:txBody>
                    <a:bodyPr/>
                    <a:lstStyle/>
                    <a:p>
                      <a:pPr algn="ctr"/>
                      <a:r>
                        <a:rPr lang="en-US" sz="1600" dirty="0" smtClean="0"/>
                        <a:t>Tue</a:t>
                      </a:r>
                      <a:endParaRPr lang="en-US" sz="1600" dirty="0"/>
                    </a:p>
                  </a:txBody>
                  <a:tcPr/>
                </a:tc>
                <a:tc>
                  <a:txBody>
                    <a:bodyPr/>
                    <a:lstStyle/>
                    <a:p>
                      <a:pPr algn="ctr"/>
                      <a:r>
                        <a:rPr lang="en-US" sz="1600" dirty="0" smtClean="0"/>
                        <a:t>Wed</a:t>
                      </a:r>
                      <a:endParaRPr lang="en-US" sz="1600" dirty="0"/>
                    </a:p>
                  </a:txBody>
                  <a:tcPr/>
                </a:tc>
                <a:tc>
                  <a:txBody>
                    <a:bodyPr/>
                    <a:lstStyle/>
                    <a:p>
                      <a:pPr algn="ctr"/>
                      <a:r>
                        <a:rPr lang="en-US" sz="1600" dirty="0" smtClean="0"/>
                        <a:t>Thu</a:t>
                      </a:r>
                      <a:endParaRPr lang="en-US" sz="1600" dirty="0"/>
                    </a:p>
                  </a:txBody>
                  <a:tcPr/>
                </a:tc>
                <a:tc>
                  <a:txBody>
                    <a:bodyPr/>
                    <a:lstStyle/>
                    <a:p>
                      <a:pPr algn="ctr"/>
                      <a:r>
                        <a:rPr lang="en-US" sz="1600" dirty="0" smtClean="0"/>
                        <a:t>Fri</a:t>
                      </a:r>
                      <a:endParaRPr lang="en-US" sz="1600" dirty="0"/>
                    </a:p>
                  </a:txBody>
                  <a:tcPr/>
                </a:tc>
                <a:tc>
                  <a:txBody>
                    <a:bodyPr/>
                    <a:lstStyle/>
                    <a:p>
                      <a:pPr algn="ctr"/>
                      <a:r>
                        <a:rPr lang="en-US" sz="1600" dirty="0" smtClean="0"/>
                        <a:t>Sat</a:t>
                      </a:r>
                      <a:endParaRPr lang="en-US" sz="1600" dirty="0"/>
                    </a:p>
                  </a:txBody>
                  <a:tcPr/>
                </a:tc>
              </a:tr>
              <a:tr h="513650">
                <a:tc>
                  <a:txBody>
                    <a:bodyPr/>
                    <a:lstStyle/>
                    <a:p>
                      <a:pPr algn="ctr"/>
                      <a:r>
                        <a:rPr lang="en-US" sz="1600" dirty="0" smtClean="0"/>
                        <a:t>0900</a:t>
                      </a:r>
                      <a:endParaRPr lang="en-US" sz="1600"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dirty="0"/>
                    </a:p>
                  </a:txBody>
                  <a:tcPr/>
                </a:tc>
              </a:tr>
              <a:tr h="513650">
                <a:tc>
                  <a:txBody>
                    <a:bodyPr/>
                    <a:lstStyle/>
                    <a:p>
                      <a:pPr algn="ctr"/>
                      <a:r>
                        <a:rPr lang="en-US" sz="1600" dirty="0" smtClean="0"/>
                        <a:t>1100</a:t>
                      </a:r>
                      <a:endParaRPr lang="en-US" sz="1600" dirty="0"/>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dirty="0"/>
                    </a:p>
                  </a:txBody>
                  <a:tcPr/>
                </a:tc>
              </a:tr>
              <a:tr h="513650">
                <a:tc>
                  <a:txBody>
                    <a:bodyPr/>
                    <a:lstStyle/>
                    <a:p>
                      <a:pPr algn="ctr"/>
                      <a:r>
                        <a:rPr lang="en-US" sz="1600" dirty="0" smtClean="0"/>
                        <a:t>1300</a:t>
                      </a:r>
                      <a:endParaRPr lang="en-US" sz="1600"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dirty="0"/>
                    </a:p>
                  </a:txBody>
                  <a:tcPr/>
                </a:tc>
              </a:tr>
              <a:tr h="513650">
                <a:tc>
                  <a:txBody>
                    <a:bodyPr/>
                    <a:lstStyle/>
                    <a:p>
                      <a:pPr algn="ctr"/>
                      <a:r>
                        <a:rPr lang="en-US" sz="1600" dirty="0" smtClean="0"/>
                        <a:t>1500</a:t>
                      </a:r>
                      <a:endParaRPr lang="en-US" sz="1600" dirty="0"/>
                    </a:p>
                  </a:txBody>
                  <a:tcPr/>
                </a:tc>
                <a:tc>
                  <a:txBody>
                    <a:bodyPr/>
                    <a:lstStyle/>
                    <a:p>
                      <a:endParaRPr lang="en-US" dirty="0"/>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dirty="0"/>
                    </a:p>
                  </a:txBody>
                  <a:tcPr/>
                </a:tc>
              </a:tr>
              <a:tr h="513650">
                <a:tc>
                  <a:txBody>
                    <a:bodyPr/>
                    <a:lstStyle/>
                    <a:p>
                      <a:pPr algn="ctr"/>
                      <a:r>
                        <a:rPr lang="en-US" sz="1600" dirty="0" smtClean="0"/>
                        <a:t>1700</a:t>
                      </a:r>
                      <a:endParaRPr lang="en-US" sz="1600"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dirty="0"/>
                    </a:p>
                  </a:txBody>
                  <a:tcPr/>
                </a:tc>
              </a:tr>
              <a:tr h="513650">
                <a:tc>
                  <a:txBody>
                    <a:bodyPr/>
                    <a:lstStyle/>
                    <a:p>
                      <a:pPr algn="ctr"/>
                      <a:r>
                        <a:rPr lang="en-US" sz="1600" dirty="0" smtClean="0"/>
                        <a:t>1900</a:t>
                      </a:r>
                      <a:endParaRPr lang="en-US" sz="1600" dirty="0"/>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dirty="0"/>
                    </a:p>
                  </a:txBody>
                  <a:tcPr/>
                </a:tc>
              </a:tr>
              <a:tr h="513650">
                <a:tc>
                  <a:txBody>
                    <a:bodyPr/>
                    <a:lstStyle/>
                    <a:p>
                      <a:pPr algn="ctr"/>
                      <a:r>
                        <a:rPr lang="en-US" sz="1600" dirty="0" smtClean="0"/>
                        <a:t>2100</a:t>
                      </a:r>
                      <a:endParaRPr lang="en-US" sz="1600" dirty="0"/>
                    </a:p>
                  </a:txBody>
                  <a:tcPr/>
                </a:tc>
                <a:tc>
                  <a:txBody>
                    <a:bodyPr/>
                    <a:lstStyle/>
                    <a:p>
                      <a:endParaRPr lang="en-US"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dirty="0"/>
                    </a:p>
                  </a:txBody>
                  <a:tcPr/>
                </a:tc>
              </a:tr>
            </a:tbl>
          </a:graphicData>
        </a:graphic>
      </p:graphicFrame>
      <p:sp>
        <p:nvSpPr>
          <p:cNvPr id="4" name="Footer Placeholder 3"/>
          <p:cNvSpPr>
            <a:spLocks noGrp="1"/>
          </p:cNvSpPr>
          <p:nvPr>
            <p:ph type="ftr" sz="quarter" idx="11"/>
          </p:nvPr>
        </p:nvSpPr>
        <p:spPr/>
        <p:txBody>
          <a:bodyPr/>
          <a:lstStyle/>
          <a:p>
            <a:r>
              <a:rPr lang="en-US" dirty="0" smtClean="0"/>
              <a:t>IETF Hackathon</a:t>
            </a:r>
            <a:endParaRPr lang="en-US" dirty="0"/>
          </a:p>
        </p:txBody>
      </p:sp>
      <p:sp>
        <p:nvSpPr>
          <p:cNvPr id="5" name="Slide Number Placeholder 4"/>
          <p:cNvSpPr>
            <a:spLocks noGrp="1"/>
          </p:cNvSpPr>
          <p:nvPr>
            <p:ph type="sldNum" sz="quarter" idx="12"/>
          </p:nvPr>
        </p:nvSpPr>
        <p:spPr/>
        <p:txBody>
          <a:bodyPr/>
          <a:lstStyle/>
          <a:p>
            <a:fld id="{874AFF42-E6BF-7D4B-B4C4-6F95991ED1BF}" type="slidenum">
              <a:rPr lang="en-US" smtClean="0"/>
              <a:t>20</a:t>
            </a:fld>
            <a:endParaRPr lang="en-US" dirty="0"/>
          </a:p>
        </p:txBody>
      </p:sp>
      <p:sp>
        <p:nvSpPr>
          <p:cNvPr id="21" name="Rounded Rectangle 20"/>
          <p:cNvSpPr/>
          <p:nvPr/>
        </p:nvSpPr>
        <p:spPr>
          <a:xfrm>
            <a:off x="6899799" y="1319886"/>
            <a:ext cx="853610" cy="1157843"/>
          </a:xfrm>
          <a:prstGeom prst="roundRect">
            <a:avLst/>
          </a:prstGeom>
          <a:solidFill>
            <a:srgbClr val="7030A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TextBox 21"/>
          <p:cNvSpPr txBox="1"/>
          <p:nvPr/>
        </p:nvSpPr>
        <p:spPr>
          <a:xfrm>
            <a:off x="6899799" y="1608512"/>
            <a:ext cx="824120" cy="869217"/>
          </a:xfrm>
          <a:prstGeom prst="rect">
            <a:avLst/>
          </a:prstGeom>
          <a:noFill/>
        </p:spPr>
        <p:txBody>
          <a:bodyPr wrap="square" rtlCol="0">
            <a:spAutoFit/>
          </a:bodyPr>
          <a:lstStyle/>
          <a:p>
            <a:r>
              <a:rPr lang="en-US" dirty="0" smtClean="0">
                <a:solidFill>
                  <a:schemeClr val="bg1"/>
                </a:solidFill>
              </a:rPr>
              <a:t>Hack-</a:t>
            </a:r>
            <a:r>
              <a:rPr lang="en-US" dirty="0" err="1" smtClean="0">
                <a:solidFill>
                  <a:schemeClr val="bg1"/>
                </a:solidFill>
              </a:rPr>
              <a:t>athon</a:t>
            </a:r>
            <a:endParaRPr lang="en-US" dirty="0">
              <a:solidFill>
                <a:schemeClr val="bg1"/>
              </a:solidFill>
            </a:endParaRPr>
          </a:p>
        </p:txBody>
      </p:sp>
      <p:grpSp>
        <p:nvGrpSpPr>
          <p:cNvPr id="39" name="Group 38"/>
          <p:cNvGrpSpPr/>
          <p:nvPr/>
        </p:nvGrpSpPr>
        <p:grpSpPr>
          <a:xfrm>
            <a:off x="5966408" y="1319886"/>
            <a:ext cx="853610" cy="2404001"/>
            <a:chOff x="6864485" y="3726426"/>
            <a:chExt cx="853610" cy="860947"/>
          </a:xfrm>
        </p:grpSpPr>
        <p:sp>
          <p:nvSpPr>
            <p:cNvPr id="40" name="Rounded Rectangle 39"/>
            <p:cNvSpPr/>
            <p:nvPr/>
          </p:nvSpPr>
          <p:spPr>
            <a:xfrm>
              <a:off x="6864485" y="3726426"/>
              <a:ext cx="853610" cy="860947"/>
            </a:xfrm>
            <a:prstGeom prst="roundRect">
              <a:avLst/>
            </a:prstGeom>
            <a:solidFill>
              <a:srgbClr val="7030A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TextBox 40"/>
            <p:cNvSpPr txBox="1"/>
            <p:nvPr/>
          </p:nvSpPr>
          <p:spPr>
            <a:xfrm>
              <a:off x="6879230" y="3833734"/>
              <a:ext cx="824120" cy="646331"/>
            </a:xfrm>
            <a:prstGeom prst="rect">
              <a:avLst/>
            </a:prstGeom>
            <a:solidFill>
              <a:srgbClr val="7030A0"/>
            </a:solidFill>
          </p:spPr>
          <p:txBody>
            <a:bodyPr wrap="square" rtlCol="0">
              <a:spAutoFit/>
            </a:bodyPr>
            <a:lstStyle/>
            <a:p>
              <a:r>
                <a:rPr lang="en-US" dirty="0" smtClean="0">
                  <a:solidFill>
                    <a:schemeClr val="bg1"/>
                  </a:solidFill>
                </a:rPr>
                <a:t>Hack-</a:t>
              </a:r>
              <a:r>
                <a:rPr lang="en-US" dirty="0" err="1" smtClean="0">
                  <a:solidFill>
                    <a:schemeClr val="bg1"/>
                  </a:solidFill>
                </a:rPr>
                <a:t>athon</a:t>
              </a:r>
              <a:endParaRPr lang="en-US" dirty="0">
                <a:solidFill>
                  <a:schemeClr val="bg1"/>
                </a:solidFill>
              </a:endParaRPr>
            </a:p>
          </p:txBody>
        </p:sp>
      </p:grpSp>
      <p:grpSp>
        <p:nvGrpSpPr>
          <p:cNvPr id="31" name="Group 30"/>
          <p:cNvGrpSpPr/>
          <p:nvPr/>
        </p:nvGrpSpPr>
        <p:grpSpPr>
          <a:xfrm>
            <a:off x="5033017" y="1319885"/>
            <a:ext cx="853610" cy="2404001"/>
            <a:chOff x="6864485" y="3726426"/>
            <a:chExt cx="853610" cy="860947"/>
          </a:xfrm>
        </p:grpSpPr>
        <p:sp>
          <p:nvSpPr>
            <p:cNvPr id="32" name="Rounded Rectangle 31"/>
            <p:cNvSpPr/>
            <p:nvPr/>
          </p:nvSpPr>
          <p:spPr>
            <a:xfrm>
              <a:off x="6864485" y="3726426"/>
              <a:ext cx="853610" cy="860947"/>
            </a:xfrm>
            <a:prstGeom prst="roundRect">
              <a:avLst/>
            </a:prstGeom>
            <a:solidFill>
              <a:srgbClr val="7030A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TextBox 32"/>
            <p:cNvSpPr txBox="1"/>
            <p:nvPr/>
          </p:nvSpPr>
          <p:spPr>
            <a:xfrm>
              <a:off x="6879230" y="3833734"/>
              <a:ext cx="824120" cy="646331"/>
            </a:xfrm>
            <a:prstGeom prst="rect">
              <a:avLst/>
            </a:prstGeom>
            <a:solidFill>
              <a:srgbClr val="7030A0"/>
            </a:solidFill>
          </p:spPr>
          <p:txBody>
            <a:bodyPr wrap="square" rtlCol="0">
              <a:spAutoFit/>
            </a:bodyPr>
            <a:lstStyle/>
            <a:p>
              <a:r>
                <a:rPr lang="en-US" dirty="0" smtClean="0">
                  <a:solidFill>
                    <a:schemeClr val="bg1"/>
                  </a:solidFill>
                </a:rPr>
                <a:t>Hack-</a:t>
              </a:r>
              <a:r>
                <a:rPr lang="en-US" dirty="0" err="1" smtClean="0">
                  <a:solidFill>
                    <a:schemeClr val="bg1"/>
                  </a:solidFill>
                </a:rPr>
                <a:t>athon</a:t>
              </a:r>
              <a:endParaRPr lang="en-US" dirty="0">
                <a:solidFill>
                  <a:schemeClr val="bg1"/>
                </a:solidFill>
              </a:endParaRPr>
            </a:p>
          </p:txBody>
        </p:sp>
      </p:grpSp>
      <p:grpSp>
        <p:nvGrpSpPr>
          <p:cNvPr id="34" name="Group 33"/>
          <p:cNvGrpSpPr/>
          <p:nvPr/>
        </p:nvGrpSpPr>
        <p:grpSpPr>
          <a:xfrm>
            <a:off x="4154262" y="1319885"/>
            <a:ext cx="853610" cy="2404001"/>
            <a:chOff x="6864485" y="3726426"/>
            <a:chExt cx="853610" cy="860947"/>
          </a:xfrm>
        </p:grpSpPr>
        <p:sp>
          <p:nvSpPr>
            <p:cNvPr id="35" name="Rounded Rectangle 34"/>
            <p:cNvSpPr/>
            <p:nvPr/>
          </p:nvSpPr>
          <p:spPr>
            <a:xfrm>
              <a:off x="6864485" y="3726426"/>
              <a:ext cx="853610" cy="860947"/>
            </a:xfrm>
            <a:prstGeom prst="roundRect">
              <a:avLst/>
            </a:prstGeom>
            <a:solidFill>
              <a:srgbClr val="7030A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TextBox 35"/>
            <p:cNvSpPr txBox="1"/>
            <p:nvPr/>
          </p:nvSpPr>
          <p:spPr>
            <a:xfrm>
              <a:off x="6879230" y="3833734"/>
              <a:ext cx="824120" cy="646331"/>
            </a:xfrm>
            <a:prstGeom prst="rect">
              <a:avLst/>
            </a:prstGeom>
            <a:solidFill>
              <a:srgbClr val="7030A0"/>
            </a:solidFill>
          </p:spPr>
          <p:txBody>
            <a:bodyPr wrap="square" rtlCol="0">
              <a:spAutoFit/>
            </a:bodyPr>
            <a:lstStyle/>
            <a:p>
              <a:r>
                <a:rPr lang="en-US" dirty="0" smtClean="0">
                  <a:solidFill>
                    <a:schemeClr val="bg1"/>
                  </a:solidFill>
                </a:rPr>
                <a:t>Hack-</a:t>
              </a:r>
              <a:r>
                <a:rPr lang="en-US" dirty="0" err="1" smtClean="0">
                  <a:solidFill>
                    <a:schemeClr val="bg1"/>
                  </a:solidFill>
                </a:rPr>
                <a:t>athon</a:t>
              </a:r>
              <a:endParaRPr lang="en-US" dirty="0">
                <a:solidFill>
                  <a:schemeClr val="bg1"/>
                </a:solidFill>
              </a:endParaRPr>
            </a:p>
          </p:txBody>
        </p:sp>
      </p:grpSp>
      <p:grpSp>
        <p:nvGrpSpPr>
          <p:cNvPr id="37" name="Group 36"/>
          <p:cNvGrpSpPr/>
          <p:nvPr/>
        </p:nvGrpSpPr>
        <p:grpSpPr>
          <a:xfrm>
            <a:off x="3215867" y="1319885"/>
            <a:ext cx="853610" cy="2404001"/>
            <a:chOff x="6864485" y="3726426"/>
            <a:chExt cx="853610" cy="860947"/>
          </a:xfrm>
        </p:grpSpPr>
        <p:sp>
          <p:nvSpPr>
            <p:cNvPr id="38" name="Rounded Rectangle 37"/>
            <p:cNvSpPr/>
            <p:nvPr/>
          </p:nvSpPr>
          <p:spPr>
            <a:xfrm>
              <a:off x="6864485" y="3726426"/>
              <a:ext cx="853610" cy="860947"/>
            </a:xfrm>
            <a:prstGeom prst="roundRect">
              <a:avLst/>
            </a:prstGeom>
            <a:solidFill>
              <a:srgbClr val="7030A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TextBox 41"/>
            <p:cNvSpPr txBox="1"/>
            <p:nvPr/>
          </p:nvSpPr>
          <p:spPr>
            <a:xfrm>
              <a:off x="6879230" y="3833734"/>
              <a:ext cx="824120" cy="646331"/>
            </a:xfrm>
            <a:prstGeom prst="rect">
              <a:avLst/>
            </a:prstGeom>
            <a:solidFill>
              <a:srgbClr val="7030A0"/>
            </a:solidFill>
          </p:spPr>
          <p:txBody>
            <a:bodyPr wrap="square" rtlCol="0">
              <a:spAutoFit/>
            </a:bodyPr>
            <a:lstStyle/>
            <a:p>
              <a:r>
                <a:rPr lang="en-US" dirty="0" smtClean="0">
                  <a:solidFill>
                    <a:schemeClr val="bg1"/>
                  </a:solidFill>
                </a:rPr>
                <a:t>Hack-</a:t>
              </a:r>
              <a:r>
                <a:rPr lang="en-US" dirty="0" err="1" smtClean="0">
                  <a:solidFill>
                    <a:schemeClr val="bg1"/>
                  </a:solidFill>
                </a:rPr>
                <a:t>athon</a:t>
              </a:r>
              <a:endParaRPr lang="en-US" dirty="0">
                <a:solidFill>
                  <a:schemeClr val="bg1"/>
                </a:solidFill>
              </a:endParaRPr>
            </a:p>
          </p:txBody>
        </p:sp>
      </p:grpSp>
      <p:sp>
        <p:nvSpPr>
          <p:cNvPr id="44" name="TextBox 43"/>
          <p:cNvSpPr txBox="1"/>
          <p:nvPr/>
        </p:nvSpPr>
        <p:spPr>
          <a:xfrm>
            <a:off x="2202426" y="81231"/>
            <a:ext cx="5417574" cy="584775"/>
          </a:xfrm>
          <a:prstGeom prst="rect">
            <a:avLst/>
          </a:prstGeom>
          <a:noFill/>
        </p:spPr>
        <p:txBody>
          <a:bodyPr wrap="square" rtlCol="0">
            <a:spAutoFit/>
          </a:bodyPr>
          <a:lstStyle/>
          <a:p>
            <a:r>
              <a:rPr lang="en-US" sz="3200" dirty="0" smtClean="0"/>
              <a:t>Possible Agenda – Parallel</a:t>
            </a:r>
            <a:endParaRPr lang="en-US" sz="3200" dirty="0"/>
          </a:p>
        </p:txBody>
      </p:sp>
    </p:spTree>
    <p:extLst>
      <p:ext uri="{BB962C8B-B14F-4D97-AF65-F5344CB8AC3E}">
        <p14:creationId xmlns:p14="http://schemas.microsoft.com/office/powerpoint/2010/main" val="106095850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Thoughts?</a:t>
            </a:r>
            <a:endParaRPr lang="en-US" dirty="0"/>
          </a:p>
        </p:txBody>
      </p:sp>
      <p:sp>
        <p:nvSpPr>
          <p:cNvPr id="3" name="Content Placeholder 2"/>
          <p:cNvSpPr>
            <a:spLocks noGrp="1"/>
          </p:cNvSpPr>
          <p:nvPr>
            <p:ph idx="1"/>
          </p:nvPr>
        </p:nvSpPr>
        <p:spPr/>
        <p:txBody>
          <a:bodyPr>
            <a:normAutofit/>
          </a:bodyPr>
          <a:lstStyle/>
          <a:p>
            <a:endParaRPr lang="en-US" sz="2400" dirty="0"/>
          </a:p>
        </p:txBody>
      </p:sp>
      <p:sp>
        <p:nvSpPr>
          <p:cNvPr id="4" name="Footer Placeholder 3"/>
          <p:cNvSpPr>
            <a:spLocks noGrp="1"/>
          </p:cNvSpPr>
          <p:nvPr>
            <p:ph type="ftr" sz="quarter" idx="11"/>
          </p:nvPr>
        </p:nvSpPr>
        <p:spPr/>
        <p:txBody>
          <a:bodyPr/>
          <a:lstStyle/>
          <a:p>
            <a:r>
              <a:rPr lang="en-US" smtClean="0"/>
              <a:t>IETF Hackathon</a:t>
            </a:r>
            <a:endParaRPr lang="en-US" dirty="0"/>
          </a:p>
        </p:txBody>
      </p:sp>
      <p:sp>
        <p:nvSpPr>
          <p:cNvPr id="5" name="Slide Number Placeholder 4"/>
          <p:cNvSpPr>
            <a:spLocks noGrp="1"/>
          </p:cNvSpPr>
          <p:nvPr>
            <p:ph type="sldNum" sz="quarter" idx="12"/>
          </p:nvPr>
        </p:nvSpPr>
        <p:spPr/>
        <p:txBody>
          <a:bodyPr/>
          <a:lstStyle/>
          <a:p>
            <a:fld id="{874AFF42-E6BF-7D4B-B4C4-6F95991ED1BF}" type="slidenum">
              <a:rPr lang="en-US" smtClean="0"/>
              <a:t>21</a:t>
            </a:fld>
            <a:endParaRPr lang="en-US"/>
          </a:p>
        </p:txBody>
      </p:sp>
    </p:spTree>
    <p:extLst>
      <p:ext uri="{BB962C8B-B14F-4D97-AF65-F5344CB8AC3E}">
        <p14:creationId xmlns:p14="http://schemas.microsoft.com/office/powerpoint/2010/main" val="5002176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96261" y="1368119"/>
            <a:ext cx="4719868" cy="3069440"/>
          </a:xfrm>
        </p:spPr>
        <p:txBody>
          <a:bodyPr/>
          <a:lstStyle/>
          <a:p>
            <a:pPr>
              <a:lnSpc>
                <a:spcPct val="90000"/>
              </a:lnSpc>
            </a:pPr>
            <a:r>
              <a:rPr lang="en-US" sz="2200" dirty="0" smtClean="0">
                <a:solidFill>
                  <a:schemeClr val="tx1"/>
                </a:solidFill>
              </a:rPr>
              <a:t>Cisco DevNet </a:t>
            </a:r>
            <a:r>
              <a:rPr lang="en-US" sz="2200" dirty="0" smtClean="0">
                <a:solidFill>
                  <a:schemeClr val="tx1"/>
                </a:solidFill>
              </a:rPr>
              <a:t>brought first hackathon </a:t>
            </a:r>
            <a:r>
              <a:rPr lang="en-US" sz="2200" dirty="0" smtClean="0">
                <a:solidFill>
                  <a:schemeClr val="tx1"/>
                </a:solidFill>
              </a:rPr>
              <a:t>to IETF at</a:t>
            </a:r>
            <a:r>
              <a:rPr lang="en-US" sz="2200" dirty="0" smtClean="0">
                <a:solidFill>
                  <a:schemeClr val="tx1"/>
                </a:solidFill>
              </a:rPr>
              <a:t> </a:t>
            </a:r>
            <a:r>
              <a:rPr lang="en-US" sz="2200" dirty="0" smtClean="0">
                <a:solidFill>
                  <a:schemeClr val="tx1"/>
                </a:solidFill>
              </a:rPr>
              <a:t>IETF 92, March 2015</a:t>
            </a:r>
          </a:p>
          <a:p>
            <a:pPr>
              <a:lnSpc>
                <a:spcPct val="90000"/>
              </a:lnSpc>
            </a:pPr>
            <a:r>
              <a:rPr lang="en-US" sz="2200" dirty="0" smtClean="0">
                <a:solidFill>
                  <a:schemeClr val="tx1"/>
                </a:solidFill>
              </a:rPr>
              <a:t>Funded and ran for 2015 (3 per year)</a:t>
            </a:r>
          </a:p>
          <a:p>
            <a:pPr>
              <a:lnSpc>
                <a:spcPct val="90000"/>
              </a:lnSpc>
            </a:pPr>
            <a:r>
              <a:rPr lang="en-US" sz="2200" dirty="0" smtClean="0">
                <a:solidFill>
                  <a:schemeClr val="tx1"/>
                </a:solidFill>
              </a:rPr>
              <a:t>Hackathon adopted as part of IETF schedule</a:t>
            </a:r>
          </a:p>
          <a:p>
            <a:pPr>
              <a:lnSpc>
                <a:spcPct val="90000"/>
              </a:lnSpc>
            </a:pPr>
            <a:r>
              <a:rPr lang="en-US" sz="2200" dirty="0" smtClean="0">
                <a:solidFill>
                  <a:schemeClr val="tx1"/>
                </a:solidFill>
              </a:rPr>
              <a:t>Rotating sponsorship for funding (2016 was Huawei</a:t>
            </a:r>
            <a:r>
              <a:rPr lang="en-US" sz="2200" dirty="0" smtClean="0">
                <a:solidFill>
                  <a:schemeClr val="tx1"/>
                </a:solidFill>
              </a:rPr>
              <a:t>)</a:t>
            </a:r>
          </a:p>
          <a:p>
            <a:pPr>
              <a:lnSpc>
                <a:spcPct val="90000"/>
              </a:lnSpc>
            </a:pPr>
            <a:r>
              <a:rPr lang="en-US" sz="2200" dirty="0" smtClean="0">
                <a:solidFill>
                  <a:schemeClr val="tx1"/>
                </a:solidFill>
              </a:rPr>
              <a:t>Actively looking for sponsor for 2017</a:t>
            </a:r>
            <a:endParaRPr lang="en-US" sz="2200" dirty="0" smtClean="0">
              <a:solidFill>
                <a:schemeClr val="tx1"/>
              </a:solidFill>
            </a:endParaRPr>
          </a:p>
        </p:txBody>
      </p:sp>
      <p:sp>
        <p:nvSpPr>
          <p:cNvPr id="3" name="Title 2"/>
          <p:cNvSpPr>
            <a:spLocks noGrp="1"/>
          </p:cNvSpPr>
          <p:nvPr>
            <p:ph type="title"/>
          </p:nvPr>
        </p:nvSpPr>
        <p:spPr/>
        <p:txBody>
          <a:bodyPr>
            <a:normAutofit fontScale="90000"/>
          </a:bodyPr>
          <a:lstStyle/>
          <a:p>
            <a:pPr algn="l"/>
            <a:r>
              <a:rPr lang="en-US" dirty="0" smtClean="0"/>
              <a:t>IETF Hackathons</a:t>
            </a:r>
            <a:endParaRPr lang="en-US" dirty="0">
              <a:solidFill>
                <a:srgbClr val="2968AF"/>
              </a:soli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29200" y="341314"/>
            <a:ext cx="4684447" cy="4552950"/>
          </a:xfrm>
          <a:prstGeom prst="rect">
            <a:avLst/>
          </a:prstGeom>
        </p:spPr>
      </p:pic>
    </p:spTree>
    <p:extLst>
      <p:ext uri="{BB962C8B-B14F-4D97-AF65-F5344CB8AC3E}">
        <p14:creationId xmlns:p14="http://schemas.microsoft.com/office/powerpoint/2010/main" val="363941592"/>
      </p:ext>
    </p:extLst>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Goals</a:t>
            </a:r>
            <a:endParaRPr lang="en-US" dirty="0"/>
          </a:p>
        </p:txBody>
      </p:sp>
      <p:sp>
        <p:nvSpPr>
          <p:cNvPr id="3" name="Content Placeholder 2"/>
          <p:cNvSpPr>
            <a:spLocks noGrp="1"/>
          </p:cNvSpPr>
          <p:nvPr>
            <p:ph idx="1"/>
          </p:nvPr>
        </p:nvSpPr>
        <p:spPr/>
        <p:txBody>
          <a:bodyPr>
            <a:normAutofit lnSpcReduction="10000"/>
          </a:bodyPr>
          <a:lstStyle/>
          <a:p>
            <a:r>
              <a:rPr lang="en-US" sz="2800" dirty="0" smtClean="0"/>
              <a:t>Running Code (</a:t>
            </a:r>
            <a:r>
              <a:rPr lang="en-US" sz="2800" dirty="0" smtClean="0">
                <a:hlinkClick r:id="rId2"/>
              </a:rPr>
              <a:t>RFC 6982</a:t>
            </a:r>
            <a:r>
              <a:rPr lang="en-US" sz="2800" dirty="0" smtClean="0"/>
              <a:t>)</a:t>
            </a:r>
          </a:p>
          <a:p>
            <a:r>
              <a:rPr lang="en-US" sz="2800" dirty="0" smtClean="0"/>
              <a:t>Open Source</a:t>
            </a:r>
          </a:p>
          <a:p>
            <a:r>
              <a:rPr lang="en-US" sz="2800" dirty="0" smtClean="0"/>
              <a:t>Speed and Relevance of Standards</a:t>
            </a:r>
          </a:p>
          <a:p>
            <a:r>
              <a:rPr lang="en-US" sz="2800" dirty="0" smtClean="0"/>
              <a:t>Collaborate and Learn</a:t>
            </a:r>
          </a:p>
          <a:p>
            <a:r>
              <a:rPr lang="en-US" sz="2800" dirty="0" smtClean="0"/>
              <a:t>Have Fun</a:t>
            </a:r>
          </a:p>
          <a:p>
            <a:r>
              <a:rPr lang="en-US" sz="2800" dirty="0" smtClean="0"/>
              <a:t>Cookies!</a:t>
            </a:r>
          </a:p>
          <a:p>
            <a:r>
              <a:rPr lang="en-US" sz="2800" dirty="0" smtClean="0"/>
              <a:t>and BEER!!!</a:t>
            </a:r>
          </a:p>
        </p:txBody>
      </p:sp>
      <p:sp>
        <p:nvSpPr>
          <p:cNvPr id="5" name="Footer Placeholder 4"/>
          <p:cNvSpPr>
            <a:spLocks noGrp="1"/>
          </p:cNvSpPr>
          <p:nvPr>
            <p:ph type="ftr" sz="quarter" idx="11"/>
          </p:nvPr>
        </p:nvSpPr>
        <p:spPr/>
        <p:txBody>
          <a:bodyPr/>
          <a:lstStyle>
            <a:lvl1pPr algn="ctr">
              <a:defRPr sz="1200">
                <a:solidFill>
                  <a:schemeClr val="tx1">
                    <a:tint val="75000"/>
                  </a:schemeClr>
                </a:solidFill>
              </a:defRPr>
            </a:lvl1pPr>
          </a:lstStyle>
          <a:p>
            <a:r>
              <a:rPr lang="en-US" smtClean="0"/>
              <a:t>IETF Hackathon</a:t>
            </a:r>
            <a:endParaRPr lang="en-US" dirty="0"/>
          </a:p>
        </p:txBody>
      </p:sp>
      <p:sp>
        <p:nvSpPr>
          <p:cNvPr id="6" name="Slide Number Placeholder 5"/>
          <p:cNvSpPr>
            <a:spLocks noGrp="1"/>
          </p:cNvSpPr>
          <p:nvPr>
            <p:ph type="sldNum" sz="quarter" idx="12"/>
          </p:nvPr>
        </p:nvSpPr>
        <p:spPr/>
        <p:txBody>
          <a:bodyPr/>
          <a:lstStyle>
            <a:lvl1pPr algn="r">
              <a:defRPr sz="1200">
                <a:solidFill>
                  <a:schemeClr val="tx1">
                    <a:tint val="75000"/>
                  </a:schemeClr>
                </a:solidFill>
              </a:defRPr>
            </a:lvl1pPr>
          </a:lstStyle>
          <a:p>
            <a:fld id="{874AFF42-E6BF-7D4B-B4C4-6F95991ED1BF}" type="slidenum">
              <a:rPr lang="en-US" smtClean="0"/>
              <a:pPr/>
              <a:t>4</a:t>
            </a:fld>
            <a:endParaRPr lang="en-US"/>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1" t="35824" r="38161" b="23991"/>
          <a:stretch/>
        </p:blipFill>
        <p:spPr>
          <a:xfrm>
            <a:off x="4572000" y="2572074"/>
            <a:ext cx="4503988" cy="2195190"/>
          </a:xfrm>
          <a:prstGeom prst="rect">
            <a:avLst/>
          </a:prstGeom>
        </p:spPr>
      </p:pic>
    </p:spTree>
    <p:extLst>
      <p:ext uri="{BB962C8B-B14F-4D97-AF65-F5344CB8AC3E}">
        <p14:creationId xmlns:p14="http://schemas.microsoft.com/office/powerpoint/2010/main" val="27226778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Champions</a:t>
            </a:r>
            <a:endParaRPr lang="en-US" dirty="0"/>
          </a:p>
        </p:txBody>
      </p:sp>
      <p:sp>
        <p:nvSpPr>
          <p:cNvPr id="3" name="Content Placeholder 2"/>
          <p:cNvSpPr>
            <a:spLocks noGrp="1"/>
          </p:cNvSpPr>
          <p:nvPr>
            <p:ph idx="1"/>
          </p:nvPr>
        </p:nvSpPr>
        <p:spPr>
          <a:xfrm>
            <a:off x="457200" y="1063229"/>
            <a:ext cx="5373329" cy="3531394"/>
          </a:xfrm>
        </p:spPr>
        <p:txBody>
          <a:bodyPr>
            <a:normAutofit fontScale="70000" lnSpcReduction="20000"/>
          </a:bodyPr>
          <a:lstStyle/>
          <a:p>
            <a:r>
              <a:rPr lang="en-US" sz="2800" dirty="0" smtClean="0"/>
              <a:t>Anyone can volunteer to “champion” a project</a:t>
            </a:r>
          </a:p>
          <a:p>
            <a:r>
              <a:rPr lang="en-US" sz="2800" dirty="0" smtClean="0"/>
              <a:t>Before </a:t>
            </a:r>
            <a:r>
              <a:rPr lang="en-US" sz="2800" dirty="0"/>
              <a:t>the </a:t>
            </a:r>
            <a:r>
              <a:rPr lang="en-US" sz="2800" dirty="0" smtClean="0"/>
              <a:t>Hackathon</a:t>
            </a:r>
          </a:p>
          <a:p>
            <a:pPr lvl="1"/>
            <a:r>
              <a:rPr lang="en-US" sz="2400" dirty="0" smtClean="0"/>
              <a:t>Update </a:t>
            </a:r>
            <a:r>
              <a:rPr lang="en-US" sz="2400" dirty="0" smtClean="0">
                <a:hlinkClick r:id="rId2"/>
              </a:rPr>
              <a:t>hackathon wiki </a:t>
            </a:r>
            <a:r>
              <a:rPr lang="en-US" sz="2400" dirty="0"/>
              <a:t>with details about </a:t>
            </a:r>
            <a:r>
              <a:rPr lang="en-US" sz="2400" dirty="0" smtClean="0"/>
              <a:t>project</a:t>
            </a:r>
          </a:p>
          <a:p>
            <a:pPr lvl="1"/>
            <a:r>
              <a:rPr lang="en-US" sz="2400" dirty="0" smtClean="0"/>
              <a:t>Share </a:t>
            </a:r>
            <a:r>
              <a:rPr lang="en-US" sz="2400" dirty="0"/>
              <a:t>ideas and </a:t>
            </a:r>
            <a:r>
              <a:rPr lang="en-US" sz="2400" dirty="0" smtClean="0"/>
              <a:t>preparation </a:t>
            </a:r>
            <a:r>
              <a:rPr lang="en-US" sz="2400" dirty="0"/>
              <a:t>materials </a:t>
            </a:r>
            <a:r>
              <a:rPr lang="en-US" sz="2400" dirty="0" smtClean="0"/>
              <a:t>via </a:t>
            </a:r>
            <a:r>
              <a:rPr lang="en-US" sz="2400" dirty="0"/>
              <a:t>the </a:t>
            </a:r>
            <a:r>
              <a:rPr lang="en-US" sz="2400" dirty="0">
                <a:hlinkClick r:id="rId3"/>
              </a:rPr>
              <a:t>hackathon list</a:t>
            </a:r>
            <a:r>
              <a:rPr lang="en-US" sz="2400" dirty="0"/>
              <a:t>               </a:t>
            </a:r>
            <a:endParaRPr lang="en-US" sz="2400" dirty="0" smtClean="0"/>
          </a:p>
          <a:p>
            <a:pPr lvl="1"/>
            <a:r>
              <a:rPr lang="en-US" sz="2400" dirty="0" smtClean="0"/>
              <a:t>Recruit </a:t>
            </a:r>
            <a:r>
              <a:rPr lang="en-US" sz="2400" dirty="0"/>
              <a:t>participants from </a:t>
            </a:r>
            <a:r>
              <a:rPr lang="en-US" sz="2400" dirty="0" smtClean="0"/>
              <a:t>working </a:t>
            </a:r>
            <a:r>
              <a:rPr lang="en-US" sz="2400" dirty="0"/>
              <a:t>groups, open source projects, etc. </a:t>
            </a:r>
            <a:endParaRPr lang="en-US" sz="2400" dirty="0" smtClean="0"/>
          </a:p>
          <a:p>
            <a:r>
              <a:rPr lang="en-US" dirty="0" smtClean="0"/>
              <a:t>At </a:t>
            </a:r>
            <a:r>
              <a:rPr lang="en-US" dirty="0"/>
              <a:t>the </a:t>
            </a:r>
            <a:r>
              <a:rPr lang="en-US" dirty="0" smtClean="0"/>
              <a:t>Hackathon</a:t>
            </a:r>
          </a:p>
          <a:p>
            <a:pPr lvl="1"/>
            <a:r>
              <a:rPr lang="en-US" dirty="0" smtClean="0"/>
              <a:t>Create </a:t>
            </a:r>
            <a:r>
              <a:rPr lang="en-US" dirty="0"/>
              <a:t>and display </a:t>
            </a:r>
            <a:r>
              <a:rPr lang="en-US" dirty="0" smtClean="0"/>
              <a:t>poster for their project</a:t>
            </a:r>
          </a:p>
          <a:p>
            <a:pPr lvl="1"/>
            <a:r>
              <a:rPr lang="en-US" dirty="0" smtClean="0"/>
              <a:t>Make </a:t>
            </a:r>
            <a:r>
              <a:rPr lang="en-US" dirty="0"/>
              <a:t>themselves available to answer questions and help </a:t>
            </a:r>
            <a:r>
              <a:rPr lang="en-US" dirty="0" smtClean="0"/>
              <a:t>others</a:t>
            </a:r>
          </a:p>
          <a:p>
            <a:pPr lvl="1"/>
            <a:r>
              <a:rPr lang="en-US" dirty="0" smtClean="0"/>
              <a:t>Hack </a:t>
            </a:r>
            <a:r>
              <a:rPr lang="en-US" dirty="0"/>
              <a:t>on things </a:t>
            </a:r>
            <a:r>
              <a:rPr lang="en-US" dirty="0" smtClean="0"/>
              <a:t>themselves</a:t>
            </a:r>
            <a:endParaRPr lang="en-US" dirty="0" smtClean="0"/>
          </a:p>
        </p:txBody>
      </p:sp>
      <p:sp>
        <p:nvSpPr>
          <p:cNvPr id="5" name="Footer Placeholder 4"/>
          <p:cNvSpPr>
            <a:spLocks noGrp="1"/>
          </p:cNvSpPr>
          <p:nvPr>
            <p:ph type="ftr" sz="quarter" idx="11"/>
          </p:nvPr>
        </p:nvSpPr>
        <p:spPr/>
        <p:txBody>
          <a:bodyPr/>
          <a:lstStyle>
            <a:lvl1pPr algn="ctr">
              <a:defRPr sz="1200">
                <a:solidFill>
                  <a:schemeClr val="tx1">
                    <a:tint val="75000"/>
                  </a:schemeClr>
                </a:solidFill>
              </a:defRPr>
            </a:lvl1pPr>
          </a:lstStyle>
          <a:p>
            <a:r>
              <a:rPr lang="en-US" smtClean="0"/>
              <a:t>IETF Hackathon</a:t>
            </a:r>
            <a:endParaRPr lang="en-US" dirty="0"/>
          </a:p>
        </p:txBody>
      </p:sp>
      <p:sp>
        <p:nvSpPr>
          <p:cNvPr id="6" name="Slide Number Placeholder 5"/>
          <p:cNvSpPr>
            <a:spLocks noGrp="1"/>
          </p:cNvSpPr>
          <p:nvPr>
            <p:ph type="sldNum" sz="quarter" idx="12"/>
          </p:nvPr>
        </p:nvSpPr>
        <p:spPr/>
        <p:txBody>
          <a:bodyPr/>
          <a:lstStyle>
            <a:lvl1pPr algn="r">
              <a:defRPr sz="1200">
                <a:solidFill>
                  <a:schemeClr val="tx1">
                    <a:tint val="75000"/>
                  </a:schemeClr>
                </a:solidFill>
              </a:defRPr>
            </a:lvl1pPr>
          </a:lstStyle>
          <a:p>
            <a:fld id="{874AFF42-E6BF-7D4B-B4C4-6F95991ED1BF}" type="slidenum">
              <a:rPr lang="en-US" smtClean="0"/>
              <a:pPr/>
              <a:t>5</a:t>
            </a:fld>
            <a:endParaRPr lang="en-US"/>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30529" y="0"/>
            <a:ext cx="3314161" cy="2214964"/>
          </a:xfrm>
          <a:prstGeom prst="rect">
            <a:avLst/>
          </a:prstGeom>
        </p:spPr>
      </p:pic>
      <p:pic>
        <p:nvPicPr>
          <p:cNvPr id="1028" name="Picture 4" descr="https://pbs.twimg.com/media/Cnjs-UTUkAASXWl.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30529" y="2324822"/>
            <a:ext cx="3313471" cy="24624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71317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 </a:t>
            </a:r>
            <a:r>
              <a:rPr lang="en-US" dirty="0" smtClean="0"/>
              <a:t>List for IETF 97</a:t>
            </a:r>
            <a:endParaRPr lang="en-US" dirty="0"/>
          </a:p>
        </p:txBody>
      </p:sp>
      <p:sp>
        <p:nvSpPr>
          <p:cNvPr id="3" name="Content Placeholder 2"/>
          <p:cNvSpPr>
            <a:spLocks noGrp="1"/>
          </p:cNvSpPr>
          <p:nvPr>
            <p:ph sz="half" idx="1"/>
          </p:nvPr>
        </p:nvSpPr>
        <p:spPr>
          <a:xfrm>
            <a:off x="300251" y="1200151"/>
            <a:ext cx="4347949" cy="3394472"/>
          </a:xfrm>
        </p:spPr>
        <p:txBody>
          <a:bodyPr>
            <a:noAutofit/>
          </a:bodyPr>
          <a:lstStyle/>
          <a:p>
            <a:r>
              <a:rPr lang="en-US" sz="2000" dirty="0" smtClean="0"/>
              <a:t>ACTN</a:t>
            </a:r>
          </a:p>
          <a:p>
            <a:r>
              <a:rPr lang="en-US" sz="2000" dirty="0" smtClean="0"/>
              <a:t>Capturing and analyzing network data features – Joy</a:t>
            </a:r>
          </a:p>
          <a:p>
            <a:r>
              <a:rPr lang="en-US" sz="2000" dirty="0" smtClean="0"/>
              <a:t>COSE/JOSE</a:t>
            </a:r>
          </a:p>
          <a:p>
            <a:r>
              <a:rPr lang="en-US" sz="2000" dirty="0" smtClean="0"/>
              <a:t>DDoS Open Threat Signaling (DOTS)</a:t>
            </a:r>
          </a:p>
          <a:p>
            <a:r>
              <a:rPr lang="en-US" sz="2000" dirty="0" smtClean="0"/>
              <a:t>DNS/DPRIVE/DNSSEC/DANE</a:t>
            </a:r>
          </a:p>
          <a:p>
            <a:r>
              <a:rPr lang="en-US" sz="2000" dirty="0" smtClean="0"/>
              <a:t>Interface to Network Security Functions (I2NSF) </a:t>
            </a:r>
            <a:r>
              <a:rPr lang="en-US" sz="2000" dirty="0" smtClean="0"/>
              <a:t>Framework</a:t>
            </a:r>
          </a:p>
          <a:p>
            <a:r>
              <a:rPr lang="en-US" sz="2000" dirty="0" smtClean="0"/>
              <a:t>Interface to the Routing System(I2RS)</a:t>
            </a:r>
            <a:endParaRPr lang="en-US" sz="2000" dirty="0"/>
          </a:p>
        </p:txBody>
      </p:sp>
      <p:sp>
        <p:nvSpPr>
          <p:cNvPr id="11" name="Content Placeholder 10"/>
          <p:cNvSpPr>
            <a:spLocks noGrp="1"/>
          </p:cNvSpPr>
          <p:nvPr>
            <p:ph sz="half" idx="2"/>
          </p:nvPr>
        </p:nvSpPr>
        <p:spPr>
          <a:xfrm>
            <a:off x="4648200" y="1200151"/>
            <a:ext cx="4209196" cy="3394472"/>
          </a:xfrm>
        </p:spPr>
        <p:txBody>
          <a:bodyPr>
            <a:normAutofit fontScale="77500" lnSpcReduction="20000"/>
          </a:bodyPr>
          <a:lstStyle/>
          <a:p>
            <a:r>
              <a:rPr lang="en-US" dirty="0" err="1" smtClean="0"/>
              <a:t>LoRaWAN</a:t>
            </a:r>
            <a:r>
              <a:rPr lang="en-US" dirty="0" smtClean="0"/>
              <a:t> Wireshark dissector</a:t>
            </a:r>
          </a:p>
          <a:p>
            <a:r>
              <a:rPr lang="en-US" dirty="0" smtClean="0"/>
              <a:t>Multipath </a:t>
            </a:r>
            <a:r>
              <a:rPr lang="en-US" dirty="0"/>
              <a:t>TCP</a:t>
            </a:r>
          </a:p>
          <a:p>
            <a:r>
              <a:rPr lang="en-US" dirty="0"/>
              <a:t>PCE</a:t>
            </a:r>
          </a:p>
          <a:p>
            <a:r>
              <a:rPr lang="en-US" dirty="0"/>
              <a:t>SFC</a:t>
            </a:r>
          </a:p>
          <a:p>
            <a:r>
              <a:rPr lang="en-US" dirty="0"/>
              <a:t>SFC Service Function</a:t>
            </a:r>
          </a:p>
          <a:p>
            <a:r>
              <a:rPr lang="en-US" dirty="0"/>
              <a:t>TLS 1.3</a:t>
            </a:r>
          </a:p>
          <a:p>
            <a:r>
              <a:rPr lang="en-US" dirty="0"/>
              <a:t>Vector Packet Processor (VPP)</a:t>
            </a:r>
          </a:p>
          <a:p>
            <a:r>
              <a:rPr lang="en-US" dirty="0" smtClean="0"/>
              <a:t>YANG/NETCONF/RESTCONF</a:t>
            </a:r>
            <a:endParaRPr lang="en-US" dirty="0"/>
          </a:p>
        </p:txBody>
      </p:sp>
      <p:sp>
        <p:nvSpPr>
          <p:cNvPr id="7" name="Footer Placeholder 4"/>
          <p:cNvSpPr>
            <a:spLocks noGrp="1"/>
          </p:cNvSpPr>
          <p:nvPr>
            <p:ph type="ftr" sz="quarter" idx="11"/>
          </p:nvPr>
        </p:nvSpPr>
        <p:spPr/>
        <p:txBody>
          <a:bodyPr/>
          <a:lstStyle>
            <a:lvl1pPr algn="ctr">
              <a:defRPr sz="1200">
                <a:solidFill>
                  <a:schemeClr val="tx1">
                    <a:tint val="75000"/>
                  </a:schemeClr>
                </a:solidFill>
              </a:defRPr>
            </a:lvl1pPr>
          </a:lstStyle>
          <a:p>
            <a:r>
              <a:rPr lang="en-US" smtClean="0"/>
              <a:t>IETF Hackathon</a:t>
            </a:r>
            <a:endParaRPr lang="en-US" dirty="0"/>
          </a:p>
        </p:txBody>
      </p:sp>
      <p:sp>
        <p:nvSpPr>
          <p:cNvPr id="8" name="Slide Number Placeholder 5"/>
          <p:cNvSpPr>
            <a:spLocks noGrp="1"/>
          </p:cNvSpPr>
          <p:nvPr>
            <p:ph type="sldNum" sz="quarter" idx="12"/>
          </p:nvPr>
        </p:nvSpPr>
        <p:spPr/>
        <p:txBody>
          <a:bodyPr/>
          <a:lstStyle>
            <a:lvl1pPr algn="r">
              <a:defRPr sz="1200">
                <a:solidFill>
                  <a:schemeClr val="tx1">
                    <a:tint val="75000"/>
                  </a:schemeClr>
                </a:solidFill>
              </a:defRPr>
            </a:lvl1pPr>
          </a:lstStyle>
          <a:p>
            <a:fld id="{874AFF42-E6BF-7D4B-B4C4-6F95991ED1BF}" type="slidenum">
              <a:rPr lang="en-US" smtClean="0"/>
              <a:pPr/>
              <a:t>6</a:t>
            </a:fld>
            <a:endParaRPr lang="en-US" dirty="0"/>
          </a:p>
        </p:txBody>
      </p:sp>
    </p:spTree>
    <p:extLst>
      <p:ext uri="{BB962C8B-B14F-4D97-AF65-F5344CB8AC3E}">
        <p14:creationId xmlns:p14="http://schemas.microsoft.com/office/powerpoint/2010/main" val="1701604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hlinkClick r:id="rId2"/>
              </a:rPr>
              <a:t>Note Well</a:t>
            </a:r>
            <a:r>
              <a:rPr lang="en-US" dirty="0" smtClean="0"/>
              <a:t/>
            </a:r>
            <a:br>
              <a:rPr lang="en-US" dirty="0" smtClean="0"/>
            </a:br>
            <a:endParaRPr lang="en-US" dirty="0"/>
          </a:p>
        </p:txBody>
      </p:sp>
      <p:sp>
        <p:nvSpPr>
          <p:cNvPr id="11" name="Content Placeholder 10"/>
          <p:cNvSpPr>
            <a:spLocks noGrp="1"/>
          </p:cNvSpPr>
          <p:nvPr>
            <p:ph idx="1"/>
          </p:nvPr>
        </p:nvSpPr>
        <p:spPr>
          <a:xfrm>
            <a:off x="95534" y="709684"/>
            <a:ext cx="8939284" cy="4057580"/>
          </a:xfrm>
        </p:spPr>
        <p:txBody>
          <a:bodyPr>
            <a:noAutofit/>
          </a:bodyPr>
          <a:lstStyle/>
          <a:p>
            <a:pPr marL="228600" indent="-228600">
              <a:lnSpc>
                <a:spcPct val="80000"/>
              </a:lnSpc>
              <a:spcBef>
                <a:spcPts val="0"/>
              </a:spcBef>
            </a:pPr>
            <a:r>
              <a:rPr lang="en-US" sz="1700" dirty="0"/>
              <a:t>Any submission to the IETF intended by the Contributor for publication as all or part of an IETF Internet-Draft or RFC and any statement made within the context of an IETF activity is considered an "IETF Contribution". Such statements include oral statements in IETF sessions, as well as written and electronic communications made at any time or place, which are addressed to: </a:t>
            </a:r>
          </a:p>
          <a:p>
            <a:pPr marL="525463" lvl="1" indent="-296863">
              <a:lnSpc>
                <a:spcPct val="80000"/>
              </a:lnSpc>
              <a:spcBef>
                <a:spcPts val="0"/>
              </a:spcBef>
            </a:pPr>
            <a:r>
              <a:rPr lang="en-US" sz="1500" dirty="0"/>
              <a:t>The IETF plenary session</a:t>
            </a:r>
          </a:p>
          <a:p>
            <a:pPr marL="525463" lvl="1" indent="-296863">
              <a:lnSpc>
                <a:spcPct val="80000"/>
              </a:lnSpc>
              <a:spcBef>
                <a:spcPts val="0"/>
              </a:spcBef>
            </a:pPr>
            <a:r>
              <a:rPr lang="en-US" sz="1500" dirty="0"/>
              <a:t>The IESG, or any member thereof on behalf of the IESG</a:t>
            </a:r>
          </a:p>
          <a:p>
            <a:pPr marL="525463" lvl="1" indent="-296863">
              <a:lnSpc>
                <a:spcPct val="80000"/>
              </a:lnSpc>
              <a:spcBef>
                <a:spcPts val="0"/>
              </a:spcBef>
            </a:pPr>
            <a:r>
              <a:rPr lang="en-US" sz="1500" dirty="0"/>
              <a:t>Any IETF mailing list, including the IETF list itself, any working group or design team list, or any other list functioning under IETF auspices</a:t>
            </a:r>
          </a:p>
          <a:p>
            <a:pPr marL="525463" lvl="1" indent="-296863">
              <a:lnSpc>
                <a:spcPct val="80000"/>
              </a:lnSpc>
              <a:spcBef>
                <a:spcPts val="0"/>
              </a:spcBef>
            </a:pPr>
            <a:r>
              <a:rPr lang="en-US" sz="1500" dirty="0"/>
              <a:t>Any IETF working group or portion thereof</a:t>
            </a:r>
          </a:p>
          <a:p>
            <a:pPr marL="525463" lvl="1" indent="-296863">
              <a:lnSpc>
                <a:spcPct val="80000"/>
              </a:lnSpc>
              <a:spcBef>
                <a:spcPts val="0"/>
              </a:spcBef>
            </a:pPr>
            <a:r>
              <a:rPr lang="en-US" sz="1500" dirty="0"/>
              <a:t>Any Birds of a Feather (BOF) session</a:t>
            </a:r>
          </a:p>
          <a:p>
            <a:pPr marL="525463" lvl="1" indent="-296863">
              <a:lnSpc>
                <a:spcPct val="80000"/>
              </a:lnSpc>
              <a:spcBef>
                <a:spcPts val="0"/>
              </a:spcBef>
            </a:pPr>
            <a:r>
              <a:rPr lang="en-US" sz="1500" dirty="0"/>
              <a:t>The IAB or any member thereof on behalf of the IAB</a:t>
            </a:r>
          </a:p>
          <a:p>
            <a:pPr marL="525463" lvl="1" indent="-296863">
              <a:lnSpc>
                <a:spcPct val="80000"/>
              </a:lnSpc>
              <a:spcBef>
                <a:spcPts val="0"/>
              </a:spcBef>
            </a:pPr>
            <a:r>
              <a:rPr lang="en-US" sz="1500" dirty="0"/>
              <a:t>The RFC Editor or the Internet-Drafts function</a:t>
            </a:r>
          </a:p>
          <a:p>
            <a:pPr marL="228600" indent="-228600">
              <a:lnSpc>
                <a:spcPct val="80000"/>
              </a:lnSpc>
              <a:spcBef>
                <a:spcPts val="0"/>
              </a:spcBef>
            </a:pPr>
            <a:r>
              <a:rPr lang="en-US" sz="1700" dirty="0"/>
              <a:t>All IETF Contributions are subject to the rules of </a:t>
            </a:r>
            <a:r>
              <a:rPr lang="en-US" sz="1700" dirty="0">
                <a:hlinkClick r:id="rId3"/>
              </a:rPr>
              <a:t>RFC 5378</a:t>
            </a:r>
            <a:r>
              <a:rPr lang="en-US" sz="1700" dirty="0"/>
              <a:t> and </a:t>
            </a:r>
            <a:r>
              <a:rPr lang="en-US" sz="1700" dirty="0">
                <a:hlinkClick r:id="rId4"/>
              </a:rPr>
              <a:t>RFC 3979</a:t>
            </a:r>
            <a:r>
              <a:rPr lang="en-US" sz="1700" dirty="0"/>
              <a:t> (updated by </a:t>
            </a:r>
            <a:r>
              <a:rPr lang="en-US" sz="1700" dirty="0">
                <a:hlinkClick r:id="rId5"/>
              </a:rPr>
              <a:t>RFC 4879</a:t>
            </a:r>
            <a:r>
              <a:rPr lang="en-US" sz="1700" dirty="0"/>
              <a:t>). </a:t>
            </a:r>
          </a:p>
          <a:p>
            <a:pPr marL="228600" indent="-228600">
              <a:lnSpc>
                <a:spcPct val="80000"/>
              </a:lnSpc>
              <a:spcBef>
                <a:spcPts val="0"/>
              </a:spcBef>
            </a:pPr>
            <a:r>
              <a:rPr lang="en-US" sz="1700" dirty="0"/>
              <a:t>Statements made outside of an IETF session, mailing list or other function, that are clearly not intended to be input to an IETF activity, group or function, are not IETF Contributions in the context of this notice.  Please consult </a:t>
            </a:r>
            <a:r>
              <a:rPr lang="en-US" sz="1700" dirty="0">
                <a:hlinkClick r:id="rId3"/>
              </a:rPr>
              <a:t>RFC 5378</a:t>
            </a:r>
            <a:r>
              <a:rPr lang="en-US" sz="1700" dirty="0"/>
              <a:t> and </a:t>
            </a:r>
            <a:r>
              <a:rPr lang="en-US" sz="1700" dirty="0">
                <a:hlinkClick r:id="rId4"/>
              </a:rPr>
              <a:t>RFC 3979</a:t>
            </a:r>
            <a:r>
              <a:rPr lang="en-US" sz="1700" dirty="0"/>
              <a:t> for details. </a:t>
            </a:r>
          </a:p>
          <a:p>
            <a:pPr marL="228600" indent="-228600">
              <a:lnSpc>
                <a:spcPct val="80000"/>
              </a:lnSpc>
              <a:spcBef>
                <a:spcPts val="0"/>
              </a:spcBef>
            </a:pPr>
            <a:r>
              <a:rPr lang="en-US" sz="1700" dirty="0"/>
              <a:t>A participant in any IETF activity is deemed to accept all IETF rules of process, as documented in Best Current Practices RFCs and IESG Statements. </a:t>
            </a:r>
          </a:p>
          <a:p>
            <a:pPr marL="228600" indent="-228600">
              <a:lnSpc>
                <a:spcPct val="80000"/>
              </a:lnSpc>
              <a:spcBef>
                <a:spcPts val="0"/>
              </a:spcBef>
            </a:pPr>
            <a:r>
              <a:rPr lang="en-US" sz="1700" dirty="0"/>
              <a:t>A participant in any IETF activity acknowledges that written, audio and video records of meetings may be made and may be available to the public.</a:t>
            </a:r>
          </a:p>
        </p:txBody>
      </p:sp>
      <p:sp>
        <p:nvSpPr>
          <p:cNvPr id="14" name="Footer Placeholder 13"/>
          <p:cNvSpPr>
            <a:spLocks noGrp="1"/>
          </p:cNvSpPr>
          <p:nvPr>
            <p:ph type="ftr" sz="quarter" idx="11"/>
          </p:nvPr>
        </p:nvSpPr>
        <p:spPr/>
        <p:txBody>
          <a:bodyPr/>
          <a:lstStyle/>
          <a:p>
            <a:r>
              <a:rPr lang="en-US" smtClean="0"/>
              <a:t>IETF Hackathon</a:t>
            </a:r>
            <a:endParaRPr lang="en-US" dirty="0"/>
          </a:p>
        </p:txBody>
      </p:sp>
      <p:sp>
        <p:nvSpPr>
          <p:cNvPr id="15" name="Slide Number Placeholder 14"/>
          <p:cNvSpPr>
            <a:spLocks noGrp="1"/>
          </p:cNvSpPr>
          <p:nvPr>
            <p:ph type="sldNum" sz="quarter" idx="12"/>
          </p:nvPr>
        </p:nvSpPr>
        <p:spPr/>
        <p:txBody>
          <a:bodyPr/>
          <a:lstStyle/>
          <a:p>
            <a:fld id="{874AFF42-E6BF-7D4B-B4C4-6F95991ED1BF}" type="slidenum">
              <a:rPr lang="en-US" smtClean="0"/>
              <a:pPr/>
              <a:t>7</a:t>
            </a:fld>
            <a:endParaRPr lang="en-US"/>
          </a:p>
        </p:txBody>
      </p:sp>
    </p:spTree>
    <p:extLst>
      <p:ext uri="{BB962C8B-B14F-4D97-AF65-F5344CB8AC3E}">
        <p14:creationId xmlns:p14="http://schemas.microsoft.com/office/powerpoint/2010/main" val="310750733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IPR and Code Contribution Guideline </a:t>
            </a:r>
            <a:endParaRPr lang="en-US" dirty="0"/>
          </a:p>
        </p:txBody>
      </p:sp>
      <p:sp>
        <p:nvSpPr>
          <p:cNvPr id="3" name="Content Placeholder 2"/>
          <p:cNvSpPr>
            <a:spLocks noGrp="1"/>
          </p:cNvSpPr>
          <p:nvPr>
            <p:ph idx="1"/>
          </p:nvPr>
        </p:nvSpPr>
        <p:spPr/>
        <p:txBody>
          <a:bodyPr>
            <a:normAutofit fontScale="85000" lnSpcReduction="10000"/>
          </a:bodyPr>
          <a:lstStyle/>
          <a:p>
            <a:r>
              <a:rPr lang="en-US" dirty="0"/>
              <a:t>H</a:t>
            </a:r>
            <a:r>
              <a:rPr lang="en-US" dirty="0" smtClean="0"/>
              <a:t>ackathon </a:t>
            </a:r>
            <a:r>
              <a:rPr lang="en-US" dirty="0"/>
              <a:t>participants </a:t>
            </a:r>
            <a:r>
              <a:rPr lang="en-US" dirty="0" smtClean="0"/>
              <a:t>free </a:t>
            </a:r>
            <a:r>
              <a:rPr lang="en-US" dirty="0"/>
              <a:t>to work on any </a:t>
            </a:r>
            <a:r>
              <a:rPr lang="en-US" dirty="0" smtClean="0"/>
              <a:t>code</a:t>
            </a:r>
          </a:p>
          <a:p>
            <a:r>
              <a:rPr lang="en-US" dirty="0"/>
              <a:t>R</a:t>
            </a:r>
            <a:r>
              <a:rPr lang="en-US" dirty="0" smtClean="0"/>
              <a:t>ules </a:t>
            </a:r>
            <a:r>
              <a:rPr lang="en-US" dirty="0"/>
              <a:t>regarding that code are what each participant's organization and/or open source project says they </a:t>
            </a:r>
            <a:r>
              <a:rPr lang="en-US" dirty="0" smtClean="0"/>
              <a:t>are</a:t>
            </a:r>
          </a:p>
          <a:p>
            <a:r>
              <a:rPr lang="en-US" dirty="0" smtClean="0"/>
              <a:t>The code </a:t>
            </a:r>
            <a:r>
              <a:rPr lang="en-US" dirty="0"/>
              <a:t>itself is </a:t>
            </a:r>
            <a:r>
              <a:rPr lang="en-US" dirty="0" smtClean="0"/>
              <a:t>NOT an </a:t>
            </a:r>
            <a:r>
              <a:rPr lang="en-US" dirty="0"/>
              <a:t>IETF </a:t>
            </a:r>
            <a:r>
              <a:rPr lang="en-US" dirty="0" smtClean="0"/>
              <a:t>contribution</a:t>
            </a:r>
          </a:p>
          <a:p>
            <a:r>
              <a:rPr lang="en-US" dirty="0" smtClean="0"/>
              <a:t>Discussions</a:t>
            </a:r>
            <a:r>
              <a:rPr lang="en-US" dirty="0"/>
              <a:t>, presentations, and demos done as part of the hackathon are the same type of IETF contributions as those made in working groups; therefore, the usual IETF copyright and/or IPR disclosure rules </a:t>
            </a:r>
            <a:r>
              <a:rPr lang="en-US" dirty="0" smtClean="0"/>
              <a:t>apply</a:t>
            </a:r>
          </a:p>
        </p:txBody>
      </p:sp>
      <p:sp>
        <p:nvSpPr>
          <p:cNvPr id="5" name="Footer Placeholder 4"/>
          <p:cNvSpPr>
            <a:spLocks noGrp="1"/>
          </p:cNvSpPr>
          <p:nvPr>
            <p:ph type="ftr" sz="quarter" idx="11"/>
          </p:nvPr>
        </p:nvSpPr>
        <p:spPr/>
        <p:txBody>
          <a:bodyPr/>
          <a:lstStyle>
            <a:lvl1pPr algn="ctr">
              <a:defRPr sz="1200">
                <a:solidFill>
                  <a:schemeClr val="tx1">
                    <a:tint val="75000"/>
                  </a:schemeClr>
                </a:solidFill>
              </a:defRPr>
            </a:lvl1pPr>
          </a:lstStyle>
          <a:p>
            <a:r>
              <a:rPr lang="en-US" smtClean="0"/>
              <a:t>IETF Hackathon</a:t>
            </a:r>
            <a:endParaRPr lang="en-US" dirty="0"/>
          </a:p>
        </p:txBody>
      </p:sp>
      <p:sp>
        <p:nvSpPr>
          <p:cNvPr id="6" name="Slide Number Placeholder 5"/>
          <p:cNvSpPr>
            <a:spLocks noGrp="1"/>
          </p:cNvSpPr>
          <p:nvPr>
            <p:ph type="sldNum" sz="quarter" idx="12"/>
          </p:nvPr>
        </p:nvSpPr>
        <p:spPr/>
        <p:txBody>
          <a:bodyPr/>
          <a:lstStyle>
            <a:lvl1pPr algn="r">
              <a:defRPr sz="1200">
                <a:solidFill>
                  <a:schemeClr val="tx1">
                    <a:tint val="75000"/>
                  </a:schemeClr>
                </a:solidFill>
              </a:defRPr>
            </a:lvl1pPr>
          </a:lstStyle>
          <a:p>
            <a:fld id="{874AFF42-E6BF-7D4B-B4C4-6F95991ED1BF}" type="slidenum">
              <a:rPr lang="en-US" smtClean="0"/>
              <a:pPr/>
              <a:t>8</a:t>
            </a:fld>
            <a:endParaRPr lang="en-US"/>
          </a:p>
        </p:txBody>
      </p:sp>
    </p:spTree>
    <p:extLst>
      <p:ext uri="{BB962C8B-B14F-4D97-AF65-F5344CB8AC3E}">
        <p14:creationId xmlns:p14="http://schemas.microsoft.com/office/powerpoint/2010/main" val="200588454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hlinkClick r:id="rId2"/>
              </a:rPr>
              <a:t>https://</a:t>
            </a:r>
            <a:r>
              <a:rPr lang="en-US" dirty="0" smtClean="0">
                <a:hlinkClick r:id="rId2"/>
              </a:rPr>
              <a:t>github.com/ietf-hackathon</a:t>
            </a:r>
            <a:r>
              <a:rPr lang="en-US" dirty="0" smtClean="0"/>
              <a:t/>
            </a:r>
            <a:br>
              <a:rPr lang="en-US" dirty="0" smtClean="0"/>
            </a:br>
            <a:r>
              <a:rPr lang="en-US" dirty="0" smtClean="0"/>
              <a:t> </a:t>
            </a:r>
            <a:endParaRPr lang="en-US" dirty="0"/>
          </a:p>
        </p:txBody>
      </p:sp>
      <p:sp>
        <p:nvSpPr>
          <p:cNvPr id="7" name="Footer Placeholder 4"/>
          <p:cNvSpPr>
            <a:spLocks noGrp="1"/>
          </p:cNvSpPr>
          <p:nvPr>
            <p:ph type="ftr" sz="quarter" idx="11"/>
          </p:nvPr>
        </p:nvSpPr>
        <p:spPr/>
        <p:txBody>
          <a:bodyPr/>
          <a:lstStyle>
            <a:lvl1pPr algn="ctr">
              <a:defRPr sz="1200">
                <a:solidFill>
                  <a:schemeClr val="tx1">
                    <a:tint val="75000"/>
                  </a:schemeClr>
                </a:solidFill>
              </a:defRPr>
            </a:lvl1pPr>
          </a:lstStyle>
          <a:p>
            <a:r>
              <a:rPr lang="en-US" smtClean="0"/>
              <a:t>IETF Hackathon</a:t>
            </a:r>
            <a:endParaRPr lang="en-US" dirty="0"/>
          </a:p>
        </p:txBody>
      </p:sp>
      <p:sp>
        <p:nvSpPr>
          <p:cNvPr id="8" name="Slide Number Placeholder 5"/>
          <p:cNvSpPr>
            <a:spLocks noGrp="1"/>
          </p:cNvSpPr>
          <p:nvPr>
            <p:ph type="sldNum" sz="quarter" idx="12"/>
          </p:nvPr>
        </p:nvSpPr>
        <p:spPr/>
        <p:txBody>
          <a:bodyPr/>
          <a:lstStyle>
            <a:lvl1pPr algn="r">
              <a:defRPr sz="1200">
                <a:solidFill>
                  <a:schemeClr val="tx1">
                    <a:tint val="75000"/>
                  </a:schemeClr>
                </a:solidFill>
              </a:defRPr>
            </a:lvl1pPr>
          </a:lstStyle>
          <a:p>
            <a:fld id="{874AFF42-E6BF-7D4B-B4C4-6F95991ED1BF}" type="slidenum">
              <a:rPr lang="en-US" smtClean="0"/>
              <a:pPr/>
              <a:t>9</a:t>
            </a:fld>
            <a:endParaRPr lang="en-US"/>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5880" y="637178"/>
            <a:ext cx="6427400" cy="4506322"/>
          </a:xfrm>
          <a:prstGeom prst="rect">
            <a:avLst/>
          </a:prstGeom>
        </p:spPr>
      </p:pic>
    </p:spTree>
    <p:extLst>
      <p:ext uri="{BB962C8B-B14F-4D97-AF65-F5344CB8AC3E}">
        <p14:creationId xmlns:p14="http://schemas.microsoft.com/office/powerpoint/2010/main" val="69714065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14669</TotalTime>
  <Words>1071</Words>
  <Application>Microsoft Macintosh PowerPoint</Application>
  <PresentationFormat>On-screen Show (16:9)</PresentationFormat>
  <Paragraphs>234</Paragraphs>
  <Slides>21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Calibri</vt:lpstr>
      <vt:lpstr>CiscoSans ExtraLight</vt:lpstr>
      <vt:lpstr>Arial</vt:lpstr>
      <vt:lpstr>Office Theme</vt:lpstr>
      <vt:lpstr> IETF Hackathon</vt:lpstr>
      <vt:lpstr>IETF 91 - Thursday Lunch Speaker Series Thursday, November 13, 2014</vt:lpstr>
      <vt:lpstr>IETF Hackathons</vt:lpstr>
      <vt:lpstr>Goals</vt:lpstr>
      <vt:lpstr>Champions</vt:lpstr>
      <vt:lpstr>Project List for IETF 97</vt:lpstr>
      <vt:lpstr>Note Well </vt:lpstr>
      <vt:lpstr>IPR and Code Contribution Guideline </vt:lpstr>
      <vt:lpstr>https://github.com/ietf-hackathon  </vt:lpstr>
      <vt:lpstr>Agenda - Saturday</vt:lpstr>
      <vt:lpstr>Agenda - Sunday</vt:lpstr>
      <vt:lpstr>Judging Criteria</vt:lpstr>
      <vt:lpstr>PowerPoint Presentation</vt:lpstr>
      <vt:lpstr>PowerPoint Presentation</vt:lpstr>
      <vt:lpstr>Hackathon Corner in IETF Lounge</vt:lpstr>
      <vt:lpstr>Bits-N-Bites</vt:lpstr>
      <vt:lpstr>PowerPoint Presentation</vt:lpstr>
      <vt:lpstr>PowerPoint Presentation</vt:lpstr>
      <vt:lpstr>PowerPoint Presentation</vt:lpstr>
      <vt:lpstr>PowerPoint Presentation</vt:lpstr>
      <vt:lpstr>Thoughts?</vt:lpstr>
    </vt:vector>
  </TitlesOfParts>
  <Company>Cisco Systems</Company>
  <LinksUpToDate>false</LinksUpToDate>
  <SharedDoc>false</SharedDoc>
  <HyperlinksChanged>false</HyperlinksChanged>
  <AppVersion>15.0027</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Charles Eckel</dc:creator>
  <cp:lastModifiedBy>Charles Eckel</cp:lastModifiedBy>
  <cp:revision>115</cp:revision>
  <dcterms:created xsi:type="dcterms:W3CDTF">2015-03-20T17:07:21Z</dcterms:created>
  <dcterms:modified xsi:type="dcterms:W3CDTF">2016-11-16T02:16:48Z</dcterms:modified>
</cp:coreProperties>
</file>