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9"/>
  </p:notesMasterIdLst>
  <p:handoutMasterIdLst>
    <p:handoutMasterId r:id="rId20"/>
  </p:handoutMasterIdLst>
  <p:sldIdLst>
    <p:sldId id="266" r:id="rId2"/>
    <p:sldId id="258" r:id="rId3"/>
    <p:sldId id="257" r:id="rId4"/>
    <p:sldId id="269" r:id="rId5"/>
    <p:sldId id="264" r:id="rId6"/>
    <p:sldId id="280" r:id="rId7"/>
    <p:sldId id="260" r:id="rId8"/>
    <p:sldId id="261" r:id="rId9"/>
    <p:sldId id="274" r:id="rId10"/>
    <p:sldId id="262" r:id="rId11"/>
    <p:sldId id="263" r:id="rId12"/>
    <p:sldId id="270" r:id="rId13"/>
    <p:sldId id="271" r:id="rId14"/>
    <p:sldId id="267" r:id="rId15"/>
    <p:sldId id="281" r:id="rId16"/>
    <p:sldId id="273" r:id="rId17"/>
    <p:sldId id="265" r:id="rId18"/>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529" autoAdjust="0"/>
    <p:restoredTop sz="92610" autoAdjust="0"/>
  </p:normalViewPr>
  <p:slideViewPr>
    <p:cSldViewPr snapToGrid="0" snapToObjects="1">
      <p:cViewPr>
        <p:scale>
          <a:sx n="94" d="100"/>
          <a:sy n="94" d="100"/>
        </p:scale>
        <p:origin x="296" y="752"/>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handoutMaster" Target="handoutMasters/handoutMaster1.xml"/><Relationship Id="rId21" Type="http://schemas.openxmlformats.org/officeDocument/2006/relationships/presProps" Target="presProps.xml"/><Relationship Id="rId22" Type="http://schemas.openxmlformats.org/officeDocument/2006/relationships/viewProps" Target="viewProps.xml"/><Relationship Id="rId23" Type="http://schemas.openxmlformats.org/officeDocument/2006/relationships/theme" Target="theme/theme1.xml"/><Relationship Id="rId24"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2545BD8-FC8A-0546-A491-A4210E96E105}" type="datetimeFigureOut">
              <a:rPr lang="en-US" smtClean="0"/>
              <a:t>11/11/16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7C95457-902F-5A41-A40F-CB902F487E7C}" type="slidenum">
              <a:rPr lang="en-US" smtClean="0"/>
              <a:t>‹#›</a:t>
            </a:fld>
            <a:endParaRPr lang="en-US"/>
          </a:p>
        </p:txBody>
      </p:sp>
    </p:spTree>
    <p:extLst>
      <p:ext uri="{BB962C8B-B14F-4D97-AF65-F5344CB8AC3E}">
        <p14:creationId xmlns:p14="http://schemas.microsoft.com/office/powerpoint/2010/main" val="258579411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AA6385-56E5-6843-A817-AFDC2DAC565D}" type="datetimeFigureOut">
              <a:rPr lang="en-US" smtClean="0"/>
              <a:t>11/11/16</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2850B7-243E-B44C-91D9-EC504FD0DDA1}" type="slidenum">
              <a:rPr lang="en-US" smtClean="0"/>
              <a:t>‹#›</a:t>
            </a:fld>
            <a:endParaRPr lang="en-US"/>
          </a:p>
        </p:txBody>
      </p:sp>
    </p:spTree>
    <p:extLst>
      <p:ext uri="{BB962C8B-B14F-4D97-AF65-F5344CB8AC3E}">
        <p14:creationId xmlns:p14="http://schemas.microsoft.com/office/powerpoint/2010/main" val="2076366247"/>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1"/>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Tree>
    <p:extLst>
      <p:ext uri="{BB962C8B-B14F-4D97-AF65-F5344CB8AC3E}">
        <p14:creationId xmlns:p14="http://schemas.microsoft.com/office/powerpoint/2010/main" val="11711529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a:xfrm>
            <a:off x="3124200" y="4767264"/>
            <a:ext cx="2895600" cy="273844"/>
          </a:xfrm>
          <a:prstGeom prst="rect">
            <a:avLst/>
          </a:prstGeom>
        </p:spPr>
        <p:txBody>
          <a:bodyPr/>
          <a:lstStyle/>
          <a:p>
            <a:r>
              <a:rPr lang="en-US" dirty="0" smtClean="0"/>
              <a:t>IETF Hackathon</a:t>
            </a:r>
            <a:endParaRPr lang="en-US" dirty="0"/>
          </a:p>
        </p:txBody>
      </p:sp>
      <p:sp>
        <p:nvSpPr>
          <p:cNvPr id="6" name="Slide Number Placeholder 5"/>
          <p:cNvSpPr>
            <a:spLocks noGrp="1"/>
          </p:cNvSpPr>
          <p:nvPr>
            <p:ph type="sldNum" sz="quarter" idx="12"/>
          </p:nvPr>
        </p:nvSpPr>
        <p:spPr>
          <a:xfrm>
            <a:off x="6553200" y="4767264"/>
            <a:ext cx="2133600" cy="273844"/>
          </a:xfrm>
          <a:prstGeom prst="rect">
            <a:avLst/>
          </a:prstGeom>
        </p:spPr>
        <p:txBody>
          <a:bodyPr/>
          <a:lstStyle/>
          <a:p>
            <a:fld id="{874AFF42-E6BF-7D4B-B4C4-6F95991ED1BF}" type="slidenum">
              <a:rPr lang="en-US" smtClean="0"/>
              <a:t>‹#›</a:t>
            </a:fld>
            <a:endParaRPr lang="en-US"/>
          </a:p>
        </p:txBody>
      </p:sp>
    </p:spTree>
    <p:extLst>
      <p:ext uri="{BB962C8B-B14F-4D97-AF65-F5344CB8AC3E}">
        <p14:creationId xmlns:p14="http://schemas.microsoft.com/office/powerpoint/2010/main" val="2484932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a:xfrm>
            <a:off x="3124200" y="4767264"/>
            <a:ext cx="2895600" cy="273844"/>
          </a:xfrm>
          <a:prstGeom prst="rect">
            <a:avLst/>
          </a:prstGeom>
        </p:spPr>
        <p:txBody>
          <a:bodyPr/>
          <a:lstStyle/>
          <a:p>
            <a:r>
              <a:rPr lang="en-US" dirty="0" smtClean="0"/>
              <a:t>IETF Hackathon</a:t>
            </a:r>
            <a:endParaRPr lang="en-US" dirty="0"/>
          </a:p>
        </p:txBody>
      </p:sp>
      <p:sp>
        <p:nvSpPr>
          <p:cNvPr id="7" name="Slide Number Placeholder 6"/>
          <p:cNvSpPr>
            <a:spLocks noGrp="1"/>
          </p:cNvSpPr>
          <p:nvPr>
            <p:ph type="sldNum" sz="quarter" idx="12"/>
          </p:nvPr>
        </p:nvSpPr>
        <p:spPr>
          <a:xfrm>
            <a:off x="6553200" y="4767264"/>
            <a:ext cx="2133600" cy="273844"/>
          </a:xfrm>
          <a:prstGeom prst="rect">
            <a:avLst/>
          </a:prstGeom>
        </p:spPr>
        <p:txBody>
          <a:bodyPr/>
          <a:lstStyle/>
          <a:p>
            <a:fld id="{874AFF42-E6BF-7D4B-B4C4-6F95991ED1BF}" type="slidenum">
              <a:rPr lang="en-US" smtClean="0"/>
              <a:t>‹#›</a:t>
            </a:fld>
            <a:endParaRPr lang="en-US"/>
          </a:p>
        </p:txBody>
      </p:sp>
    </p:spTree>
    <p:extLst>
      <p:ext uri="{BB962C8B-B14F-4D97-AF65-F5344CB8AC3E}">
        <p14:creationId xmlns:p14="http://schemas.microsoft.com/office/powerpoint/2010/main" val="31563112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30"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30"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Footer Placeholder 7"/>
          <p:cNvSpPr>
            <a:spLocks noGrp="1"/>
          </p:cNvSpPr>
          <p:nvPr>
            <p:ph type="ftr" sz="quarter" idx="11"/>
          </p:nvPr>
        </p:nvSpPr>
        <p:spPr>
          <a:xfrm>
            <a:off x="3124200" y="4767264"/>
            <a:ext cx="2895600" cy="273844"/>
          </a:xfrm>
          <a:prstGeom prst="rect">
            <a:avLst/>
          </a:prstGeom>
        </p:spPr>
        <p:txBody>
          <a:bodyPr/>
          <a:lstStyle/>
          <a:p>
            <a:r>
              <a:rPr lang="en-US" dirty="0" smtClean="0"/>
              <a:t>IETF Hackathon</a:t>
            </a:r>
            <a:endParaRPr lang="en-US" dirty="0"/>
          </a:p>
        </p:txBody>
      </p:sp>
      <p:sp>
        <p:nvSpPr>
          <p:cNvPr id="9" name="Slide Number Placeholder 8"/>
          <p:cNvSpPr>
            <a:spLocks noGrp="1"/>
          </p:cNvSpPr>
          <p:nvPr>
            <p:ph type="sldNum" sz="quarter" idx="12"/>
          </p:nvPr>
        </p:nvSpPr>
        <p:spPr>
          <a:xfrm>
            <a:off x="6553200" y="4767264"/>
            <a:ext cx="2133600" cy="273844"/>
          </a:xfrm>
          <a:prstGeom prst="rect">
            <a:avLst/>
          </a:prstGeom>
        </p:spPr>
        <p:txBody>
          <a:bodyPr/>
          <a:lstStyle/>
          <a:p>
            <a:fld id="{874AFF42-E6BF-7D4B-B4C4-6F95991ED1BF}" type="slidenum">
              <a:rPr lang="en-US" smtClean="0"/>
              <a:t>‹#›</a:t>
            </a:fld>
            <a:endParaRPr lang="en-US"/>
          </a:p>
        </p:txBody>
      </p:sp>
    </p:spTree>
    <p:extLst>
      <p:ext uri="{BB962C8B-B14F-4D97-AF65-F5344CB8AC3E}">
        <p14:creationId xmlns:p14="http://schemas.microsoft.com/office/powerpoint/2010/main" val="314791639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Footer Placeholder 7"/>
          <p:cNvSpPr>
            <a:spLocks noGrp="1"/>
          </p:cNvSpPr>
          <p:nvPr>
            <p:ph type="ftr" sz="quarter" idx="3"/>
          </p:nvPr>
        </p:nvSpPr>
        <p:spPr>
          <a:xfrm>
            <a:off x="3124200" y="4767264"/>
            <a:ext cx="28956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t>IETF Hackathon</a:t>
            </a:r>
            <a:endParaRPr lang="en-US" dirty="0"/>
          </a:p>
        </p:txBody>
      </p:sp>
      <p:sp>
        <p:nvSpPr>
          <p:cNvPr id="9" name="Slide Number Placeholder 8"/>
          <p:cNvSpPr>
            <a:spLocks noGrp="1"/>
          </p:cNvSpPr>
          <p:nvPr>
            <p:ph type="sldNum" sz="quarter" idx="4"/>
          </p:nvPr>
        </p:nvSpPr>
        <p:spPr>
          <a:xfrm>
            <a:off x="6553200" y="4767264"/>
            <a:ext cx="21336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57FB7436-EFF2-0143-BA29-50CEA7B295F6}" type="slidenum">
              <a:rPr lang="en-US" smtClean="0"/>
              <a:t>‹#›</a:t>
            </a:fld>
            <a:endParaRPr lang="en-US"/>
          </a:p>
        </p:txBody>
      </p:sp>
    </p:spTree>
    <p:extLst>
      <p:ext uri="{BB962C8B-B14F-4D97-AF65-F5344CB8AC3E}">
        <p14:creationId xmlns:p14="http://schemas.microsoft.com/office/powerpoint/2010/main" val="18402076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tools.ietf.org/html/rfc6982" TargetMode="External"/><Relationship Id="rId3"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hyperlink" Target="http://www.rfc-editor.org/rfc/rfc5378.txt" TargetMode="External"/><Relationship Id="rId4" Type="http://schemas.openxmlformats.org/officeDocument/2006/relationships/hyperlink" Target="http://www.rfc-editor.org/rfc/rfc3979.txt" TargetMode="External"/><Relationship Id="rId5" Type="http://schemas.openxmlformats.org/officeDocument/2006/relationships/hyperlink" Target="http://www.rfc-editor.org/rfc/rfc4879.txt" TargetMode="External"/><Relationship Id="rId1" Type="http://schemas.openxmlformats.org/officeDocument/2006/relationships/slideLayout" Target="../slideLayouts/slideLayout2.xml"/><Relationship Id="rId2" Type="http://schemas.openxmlformats.org/officeDocument/2006/relationships/hyperlink" Target="https://www.ietf.org/about/note-well.html"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help.github.com/articles/set-up-git/" TargetMode="External"/><Relationship Id="rId4" Type="http://schemas.openxmlformats.org/officeDocument/2006/relationships/hyperlink" Target="https://help.github.com/articles/fork-a-repo/" TargetMode="External"/><Relationship Id="rId5" Type="http://schemas.openxmlformats.org/officeDocument/2006/relationships/hyperlink" Target="https://help.github.com/articles/be-social/" TargetMode="External"/><Relationship Id="rId6" Type="http://schemas.openxmlformats.org/officeDocument/2006/relationships/hyperlink" Target="http://gitref.org/" TargetMode="External"/><Relationship Id="rId1" Type="http://schemas.openxmlformats.org/officeDocument/2006/relationships/slideLayout" Target="../slideLayouts/slideLayout2.xml"/><Relationship Id="rId2" Type="http://schemas.openxmlformats.org/officeDocument/2006/relationships/hyperlink" Target="https://github.com/ietf-hackathon"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github.com/ietf-hackathon" TargetMode="External"/><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
            </a:r>
            <a:br>
              <a:rPr lang="en-US" dirty="0" smtClean="0"/>
            </a:br>
            <a:r>
              <a:rPr lang="en-US" dirty="0" smtClean="0"/>
              <a:t>IETF Hackathon</a:t>
            </a:r>
            <a:endParaRPr lang="en-US" dirty="0"/>
          </a:p>
        </p:txBody>
      </p:sp>
      <p:sp>
        <p:nvSpPr>
          <p:cNvPr id="3" name="Subtitle 2"/>
          <p:cNvSpPr>
            <a:spLocks noGrp="1"/>
          </p:cNvSpPr>
          <p:nvPr>
            <p:ph type="subTitle" idx="1"/>
          </p:nvPr>
        </p:nvSpPr>
        <p:spPr/>
        <p:txBody>
          <a:bodyPr/>
          <a:lstStyle/>
          <a:p>
            <a:r>
              <a:rPr lang="en-US" dirty="0"/>
              <a:t>IETF </a:t>
            </a:r>
            <a:r>
              <a:rPr lang="en-US" dirty="0" smtClean="0"/>
              <a:t>97, November 12-13</a:t>
            </a:r>
            <a:endParaRPr lang="en-US" dirty="0"/>
          </a:p>
          <a:p>
            <a:r>
              <a:rPr lang="en-US" dirty="0" smtClean="0"/>
              <a:t>Seoul, Korea</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13946" y="0"/>
            <a:ext cx="3330054" cy="2210467"/>
          </a:xfrm>
          <a:prstGeom prst="rect">
            <a:avLst/>
          </a:prstGeom>
        </p:spPr>
      </p:pic>
    </p:spTree>
    <p:extLst>
      <p:ext uri="{BB962C8B-B14F-4D97-AF65-F5344CB8AC3E}">
        <p14:creationId xmlns:p14="http://schemas.microsoft.com/office/powerpoint/2010/main" val="6467511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Goals</a:t>
            </a:r>
            <a:endParaRPr lang="en-US" dirty="0"/>
          </a:p>
        </p:txBody>
      </p:sp>
      <p:sp>
        <p:nvSpPr>
          <p:cNvPr id="3" name="Content Placeholder 2"/>
          <p:cNvSpPr>
            <a:spLocks noGrp="1"/>
          </p:cNvSpPr>
          <p:nvPr>
            <p:ph idx="1"/>
          </p:nvPr>
        </p:nvSpPr>
        <p:spPr/>
        <p:txBody>
          <a:bodyPr>
            <a:normAutofit lnSpcReduction="10000"/>
          </a:bodyPr>
          <a:lstStyle/>
          <a:p>
            <a:r>
              <a:rPr lang="en-US" sz="2800" dirty="0" smtClean="0"/>
              <a:t>Running Code (</a:t>
            </a:r>
            <a:r>
              <a:rPr lang="en-US" sz="2800" dirty="0" smtClean="0">
                <a:hlinkClick r:id="rId2"/>
              </a:rPr>
              <a:t>RFC 6982</a:t>
            </a:r>
            <a:r>
              <a:rPr lang="en-US" sz="2800" dirty="0" smtClean="0"/>
              <a:t>)</a:t>
            </a:r>
          </a:p>
          <a:p>
            <a:r>
              <a:rPr lang="en-US" sz="2800" dirty="0" smtClean="0"/>
              <a:t>Open Source</a:t>
            </a:r>
          </a:p>
          <a:p>
            <a:r>
              <a:rPr lang="en-US" sz="2800" dirty="0" smtClean="0"/>
              <a:t>Speed and Relevance of Standards</a:t>
            </a:r>
          </a:p>
          <a:p>
            <a:r>
              <a:rPr lang="en-US" sz="2800" dirty="0" smtClean="0"/>
              <a:t>Collaborate and Learn</a:t>
            </a:r>
          </a:p>
          <a:p>
            <a:r>
              <a:rPr lang="en-US" sz="2800" dirty="0" smtClean="0"/>
              <a:t>Have Fun</a:t>
            </a:r>
          </a:p>
          <a:p>
            <a:r>
              <a:rPr lang="en-US" sz="2800" dirty="0" smtClean="0"/>
              <a:t>Cookies!</a:t>
            </a:r>
          </a:p>
          <a:p>
            <a:r>
              <a:rPr lang="en-US" sz="2800" dirty="0" smtClean="0"/>
              <a:t>and BEER!!!</a:t>
            </a:r>
          </a:p>
        </p:txBody>
      </p:sp>
      <p:sp>
        <p:nvSpPr>
          <p:cNvPr id="5" name="Footer Placeholder 4"/>
          <p:cNvSpPr>
            <a:spLocks noGrp="1"/>
          </p:cNvSpPr>
          <p:nvPr>
            <p:ph type="ftr" sz="quarter" idx="11"/>
          </p:nvPr>
        </p:nvSpPr>
        <p:spPr/>
        <p:txBody>
          <a:bodyPr/>
          <a:lstStyle>
            <a:lvl1pPr algn="ctr">
              <a:defRPr sz="1200">
                <a:solidFill>
                  <a:schemeClr val="tx1">
                    <a:tint val="75000"/>
                  </a:schemeClr>
                </a:solidFill>
              </a:defRPr>
            </a:lvl1pPr>
          </a:lstStyle>
          <a:p>
            <a:r>
              <a:rPr lang="en-US" smtClean="0"/>
              <a:t>IETF Hackathon</a:t>
            </a:r>
            <a:endParaRPr lang="en-US" dirty="0"/>
          </a:p>
        </p:txBody>
      </p:sp>
      <p:sp>
        <p:nvSpPr>
          <p:cNvPr id="6" name="Slide Number Placeholder 5"/>
          <p:cNvSpPr>
            <a:spLocks noGrp="1"/>
          </p:cNvSpPr>
          <p:nvPr>
            <p:ph type="sldNum" sz="quarter" idx="12"/>
          </p:nvPr>
        </p:nvSpPr>
        <p:spPr/>
        <p:txBody>
          <a:bodyPr/>
          <a:lstStyle>
            <a:lvl1pPr algn="r">
              <a:defRPr sz="1200">
                <a:solidFill>
                  <a:schemeClr val="tx1">
                    <a:tint val="75000"/>
                  </a:schemeClr>
                </a:solidFill>
              </a:defRPr>
            </a:lvl1pPr>
          </a:lstStyle>
          <a:p>
            <a:fld id="{874AFF42-E6BF-7D4B-B4C4-6F95991ED1BF}" type="slidenum">
              <a:rPr lang="en-US" smtClean="0"/>
              <a:pPr/>
              <a:t>2</a:t>
            </a:fld>
            <a:endParaRPr lang="en-US"/>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1" t="35824" r="38161" b="23991"/>
          <a:stretch/>
        </p:blipFill>
        <p:spPr>
          <a:xfrm>
            <a:off x="4572000" y="2572074"/>
            <a:ext cx="4503988" cy="2195190"/>
          </a:xfrm>
          <a:prstGeom prst="rect">
            <a:avLst/>
          </a:prstGeom>
        </p:spPr>
      </p:pic>
    </p:spTree>
    <p:extLst>
      <p:ext uri="{BB962C8B-B14F-4D97-AF65-F5344CB8AC3E}">
        <p14:creationId xmlns:p14="http://schemas.microsoft.com/office/powerpoint/2010/main" val="2722677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hlinkClick r:id="rId2"/>
              </a:rPr>
              <a:t>Note </a:t>
            </a:r>
            <a:r>
              <a:rPr lang="en-US" dirty="0" smtClean="0">
                <a:hlinkClick r:id="rId2"/>
              </a:rPr>
              <a:t>Well</a:t>
            </a:r>
            <a:r>
              <a:rPr lang="en-US" dirty="0" smtClean="0"/>
              <a:t/>
            </a:r>
            <a:br>
              <a:rPr lang="en-US" dirty="0" smtClean="0"/>
            </a:br>
            <a:endParaRPr lang="en-US" dirty="0"/>
          </a:p>
        </p:txBody>
      </p:sp>
      <p:sp>
        <p:nvSpPr>
          <p:cNvPr id="11" name="Content Placeholder 10"/>
          <p:cNvSpPr>
            <a:spLocks noGrp="1"/>
          </p:cNvSpPr>
          <p:nvPr>
            <p:ph idx="1"/>
          </p:nvPr>
        </p:nvSpPr>
        <p:spPr>
          <a:xfrm>
            <a:off x="95534" y="709684"/>
            <a:ext cx="8939284" cy="4057580"/>
          </a:xfrm>
        </p:spPr>
        <p:txBody>
          <a:bodyPr>
            <a:noAutofit/>
          </a:bodyPr>
          <a:lstStyle/>
          <a:p>
            <a:pPr marL="228600" indent="-228600">
              <a:lnSpc>
                <a:spcPct val="80000"/>
              </a:lnSpc>
              <a:spcBef>
                <a:spcPts val="0"/>
              </a:spcBef>
            </a:pPr>
            <a:r>
              <a:rPr lang="en-US" sz="1700" dirty="0"/>
              <a:t>Any submission to the IETF intended by the Contributor for publication as all or part of an IETF Internet-Draft or RFC and any statement made within the context of an IETF activity is considered an "IETF Contribution". Such statements include oral statements in IETF sessions, as well as written and electronic communications made at any time or place, which are addressed to: </a:t>
            </a:r>
          </a:p>
          <a:p>
            <a:pPr marL="525463" lvl="1" indent="-296863">
              <a:lnSpc>
                <a:spcPct val="80000"/>
              </a:lnSpc>
              <a:spcBef>
                <a:spcPts val="0"/>
              </a:spcBef>
            </a:pPr>
            <a:r>
              <a:rPr lang="en-US" sz="1500" dirty="0"/>
              <a:t>The IETF plenary session</a:t>
            </a:r>
          </a:p>
          <a:p>
            <a:pPr marL="525463" lvl="1" indent="-296863">
              <a:lnSpc>
                <a:spcPct val="80000"/>
              </a:lnSpc>
              <a:spcBef>
                <a:spcPts val="0"/>
              </a:spcBef>
            </a:pPr>
            <a:r>
              <a:rPr lang="en-US" sz="1500" dirty="0"/>
              <a:t>The IESG, or any member thereof on behalf of the IESG</a:t>
            </a:r>
          </a:p>
          <a:p>
            <a:pPr marL="525463" lvl="1" indent="-296863">
              <a:lnSpc>
                <a:spcPct val="80000"/>
              </a:lnSpc>
              <a:spcBef>
                <a:spcPts val="0"/>
              </a:spcBef>
            </a:pPr>
            <a:r>
              <a:rPr lang="en-US" sz="1500" dirty="0"/>
              <a:t>Any IETF mailing list, including the IETF list itself, any working group or design team list, or any other list functioning under IETF auspices</a:t>
            </a:r>
          </a:p>
          <a:p>
            <a:pPr marL="525463" lvl="1" indent="-296863">
              <a:lnSpc>
                <a:spcPct val="80000"/>
              </a:lnSpc>
              <a:spcBef>
                <a:spcPts val="0"/>
              </a:spcBef>
            </a:pPr>
            <a:r>
              <a:rPr lang="en-US" sz="1500" dirty="0"/>
              <a:t>Any IETF working group or portion thereof</a:t>
            </a:r>
          </a:p>
          <a:p>
            <a:pPr marL="525463" lvl="1" indent="-296863">
              <a:lnSpc>
                <a:spcPct val="80000"/>
              </a:lnSpc>
              <a:spcBef>
                <a:spcPts val="0"/>
              </a:spcBef>
            </a:pPr>
            <a:r>
              <a:rPr lang="en-US" sz="1500" dirty="0"/>
              <a:t>Any Birds of a Feather (BOF) session</a:t>
            </a:r>
          </a:p>
          <a:p>
            <a:pPr marL="525463" lvl="1" indent="-296863">
              <a:lnSpc>
                <a:spcPct val="80000"/>
              </a:lnSpc>
              <a:spcBef>
                <a:spcPts val="0"/>
              </a:spcBef>
            </a:pPr>
            <a:r>
              <a:rPr lang="en-US" sz="1500" dirty="0"/>
              <a:t>The IAB or any member thereof on behalf of the IAB</a:t>
            </a:r>
          </a:p>
          <a:p>
            <a:pPr marL="525463" lvl="1" indent="-296863">
              <a:lnSpc>
                <a:spcPct val="80000"/>
              </a:lnSpc>
              <a:spcBef>
                <a:spcPts val="0"/>
              </a:spcBef>
            </a:pPr>
            <a:r>
              <a:rPr lang="en-US" sz="1500" dirty="0"/>
              <a:t>The RFC Editor or the Internet-Drafts function</a:t>
            </a:r>
          </a:p>
          <a:p>
            <a:pPr marL="228600" indent="-228600">
              <a:lnSpc>
                <a:spcPct val="80000"/>
              </a:lnSpc>
              <a:spcBef>
                <a:spcPts val="0"/>
              </a:spcBef>
            </a:pPr>
            <a:r>
              <a:rPr lang="en-US" sz="1700" dirty="0"/>
              <a:t>All IETF Contributions are subject to the rules of </a:t>
            </a:r>
            <a:r>
              <a:rPr lang="en-US" sz="1700" dirty="0">
                <a:hlinkClick r:id="rId3"/>
              </a:rPr>
              <a:t>RFC 5378</a:t>
            </a:r>
            <a:r>
              <a:rPr lang="en-US" sz="1700" dirty="0"/>
              <a:t> and </a:t>
            </a:r>
            <a:r>
              <a:rPr lang="en-US" sz="1700" dirty="0">
                <a:hlinkClick r:id="rId4"/>
              </a:rPr>
              <a:t>RFC 3979</a:t>
            </a:r>
            <a:r>
              <a:rPr lang="en-US" sz="1700" dirty="0"/>
              <a:t> (updated by </a:t>
            </a:r>
            <a:r>
              <a:rPr lang="en-US" sz="1700" dirty="0">
                <a:hlinkClick r:id="rId5"/>
              </a:rPr>
              <a:t>RFC 4879</a:t>
            </a:r>
            <a:r>
              <a:rPr lang="en-US" sz="1700" dirty="0"/>
              <a:t>). </a:t>
            </a:r>
          </a:p>
          <a:p>
            <a:pPr marL="228600" indent="-228600">
              <a:lnSpc>
                <a:spcPct val="80000"/>
              </a:lnSpc>
              <a:spcBef>
                <a:spcPts val="0"/>
              </a:spcBef>
            </a:pPr>
            <a:r>
              <a:rPr lang="en-US" sz="1700" dirty="0"/>
              <a:t>Statements made outside of an IETF session, mailing list or other function, that are clearly not intended to be input to an IETF activity, group or function, are not IETF Contributions in the context of this notice.  Please consult </a:t>
            </a:r>
            <a:r>
              <a:rPr lang="en-US" sz="1700" dirty="0">
                <a:hlinkClick r:id="rId3"/>
              </a:rPr>
              <a:t>RFC 5378</a:t>
            </a:r>
            <a:r>
              <a:rPr lang="en-US" sz="1700" dirty="0"/>
              <a:t> and </a:t>
            </a:r>
            <a:r>
              <a:rPr lang="en-US" sz="1700" dirty="0">
                <a:hlinkClick r:id="rId4"/>
              </a:rPr>
              <a:t>RFC 3979</a:t>
            </a:r>
            <a:r>
              <a:rPr lang="en-US" sz="1700" dirty="0"/>
              <a:t> for details. </a:t>
            </a:r>
          </a:p>
          <a:p>
            <a:pPr marL="228600" indent="-228600">
              <a:lnSpc>
                <a:spcPct val="80000"/>
              </a:lnSpc>
              <a:spcBef>
                <a:spcPts val="0"/>
              </a:spcBef>
            </a:pPr>
            <a:r>
              <a:rPr lang="en-US" sz="1700" dirty="0"/>
              <a:t>A participant in any IETF activity is deemed to accept all IETF rules of process, as documented in Best Current Practices RFCs and IESG Statements. </a:t>
            </a:r>
          </a:p>
          <a:p>
            <a:pPr marL="228600" indent="-228600">
              <a:lnSpc>
                <a:spcPct val="80000"/>
              </a:lnSpc>
              <a:spcBef>
                <a:spcPts val="0"/>
              </a:spcBef>
            </a:pPr>
            <a:r>
              <a:rPr lang="en-US" sz="1700" dirty="0"/>
              <a:t>A participant in any IETF activity acknowledges that written, audio and video records of meetings may be made and may be available to the public.</a:t>
            </a:r>
          </a:p>
        </p:txBody>
      </p:sp>
      <p:sp>
        <p:nvSpPr>
          <p:cNvPr id="14" name="Footer Placeholder 13"/>
          <p:cNvSpPr>
            <a:spLocks noGrp="1"/>
          </p:cNvSpPr>
          <p:nvPr>
            <p:ph type="ftr" sz="quarter" idx="11"/>
          </p:nvPr>
        </p:nvSpPr>
        <p:spPr/>
        <p:txBody>
          <a:bodyPr/>
          <a:lstStyle/>
          <a:p>
            <a:r>
              <a:rPr lang="en-US" smtClean="0"/>
              <a:t>IETF Hackathon</a:t>
            </a:r>
            <a:endParaRPr lang="en-US" dirty="0"/>
          </a:p>
        </p:txBody>
      </p:sp>
      <p:sp>
        <p:nvSpPr>
          <p:cNvPr id="15" name="Slide Number Placeholder 14"/>
          <p:cNvSpPr>
            <a:spLocks noGrp="1"/>
          </p:cNvSpPr>
          <p:nvPr>
            <p:ph type="sldNum" sz="quarter" idx="12"/>
          </p:nvPr>
        </p:nvSpPr>
        <p:spPr/>
        <p:txBody>
          <a:bodyPr/>
          <a:lstStyle/>
          <a:p>
            <a:fld id="{874AFF42-E6BF-7D4B-B4C4-6F95991ED1BF}" type="slidenum">
              <a:rPr lang="en-US" smtClean="0"/>
              <a:pPr/>
              <a:t>3</a:t>
            </a:fld>
            <a:endParaRPr lang="en-US"/>
          </a:p>
        </p:txBody>
      </p:sp>
    </p:spTree>
    <p:extLst>
      <p:ext uri="{BB962C8B-B14F-4D97-AF65-F5344CB8AC3E}">
        <p14:creationId xmlns:p14="http://schemas.microsoft.com/office/powerpoint/2010/main" val="31075073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IPR and Code Contribution Guideline </a:t>
            </a:r>
            <a:endParaRPr lang="en-US" dirty="0"/>
          </a:p>
        </p:txBody>
      </p:sp>
      <p:sp>
        <p:nvSpPr>
          <p:cNvPr id="3" name="Content Placeholder 2"/>
          <p:cNvSpPr>
            <a:spLocks noGrp="1"/>
          </p:cNvSpPr>
          <p:nvPr>
            <p:ph idx="1"/>
          </p:nvPr>
        </p:nvSpPr>
        <p:spPr/>
        <p:txBody>
          <a:bodyPr>
            <a:normAutofit fontScale="85000" lnSpcReduction="10000"/>
          </a:bodyPr>
          <a:lstStyle/>
          <a:p>
            <a:r>
              <a:rPr lang="en-US" dirty="0"/>
              <a:t>H</a:t>
            </a:r>
            <a:r>
              <a:rPr lang="en-US" dirty="0" smtClean="0"/>
              <a:t>ackathon </a:t>
            </a:r>
            <a:r>
              <a:rPr lang="en-US" dirty="0"/>
              <a:t>participants </a:t>
            </a:r>
            <a:r>
              <a:rPr lang="en-US" dirty="0" smtClean="0"/>
              <a:t>free </a:t>
            </a:r>
            <a:r>
              <a:rPr lang="en-US" dirty="0"/>
              <a:t>to work on any </a:t>
            </a:r>
            <a:r>
              <a:rPr lang="en-US" dirty="0" smtClean="0"/>
              <a:t>code</a:t>
            </a:r>
          </a:p>
          <a:p>
            <a:r>
              <a:rPr lang="en-US" dirty="0"/>
              <a:t>R</a:t>
            </a:r>
            <a:r>
              <a:rPr lang="en-US" dirty="0" smtClean="0"/>
              <a:t>ules </a:t>
            </a:r>
            <a:r>
              <a:rPr lang="en-US" dirty="0"/>
              <a:t>regarding that code are what each participant's organization and/or open source project says they </a:t>
            </a:r>
            <a:r>
              <a:rPr lang="en-US" dirty="0" smtClean="0"/>
              <a:t>are</a:t>
            </a:r>
          </a:p>
          <a:p>
            <a:r>
              <a:rPr lang="en-US" dirty="0" smtClean="0"/>
              <a:t>The code </a:t>
            </a:r>
            <a:r>
              <a:rPr lang="en-US" dirty="0"/>
              <a:t>itself is </a:t>
            </a:r>
            <a:r>
              <a:rPr lang="en-US" dirty="0" smtClean="0"/>
              <a:t>NOT an </a:t>
            </a:r>
            <a:r>
              <a:rPr lang="en-US" dirty="0"/>
              <a:t>IETF </a:t>
            </a:r>
            <a:r>
              <a:rPr lang="en-US" dirty="0" smtClean="0"/>
              <a:t>contribution</a:t>
            </a:r>
          </a:p>
          <a:p>
            <a:r>
              <a:rPr lang="en-US" dirty="0" smtClean="0"/>
              <a:t>Discussions</a:t>
            </a:r>
            <a:r>
              <a:rPr lang="en-US" dirty="0"/>
              <a:t>, presentations, and demos done as part of the hackathon are the same type of IETF contributions as those made in working groups; therefore, the usual IETF copyright and/or IPR disclosure rules </a:t>
            </a:r>
            <a:r>
              <a:rPr lang="en-US" dirty="0" smtClean="0"/>
              <a:t>apply</a:t>
            </a:r>
          </a:p>
        </p:txBody>
      </p:sp>
      <p:sp>
        <p:nvSpPr>
          <p:cNvPr id="5" name="Footer Placeholder 4"/>
          <p:cNvSpPr>
            <a:spLocks noGrp="1"/>
          </p:cNvSpPr>
          <p:nvPr>
            <p:ph type="ftr" sz="quarter" idx="11"/>
          </p:nvPr>
        </p:nvSpPr>
        <p:spPr/>
        <p:txBody>
          <a:bodyPr/>
          <a:lstStyle>
            <a:lvl1pPr algn="ctr">
              <a:defRPr sz="1200">
                <a:solidFill>
                  <a:schemeClr val="tx1">
                    <a:tint val="75000"/>
                  </a:schemeClr>
                </a:solidFill>
              </a:defRPr>
            </a:lvl1pPr>
          </a:lstStyle>
          <a:p>
            <a:r>
              <a:rPr lang="en-US" smtClean="0"/>
              <a:t>IETF Hackathon</a:t>
            </a:r>
            <a:endParaRPr lang="en-US" dirty="0"/>
          </a:p>
        </p:txBody>
      </p:sp>
      <p:sp>
        <p:nvSpPr>
          <p:cNvPr id="6" name="Slide Number Placeholder 5"/>
          <p:cNvSpPr>
            <a:spLocks noGrp="1"/>
          </p:cNvSpPr>
          <p:nvPr>
            <p:ph type="sldNum" sz="quarter" idx="12"/>
          </p:nvPr>
        </p:nvSpPr>
        <p:spPr/>
        <p:txBody>
          <a:bodyPr/>
          <a:lstStyle>
            <a:lvl1pPr algn="r">
              <a:defRPr sz="1200">
                <a:solidFill>
                  <a:schemeClr val="tx1">
                    <a:tint val="75000"/>
                  </a:schemeClr>
                </a:solidFill>
              </a:defRPr>
            </a:lvl1pPr>
          </a:lstStyle>
          <a:p>
            <a:fld id="{874AFF42-E6BF-7D4B-B4C4-6F95991ED1BF}" type="slidenum">
              <a:rPr lang="en-US" smtClean="0"/>
              <a:pPr/>
              <a:t>4</a:t>
            </a:fld>
            <a:endParaRPr lang="en-US"/>
          </a:p>
        </p:txBody>
      </p:sp>
    </p:spTree>
    <p:extLst>
      <p:ext uri="{BB962C8B-B14F-4D97-AF65-F5344CB8AC3E}">
        <p14:creationId xmlns:p14="http://schemas.microsoft.com/office/powerpoint/2010/main" val="20058845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Collaborate on Code</a:t>
            </a:r>
            <a:br>
              <a:rPr lang="en-US" dirty="0" smtClean="0"/>
            </a:br>
            <a:r>
              <a:rPr lang="en-US" sz="3600" dirty="0">
                <a:hlinkClick r:id="rId2"/>
              </a:rPr>
              <a:t>https://</a:t>
            </a:r>
            <a:r>
              <a:rPr lang="en-US" sz="3600" dirty="0">
                <a:hlinkClick r:id="rId2"/>
              </a:rPr>
              <a:t>github.com/ietf-hackathon</a:t>
            </a:r>
            <a:r>
              <a:rPr lang="en-US" sz="3600" dirty="0"/>
              <a:t> </a:t>
            </a:r>
            <a:endParaRPr lang="en-US" sz="3600" dirty="0"/>
          </a:p>
        </p:txBody>
      </p:sp>
      <p:sp>
        <p:nvSpPr>
          <p:cNvPr id="3" name="Content Placeholder 2"/>
          <p:cNvSpPr>
            <a:spLocks noGrp="1"/>
          </p:cNvSpPr>
          <p:nvPr>
            <p:ph idx="1"/>
          </p:nvPr>
        </p:nvSpPr>
        <p:spPr>
          <a:xfrm>
            <a:off x="457200" y="1372792"/>
            <a:ext cx="8229600" cy="3394472"/>
          </a:xfrm>
        </p:spPr>
        <p:txBody>
          <a:bodyPr>
            <a:normAutofit fontScale="85000" lnSpcReduction="10000"/>
          </a:bodyPr>
          <a:lstStyle/>
          <a:p>
            <a:r>
              <a:rPr lang="en-US" dirty="0" smtClean="0"/>
              <a:t>Git/GitHub commonly used for open source projects</a:t>
            </a:r>
          </a:p>
          <a:p>
            <a:r>
              <a:rPr lang="en-US" dirty="0" smtClean="0"/>
              <a:t>Getting started:</a:t>
            </a:r>
          </a:p>
          <a:p>
            <a:pPr lvl="1"/>
            <a:r>
              <a:rPr lang="en-US" sz="2400" dirty="0"/>
              <a:t>Install Git on laptop </a:t>
            </a:r>
            <a:r>
              <a:rPr lang="en-US" sz="2400" dirty="0">
                <a:hlinkClick r:id="rId3"/>
              </a:rPr>
              <a:t>https://help.github.com/articles/set-up-git/</a:t>
            </a:r>
            <a:endParaRPr lang="en-US" sz="2400" dirty="0"/>
          </a:p>
          <a:p>
            <a:pPr lvl="1"/>
            <a:r>
              <a:rPr lang="en-US" sz="2400" dirty="0"/>
              <a:t>Join Hackathon repo </a:t>
            </a:r>
            <a:r>
              <a:rPr lang="en-US" sz="2400" dirty="0">
                <a:hlinkClick r:id="rId2"/>
              </a:rPr>
              <a:t>https://</a:t>
            </a:r>
            <a:r>
              <a:rPr lang="en-US" sz="2400" dirty="0">
                <a:hlinkClick r:id="rId2"/>
              </a:rPr>
              <a:t>github.com/ietf-hackathon</a:t>
            </a:r>
            <a:endParaRPr lang="en-US" sz="2400" dirty="0"/>
          </a:p>
          <a:p>
            <a:pPr lvl="1"/>
            <a:r>
              <a:rPr lang="en-US" sz="2400" dirty="0"/>
              <a:t>Fork a project, or the repo, to work on an existing project</a:t>
            </a:r>
            <a:r>
              <a:rPr lang="en-US" sz="2400" dirty="0"/>
              <a:t> </a:t>
            </a:r>
            <a:r>
              <a:rPr lang="en-US" sz="2400" dirty="0"/>
              <a:t>or add a new one </a:t>
            </a:r>
            <a:r>
              <a:rPr lang="en-US" sz="2400" dirty="0">
                <a:hlinkClick r:id="rId4"/>
              </a:rPr>
              <a:t>https://help.github.com/articles/fork-a-repo/</a:t>
            </a:r>
            <a:endParaRPr lang="en-US" sz="2400" dirty="0"/>
          </a:p>
          <a:p>
            <a:pPr lvl="1"/>
            <a:r>
              <a:rPr lang="en-US" sz="2400" dirty="0"/>
              <a:t>“Follow” team members and “watch” project(s) </a:t>
            </a:r>
            <a:r>
              <a:rPr lang="en-US" sz="2400" dirty="0">
                <a:hlinkClick r:id="rId5"/>
              </a:rPr>
              <a:t>https://help.github.com/articles/be-social/</a:t>
            </a:r>
            <a:endParaRPr lang="en-US" sz="2400" dirty="0"/>
          </a:p>
          <a:p>
            <a:r>
              <a:rPr lang="en-US" dirty="0" smtClean="0"/>
              <a:t>More info: </a:t>
            </a:r>
            <a:r>
              <a:rPr lang="en-US" dirty="0" smtClean="0">
                <a:hlinkClick r:id="rId6"/>
              </a:rPr>
              <a:t>http://gitref.org</a:t>
            </a:r>
            <a:endParaRPr lang="en-US" dirty="0" smtClean="0"/>
          </a:p>
        </p:txBody>
      </p:sp>
      <p:sp>
        <p:nvSpPr>
          <p:cNvPr id="7" name="Footer Placeholder 4"/>
          <p:cNvSpPr>
            <a:spLocks noGrp="1"/>
          </p:cNvSpPr>
          <p:nvPr>
            <p:ph type="ftr" sz="quarter" idx="11"/>
          </p:nvPr>
        </p:nvSpPr>
        <p:spPr/>
        <p:txBody>
          <a:bodyPr/>
          <a:lstStyle>
            <a:lvl1pPr algn="ctr">
              <a:defRPr sz="1200">
                <a:solidFill>
                  <a:schemeClr val="tx1">
                    <a:tint val="75000"/>
                  </a:schemeClr>
                </a:solidFill>
              </a:defRPr>
            </a:lvl1pPr>
          </a:lstStyle>
          <a:p>
            <a:r>
              <a:rPr lang="en-US" smtClean="0"/>
              <a:t>IETF Hackathon</a:t>
            </a:r>
            <a:endParaRPr lang="en-US" dirty="0"/>
          </a:p>
        </p:txBody>
      </p:sp>
      <p:sp>
        <p:nvSpPr>
          <p:cNvPr id="8" name="Slide Number Placeholder 5"/>
          <p:cNvSpPr>
            <a:spLocks noGrp="1"/>
          </p:cNvSpPr>
          <p:nvPr>
            <p:ph type="sldNum" sz="quarter" idx="12"/>
          </p:nvPr>
        </p:nvSpPr>
        <p:spPr/>
        <p:txBody>
          <a:bodyPr/>
          <a:lstStyle>
            <a:lvl1pPr algn="r">
              <a:defRPr sz="1200">
                <a:solidFill>
                  <a:schemeClr val="tx1">
                    <a:tint val="75000"/>
                  </a:schemeClr>
                </a:solidFill>
              </a:defRPr>
            </a:lvl1pPr>
          </a:lstStyle>
          <a:p>
            <a:fld id="{874AFF42-E6BF-7D4B-B4C4-6F95991ED1BF}" type="slidenum">
              <a:rPr lang="en-US" smtClean="0"/>
              <a:pPr/>
              <a:t>5</a:t>
            </a:fld>
            <a:endParaRPr lang="en-US"/>
          </a:p>
        </p:txBody>
      </p:sp>
    </p:spTree>
    <p:extLst>
      <p:ext uri="{BB962C8B-B14F-4D97-AF65-F5344CB8AC3E}">
        <p14:creationId xmlns:p14="http://schemas.microsoft.com/office/powerpoint/2010/main" val="38793352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hlinkClick r:id="rId2"/>
              </a:rPr>
              <a:t>https://</a:t>
            </a:r>
            <a:r>
              <a:rPr lang="en-US" dirty="0" smtClean="0">
                <a:hlinkClick r:id="rId2"/>
              </a:rPr>
              <a:t>github.com/ietf-hackathon</a:t>
            </a:r>
            <a:r>
              <a:rPr lang="en-US" dirty="0" smtClean="0"/>
              <a:t/>
            </a:r>
            <a:br>
              <a:rPr lang="en-US" dirty="0" smtClean="0"/>
            </a:br>
            <a:r>
              <a:rPr lang="en-US" dirty="0" smtClean="0"/>
              <a:t> </a:t>
            </a:r>
            <a:endParaRPr lang="en-US" dirty="0"/>
          </a:p>
        </p:txBody>
      </p:sp>
      <p:sp>
        <p:nvSpPr>
          <p:cNvPr id="7" name="Footer Placeholder 4"/>
          <p:cNvSpPr>
            <a:spLocks noGrp="1"/>
          </p:cNvSpPr>
          <p:nvPr>
            <p:ph type="ftr" sz="quarter" idx="11"/>
          </p:nvPr>
        </p:nvSpPr>
        <p:spPr/>
        <p:txBody>
          <a:bodyPr/>
          <a:lstStyle>
            <a:lvl1pPr algn="ctr">
              <a:defRPr sz="1200">
                <a:solidFill>
                  <a:schemeClr val="tx1">
                    <a:tint val="75000"/>
                  </a:schemeClr>
                </a:solidFill>
              </a:defRPr>
            </a:lvl1pPr>
          </a:lstStyle>
          <a:p>
            <a:r>
              <a:rPr lang="en-US" smtClean="0"/>
              <a:t>IETF Hackathon</a:t>
            </a:r>
            <a:endParaRPr lang="en-US" dirty="0"/>
          </a:p>
        </p:txBody>
      </p:sp>
      <p:sp>
        <p:nvSpPr>
          <p:cNvPr id="8" name="Slide Number Placeholder 5"/>
          <p:cNvSpPr>
            <a:spLocks noGrp="1"/>
          </p:cNvSpPr>
          <p:nvPr>
            <p:ph type="sldNum" sz="quarter" idx="12"/>
          </p:nvPr>
        </p:nvSpPr>
        <p:spPr/>
        <p:txBody>
          <a:bodyPr/>
          <a:lstStyle>
            <a:lvl1pPr algn="r">
              <a:defRPr sz="1200">
                <a:solidFill>
                  <a:schemeClr val="tx1">
                    <a:tint val="75000"/>
                  </a:schemeClr>
                </a:solidFill>
              </a:defRPr>
            </a:lvl1pPr>
          </a:lstStyle>
          <a:p>
            <a:fld id="{874AFF42-E6BF-7D4B-B4C4-6F95991ED1BF}" type="slidenum">
              <a:rPr lang="en-US" smtClean="0"/>
              <a:pPr/>
              <a:t>6</a:t>
            </a:fld>
            <a:endParaRPr lang="en-US"/>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610" t="-4878" r="610" b="11853"/>
          <a:stretch/>
        </p:blipFill>
        <p:spPr>
          <a:xfrm>
            <a:off x="1037230" y="603060"/>
            <a:ext cx="6714698" cy="4164204"/>
          </a:xfrm>
          <a:prstGeom prst="rect">
            <a:avLst/>
          </a:prstGeom>
        </p:spPr>
      </p:pic>
    </p:spTree>
    <p:extLst>
      <p:ext uri="{BB962C8B-B14F-4D97-AF65-F5344CB8AC3E}">
        <p14:creationId xmlns:p14="http://schemas.microsoft.com/office/powerpoint/2010/main" val="6971406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 - Saturday</a:t>
            </a:r>
            <a:endParaRPr lang="en-US" dirty="0"/>
          </a:p>
        </p:txBody>
      </p:sp>
      <p:sp>
        <p:nvSpPr>
          <p:cNvPr id="3" name="Content Placeholder 2"/>
          <p:cNvSpPr>
            <a:spLocks noGrp="1"/>
          </p:cNvSpPr>
          <p:nvPr>
            <p:ph idx="1"/>
          </p:nvPr>
        </p:nvSpPr>
        <p:spPr/>
        <p:txBody>
          <a:bodyPr>
            <a:noAutofit/>
          </a:bodyPr>
          <a:lstStyle/>
          <a:p>
            <a:pPr>
              <a:spcBef>
                <a:spcPts val="300"/>
              </a:spcBef>
            </a:pPr>
            <a:r>
              <a:rPr lang="en-US" sz="2400" dirty="0"/>
              <a:t>09:00: Room opens </a:t>
            </a:r>
            <a:r>
              <a:rPr lang="en-US" sz="2400" dirty="0" smtClean="0"/>
              <a:t>– Pastries, coffee</a:t>
            </a:r>
            <a:endParaRPr lang="en-US" sz="2400" dirty="0" smtClean="0"/>
          </a:p>
          <a:p>
            <a:pPr>
              <a:spcBef>
                <a:spcPts val="300"/>
              </a:spcBef>
            </a:pPr>
            <a:r>
              <a:rPr lang="en-US" sz="2400" dirty="0" smtClean="0"/>
              <a:t>09:00: Posters of </a:t>
            </a:r>
            <a:r>
              <a:rPr lang="en-US" sz="2400" dirty="0" smtClean="0"/>
              <a:t>technologies displayed</a:t>
            </a:r>
            <a:endParaRPr lang="en-US" sz="2400" dirty="0" smtClean="0"/>
          </a:p>
          <a:p>
            <a:pPr>
              <a:spcBef>
                <a:spcPts val="300"/>
              </a:spcBef>
            </a:pPr>
            <a:r>
              <a:rPr lang="en-US" sz="2400" dirty="0" smtClean="0"/>
              <a:t>09:30</a:t>
            </a:r>
            <a:r>
              <a:rPr lang="en-US" sz="2400" dirty="0"/>
              <a:t>: Hackathon kickoff </a:t>
            </a:r>
            <a:endParaRPr lang="en-US" sz="2400" dirty="0" smtClean="0"/>
          </a:p>
          <a:p>
            <a:pPr>
              <a:spcBef>
                <a:spcPts val="300"/>
              </a:spcBef>
            </a:pPr>
            <a:r>
              <a:rPr lang="en-US" sz="2400" dirty="0" smtClean="0"/>
              <a:t>09:45: Form </a:t>
            </a:r>
            <a:r>
              <a:rPr lang="en-US" sz="2400" dirty="0"/>
              <a:t>T</a:t>
            </a:r>
            <a:r>
              <a:rPr lang="en-US" sz="2400" dirty="0" smtClean="0"/>
              <a:t>eams</a:t>
            </a:r>
            <a:endParaRPr lang="en-US" sz="2400" dirty="0"/>
          </a:p>
          <a:p>
            <a:pPr>
              <a:spcBef>
                <a:spcPts val="300"/>
              </a:spcBef>
            </a:pPr>
            <a:r>
              <a:rPr lang="en-US" sz="2400" dirty="0" smtClean="0"/>
              <a:t>12</a:t>
            </a:r>
            <a:r>
              <a:rPr lang="en-US" sz="2400" dirty="0"/>
              <a:t>:30: </a:t>
            </a:r>
            <a:r>
              <a:rPr lang="en-US" sz="2400" dirty="0" smtClean="0"/>
              <a:t>Lunch</a:t>
            </a:r>
            <a:endParaRPr lang="en-US" sz="2400" dirty="0"/>
          </a:p>
          <a:p>
            <a:pPr>
              <a:spcBef>
                <a:spcPts val="300"/>
              </a:spcBef>
            </a:pPr>
            <a:r>
              <a:rPr lang="en-US" sz="2400" dirty="0" smtClean="0"/>
              <a:t>15</a:t>
            </a:r>
            <a:r>
              <a:rPr lang="en-US" sz="2400" dirty="0"/>
              <a:t>:30: Afternoon break - Snacks </a:t>
            </a:r>
            <a:endParaRPr lang="en-US" sz="2400" dirty="0" smtClean="0"/>
          </a:p>
          <a:p>
            <a:pPr>
              <a:spcBef>
                <a:spcPts val="300"/>
              </a:spcBef>
            </a:pPr>
            <a:r>
              <a:rPr lang="en-US" sz="2400" dirty="0" smtClean="0"/>
              <a:t>18:30</a:t>
            </a:r>
            <a:r>
              <a:rPr lang="en-US" sz="2400" dirty="0"/>
              <a:t>: Progress check and sharing</a:t>
            </a:r>
          </a:p>
          <a:p>
            <a:pPr>
              <a:spcBef>
                <a:spcPts val="300"/>
              </a:spcBef>
            </a:pPr>
            <a:r>
              <a:rPr lang="en-US" sz="2400" dirty="0" smtClean="0"/>
              <a:t>19</a:t>
            </a:r>
            <a:r>
              <a:rPr lang="en-US" sz="2400" dirty="0"/>
              <a:t>:00: </a:t>
            </a:r>
            <a:r>
              <a:rPr lang="en-US" sz="2400" dirty="0" smtClean="0"/>
              <a:t>Dinner</a:t>
            </a:r>
            <a:endParaRPr lang="en-US" sz="2400" dirty="0"/>
          </a:p>
          <a:p>
            <a:pPr>
              <a:spcBef>
                <a:spcPts val="300"/>
              </a:spcBef>
            </a:pPr>
            <a:r>
              <a:rPr lang="en-US" sz="2400" dirty="0" smtClean="0"/>
              <a:t>22</a:t>
            </a:r>
            <a:r>
              <a:rPr lang="en-US" sz="2400" dirty="0"/>
              <a:t>:00: Room closes and is locked</a:t>
            </a:r>
            <a:endParaRPr lang="en-US" sz="2400" dirty="0" smtClean="0"/>
          </a:p>
        </p:txBody>
      </p:sp>
      <p:sp>
        <p:nvSpPr>
          <p:cNvPr id="7" name="Footer Placeholder 4"/>
          <p:cNvSpPr>
            <a:spLocks noGrp="1"/>
          </p:cNvSpPr>
          <p:nvPr>
            <p:ph type="ftr" sz="quarter" idx="11"/>
          </p:nvPr>
        </p:nvSpPr>
        <p:spPr/>
        <p:txBody>
          <a:bodyPr/>
          <a:lstStyle>
            <a:lvl1pPr algn="ctr">
              <a:defRPr sz="1200">
                <a:solidFill>
                  <a:schemeClr val="tx1">
                    <a:tint val="75000"/>
                  </a:schemeClr>
                </a:solidFill>
              </a:defRPr>
            </a:lvl1pPr>
          </a:lstStyle>
          <a:p>
            <a:r>
              <a:rPr lang="en-US" dirty="0" smtClean="0"/>
              <a:t>IETF Hackathon</a:t>
            </a:r>
            <a:endParaRPr lang="en-US" dirty="0"/>
          </a:p>
        </p:txBody>
      </p:sp>
      <p:sp>
        <p:nvSpPr>
          <p:cNvPr id="8" name="Slide Number Placeholder 5"/>
          <p:cNvSpPr>
            <a:spLocks noGrp="1"/>
          </p:cNvSpPr>
          <p:nvPr>
            <p:ph type="sldNum" sz="quarter" idx="12"/>
          </p:nvPr>
        </p:nvSpPr>
        <p:spPr/>
        <p:txBody>
          <a:bodyPr/>
          <a:lstStyle>
            <a:lvl1pPr algn="r">
              <a:defRPr sz="1200">
                <a:solidFill>
                  <a:schemeClr val="tx1">
                    <a:tint val="75000"/>
                  </a:schemeClr>
                </a:solidFill>
              </a:defRPr>
            </a:lvl1pPr>
          </a:lstStyle>
          <a:p>
            <a:fld id="{874AFF42-E6BF-7D4B-B4C4-6F95991ED1BF}" type="slidenum">
              <a:rPr lang="en-US" smtClean="0"/>
              <a:pPr/>
              <a:t>7</a:t>
            </a:fld>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1754" y="1195965"/>
            <a:ext cx="2678473" cy="3571299"/>
          </a:xfrm>
          <a:prstGeom prst="rect">
            <a:avLst/>
          </a:prstGeom>
        </p:spPr>
      </p:pic>
    </p:spTree>
    <p:extLst>
      <p:ext uri="{BB962C8B-B14F-4D97-AF65-F5344CB8AC3E}">
        <p14:creationId xmlns:p14="http://schemas.microsoft.com/office/powerpoint/2010/main" val="3590925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972004" y="17576"/>
            <a:ext cx="2171996" cy="2171996"/>
          </a:xfrm>
          <a:prstGeom prst="rect">
            <a:avLst/>
          </a:prstGeom>
        </p:spPr>
      </p:pic>
      <p:sp>
        <p:nvSpPr>
          <p:cNvPr id="2" name="Title 1"/>
          <p:cNvSpPr>
            <a:spLocks noGrp="1"/>
          </p:cNvSpPr>
          <p:nvPr>
            <p:ph type="title"/>
          </p:nvPr>
        </p:nvSpPr>
        <p:spPr/>
        <p:txBody>
          <a:bodyPr/>
          <a:lstStyle/>
          <a:p>
            <a:r>
              <a:rPr lang="en-US" smtClean="0"/>
              <a:t>Agenda - Sunday</a:t>
            </a:r>
            <a:endParaRPr lang="en-US" dirty="0"/>
          </a:p>
        </p:txBody>
      </p:sp>
      <p:sp>
        <p:nvSpPr>
          <p:cNvPr id="3" name="Content Placeholder 2"/>
          <p:cNvSpPr>
            <a:spLocks noGrp="1"/>
          </p:cNvSpPr>
          <p:nvPr>
            <p:ph idx="1"/>
          </p:nvPr>
        </p:nvSpPr>
        <p:spPr/>
        <p:txBody>
          <a:bodyPr>
            <a:noAutofit/>
          </a:bodyPr>
          <a:lstStyle/>
          <a:p>
            <a:r>
              <a:rPr lang="en-US" sz="2400" dirty="0" smtClean="0"/>
              <a:t>09</a:t>
            </a:r>
            <a:r>
              <a:rPr lang="en-US" sz="2400" dirty="0"/>
              <a:t>:00: Room opens </a:t>
            </a:r>
            <a:r>
              <a:rPr lang="en-US" sz="2400" dirty="0" smtClean="0"/>
              <a:t>– Pastries, coffee</a:t>
            </a:r>
            <a:endParaRPr lang="en-US" sz="2400" dirty="0"/>
          </a:p>
          <a:p>
            <a:r>
              <a:rPr lang="en-US" sz="2400" dirty="0" smtClean="0"/>
              <a:t>12</a:t>
            </a:r>
            <a:r>
              <a:rPr lang="en-US" sz="2400" dirty="0"/>
              <a:t>:30: </a:t>
            </a:r>
            <a:r>
              <a:rPr lang="en-US" sz="2400" dirty="0" smtClean="0"/>
              <a:t>Lunch</a:t>
            </a:r>
            <a:endParaRPr lang="en-US" sz="2400" dirty="0"/>
          </a:p>
          <a:p>
            <a:r>
              <a:rPr lang="en-US" sz="2400" dirty="0" smtClean="0">
                <a:solidFill>
                  <a:srgbClr val="FF0000"/>
                </a:solidFill>
              </a:rPr>
              <a:t>13:30: </a:t>
            </a:r>
            <a:r>
              <a:rPr lang="en-US" sz="2400" dirty="0">
                <a:solidFill>
                  <a:srgbClr val="FF0000"/>
                </a:solidFill>
              </a:rPr>
              <a:t>Hacking stops, prepare brief presentation of project</a:t>
            </a:r>
          </a:p>
          <a:p>
            <a:r>
              <a:rPr lang="en-US" sz="2400" dirty="0" smtClean="0"/>
              <a:t>14:00: </a:t>
            </a:r>
            <a:r>
              <a:rPr lang="en-US" sz="2400" dirty="0"/>
              <a:t>Project presentation to other participants and judges</a:t>
            </a:r>
          </a:p>
          <a:p>
            <a:r>
              <a:rPr lang="en-US" sz="2400" dirty="0" smtClean="0"/>
              <a:t>15:00: </a:t>
            </a:r>
            <a:r>
              <a:rPr lang="en-US" sz="2400" dirty="0"/>
              <a:t>Recap and suggestions for improvements</a:t>
            </a:r>
          </a:p>
          <a:p>
            <a:r>
              <a:rPr lang="en-US" sz="2400" dirty="0" smtClean="0"/>
              <a:t>15:30: </a:t>
            </a:r>
            <a:r>
              <a:rPr lang="en-US" sz="2400" dirty="0"/>
              <a:t>Awards presented, prizes given</a:t>
            </a:r>
          </a:p>
          <a:p>
            <a:r>
              <a:rPr lang="en-US" sz="2400" dirty="0" smtClean="0"/>
              <a:t>16</a:t>
            </a:r>
            <a:r>
              <a:rPr lang="en-US" sz="2400" dirty="0"/>
              <a:t>:00: Hackathon ends</a:t>
            </a:r>
            <a:endParaRPr lang="en-US" sz="2400" dirty="0" smtClean="0"/>
          </a:p>
        </p:txBody>
      </p:sp>
      <p:sp>
        <p:nvSpPr>
          <p:cNvPr id="7" name="Footer Placeholder 4"/>
          <p:cNvSpPr>
            <a:spLocks noGrp="1"/>
          </p:cNvSpPr>
          <p:nvPr>
            <p:ph type="ftr" sz="quarter" idx="11"/>
          </p:nvPr>
        </p:nvSpPr>
        <p:spPr/>
        <p:txBody>
          <a:bodyPr/>
          <a:lstStyle>
            <a:lvl1pPr algn="ctr">
              <a:defRPr sz="1200">
                <a:solidFill>
                  <a:schemeClr val="tx1">
                    <a:tint val="75000"/>
                  </a:schemeClr>
                </a:solidFill>
              </a:defRPr>
            </a:lvl1pPr>
          </a:lstStyle>
          <a:p>
            <a:r>
              <a:rPr lang="en-US" smtClean="0"/>
              <a:t>IETF Hackathon</a:t>
            </a:r>
            <a:endParaRPr lang="en-US" dirty="0"/>
          </a:p>
        </p:txBody>
      </p:sp>
      <p:sp>
        <p:nvSpPr>
          <p:cNvPr id="8" name="Slide Number Placeholder 5"/>
          <p:cNvSpPr>
            <a:spLocks noGrp="1"/>
          </p:cNvSpPr>
          <p:nvPr>
            <p:ph type="sldNum" sz="quarter" idx="12"/>
          </p:nvPr>
        </p:nvSpPr>
        <p:spPr/>
        <p:txBody>
          <a:bodyPr/>
          <a:lstStyle>
            <a:lvl1pPr algn="r">
              <a:defRPr sz="1200">
                <a:solidFill>
                  <a:schemeClr val="tx1">
                    <a:tint val="75000"/>
                  </a:schemeClr>
                </a:solidFill>
              </a:defRPr>
            </a:lvl1pPr>
          </a:lstStyle>
          <a:p>
            <a:fld id="{874AFF42-E6BF-7D4B-B4C4-6F95991ED1BF}" type="slidenum">
              <a:rPr lang="en-US" smtClean="0"/>
              <a:pPr/>
              <a:t>8</a:t>
            </a:fld>
            <a:endParaRPr lang="en-US"/>
          </a:p>
        </p:txBody>
      </p:sp>
    </p:spTree>
    <p:extLst>
      <p:ext uri="{BB962C8B-B14F-4D97-AF65-F5344CB8AC3E}">
        <p14:creationId xmlns:p14="http://schemas.microsoft.com/office/powerpoint/2010/main" val="906392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Project Presentations</a:t>
            </a:r>
            <a:endParaRPr lang="en-US" dirty="0"/>
          </a:p>
        </p:txBody>
      </p:sp>
      <p:sp>
        <p:nvSpPr>
          <p:cNvPr id="3" name="Content Placeholder 2"/>
          <p:cNvSpPr>
            <a:spLocks noGrp="1"/>
          </p:cNvSpPr>
          <p:nvPr>
            <p:ph idx="1"/>
          </p:nvPr>
        </p:nvSpPr>
        <p:spPr/>
        <p:txBody>
          <a:bodyPr>
            <a:normAutofit lnSpcReduction="10000"/>
          </a:bodyPr>
          <a:lstStyle/>
          <a:p>
            <a:pPr marL="514350" indent="-514350">
              <a:buFont typeface="+mj-lt"/>
              <a:buAutoNum type="arabicPeriod"/>
            </a:pPr>
            <a:r>
              <a:rPr lang="en-US" dirty="0" smtClean="0"/>
              <a:t>What is the problem you are solving?</a:t>
            </a:r>
          </a:p>
          <a:p>
            <a:pPr marL="514350" indent="-514350">
              <a:buFont typeface="+mj-lt"/>
              <a:buAutoNum type="arabicPeriod"/>
            </a:pPr>
            <a:r>
              <a:rPr lang="en-US" dirty="0" smtClean="0"/>
              <a:t>How do you plan to solve it?</a:t>
            </a:r>
          </a:p>
          <a:p>
            <a:pPr marL="514350" indent="-514350">
              <a:buFont typeface="+mj-lt"/>
              <a:buAutoNum type="arabicPeriod"/>
            </a:pPr>
            <a:r>
              <a:rPr lang="en-US" dirty="0" smtClean="0"/>
              <a:t>What did you achieve?</a:t>
            </a:r>
          </a:p>
          <a:p>
            <a:pPr marL="514350" indent="-514350">
              <a:buFont typeface="+mj-lt"/>
              <a:buAutoNum type="arabicPeriod"/>
            </a:pPr>
            <a:r>
              <a:rPr lang="en-US" dirty="0" smtClean="0"/>
              <a:t>One or two highlights, </a:t>
            </a:r>
            <a:r>
              <a:rPr lang="en-US" dirty="0" smtClean="0"/>
              <a:t>					discoveries</a:t>
            </a:r>
            <a:r>
              <a:rPr lang="en-US" dirty="0" smtClean="0"/>
              <a:t>, etc.</a:t>
            </a:r>
          </a:p>
          <a:p>
            <a:pPr marL="0" indent="0">
              <a:buNone/>
            </a:pPr>
            <a:r>
              <a:rPr lang="en-US" sz="4000" b="1" i="1" dirty="0" smtClean="0">
                <a:solidFill>
                  <a:srgbClr val="FF0000"/>
                </a:solidFill>
              </a:rPr>
              <a:t>	4 </a:t>
            </a:r>
            <a:r>
              <a:rPr lang="en-US" sz="4000" b="1" i="1" dirty="0">
                <a:solidFill>
                  <a:srgbClr val="FF0000"/>
                </a:solidFill>
              </a:rPr>
              <a:t>minute time </a:t>
            </a:r>
            <a:r>
              <a:rPr lang="en-US" sz="4000" b="1" i="1" dirty="0">
                <a:solidFill>
                  <a:srgbClr val="FF0000"/>
                </a:solidFill>
              </a:rPr>
              <a:t>limit</a:t>
            </a:r>
            <a:endParaRPr lang="en-US" sz="4000" b="1" i="1" dirty="0">
              <a:solidFill>
                <a:srgbClr val="FF0000"/>
              </a:solidFill>
            </a:endParaRPr>
          </a:p>
        </p:txBody>
      </p:sp>
      <p:sp>
        <p:nvSpPr>
          <p:cNvPr id="7" name="Footer Placeholder 4"/>
          <p:cNvSpPr>
            <a:spLocks noGrp="1"/>
          </p:cNvSpPr>
          <p:nvPr>
            <p:ph type="ftr" sz="quarter" idx="11"/>
          </p:nvPr>
        </p:nvSpPr>
        <p:spPr/>
        <p:txBody>
          <a:bodyPr/>
          <a:lstStyle>
            <a:lvl1pPr algn="ctr">
              <a:defRPr sz="1200">
                <a:solidFill>
                  <a:schemeClr val="tx1">
                    <a:tint val="75000"/>
                  </a:schemeClr>
                </a:solidFill>
              </a:defRPr>
            </a:lvl1pPr>
          </a:lstStyle>
          <a:p>
            <a:r>
              <a:rPr lang="en-US" smtClean="0"/>
              <a:t>IETF Hackathon</a:t>
            </a:r>
            <a:endParaRPr lang="en-US" dirty="0"/>
          </a:p>
        </p:txBody>
      </p:sp>
      <p:sp>
        <p:nvSpPr>
          <p:cNvPr id="8" name="Slide Number Placeholder 5"/>
          <p:cNvSpPr>
            <a:spLocks noGrp="1"/>
          </p:cNvSpPr>
          <p:nvPr>
            <p:ph type="sldNum" sz="quarter" idx="12"/>
          </p:nvPr>
        </p:nvSpPr>
        <p:spPr/>
        <p:txBody>
          <a:bodyPr/>
          <a:lstStyle>
            <a:lvl1pPr algn="r">
              <a:defRPr sz="1200">
                <a:solidFill>
                  <a:schemeClr val="tx1">
                    <a:tint val="75000"/>
                  </a:schemeClr>
                </a:solidFill>
              </a:defRPr>
            </a:lvl1pPr>
          </a:lstStyle>
          <a:p>
            <a:fld id="{874AFF42-E6BF-7D4B-B4C4-6F95991ED1BF}" type="slidenum">
              <a:rPr lang="en-US" smtClean="0"/>
              <a:pPr/>
              <a:t>9</a:t>
            </a:fld>
            <a:endParaRPr lang="en-US"/>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5092" r="15754"/>
          <a:stretch/>
        </p:blipFill>
        <p:spPr>
          <a:xfrm>
            <a:off x="5459104" y="2251216"/>
            <a:ext cx="3684896" cy="2516048"/>
          </a:xfrm>
          <a:prstGeom prst="rect">
            <a:avLst/>
          </a:prstGeom>
        </p:spPr>
      </p:pic>
    </p:spTree>
    <p:extLst>
      <p:ext uri="{BB962C8B-B14F-4D97-AF65-F5344CB8AC3E}">
        <p14:creationId xmlns:p14="http://schemas.microsoft.com/office/powerpoint/2010/main" val="14025143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Judging Criteria</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Advance pace and relevance of IETF standards</a:t>
            </a:r>
          </a:p>
          <a:p>
            <a:pPr lvl="1"/>
            <a:r>
              <a:rPr lang="en-US" dirty="0" smtClean="0"/>
              <a:t>Bring speed and collaborative spirit of open source software into the IETF</a:t>
            </a:r>
          </a:p>
          <a:p>
            <a:pPr lvl="1"/>
            <a:r>
              <a:rPr lang="en-US" dirty="0" smtClean="0"/>
              <a:t>Flush out ideas, feed into WG session</a:t>
            </a:r>
          </a:p>
          <a:p>
            <a:pPr lvl="1"/>
            <a:r>
              <a:rPr lang="en-US" dirty="0" smtClean="0"/>
              <a:t>Produce sample code/reference implementations</a:t>
            </a:r>
          </a:p>
          <a:p>
            <a:pPr lvl="1"/>
            <a:r>
              <a:rPr lang="en-US" dirty="0" smtClean="0"/>
              <a:t>Create useful utilities</a:t>
            </a:r>
          </a:p>
          <a:p>
            <a:r>
              <a:rPr lang="en-US" dirty="0" smtClean="0"/>
              <a:t>Attract developers, young people to IETF</a:t>
            </a:r>
          </a:p>
          <a:p>
            <a:pPr lvl="1"/>
            <a:r>
              <a:rPr lang="en-US" dirty="0" smtClean="0"/>
              <a:t>There’s cool shit at IETF </a:t>
            </a:r>
          </a:p>
          <a:p>
            <a:pPr lvl="1"/>
            <a:r>
              <a:rPr lang="en-US" dirty="0" smtClean="0"/>
              <a:t>#IETFhackathon, #</a:t>
            </a:r>
            <a:r>
              <a:rPr lang="en-US" dirty="0" smtClean="0"/>
              <a:t>IETF97</a:t>
            </a:r>
            <a:endParaRPr lang="en-US" dirty="0"/>
          </a:p>
        </p:txBody>
      </p:sp>
      <p:sp>
        <p:nvSpPr>
          <p:cNvPr id="7" name="Footer Placeholder 4"/>
          <p:cNvSpPr>
            <a:spLocks noGrp="1"/>
          </p:cNvSpPr>
          <p:nvPr>
            <p:ph type="ftr" sz="quarter" idx="11"/>
          </p:nvPr>
        </p:nvSpPr>
        <p:spPr>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t>IETF Hackathon</a:t>
            </a:r>
            <a:endParaRPr lang="en-US" dirty="0"/>
          </a:p>
        </p:txBody>
      </p:sp>
      <p:sp>
        <p:nvSpPr>
          <p:cNvPr id="8" name="Slide Number Placeholder 5"/>
          <p:cNvSpPr>
            <a:spLocks noGrp="1"/>
          </p:cNvSpPr>
          <p:nvPr>
            <p:ph type="sldNum" sz="quarter" idx="12"/>
          </p:nvPr>
        </p:nvSpPr>
        <p:spPr>
          <a:prstGeom prst="rect">
            <a:avLst/>
          </a:prstGeom>
        </p:spPr>
        <p:txBody>
          <a:bodyPr vert="horz" lIns="91440" tIns="45720" rIns="91440" bIns="45720" rtlCol="0" anchor="ctr"/>
          <a:lstStyle>
            <a:lvl1pPr algn="r">
              <a:defRPr sz="1200">
                <a:solidFill>
                  <a:schemeClr val="tx1">
                    <a:tint val="75000"/>
                  </a:schemeClr>
                </a:solidFill>
              </a:defRPr>
            </a:lvl1pPr>
          </a:lstStyle>
          <a:p>
            <a:fld id="{874AFF42-E6BF-7D4B-B4C4-6F95991ED1BF}" type="slidenum">
              <a:rPr lang="en-US" smtClean="0"/>
              <a:t>10</a:t>
            </a:fld>
            <a:endParaRPr lang="en-US"/>
          </a:p>
        </p:txBody>
      </p:sp>
    </p:spTree>
    <p:extLst>
      <p:ext uri="{BB962C8B-B14F-4D97-AF65-F5344CB8AC3E}">
        <p14:creationId xmlns:p14="http://schemas.microsoft.com/office/powerpoint/2010/main" val="410909004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t>
            </a:r>
            <a:r>
              <a:rPr lang="en-US" dirty="0" err="1" smtClean="0"/>
              <a:t>IETFHackathon</a:t>
            </a:r>
            <a:r>
              <a:rPr lang="en-US" dirty="0" smtClean="0"/>
              <a:t> Photo Contest</a:t>
            </a:r>
            <a:endParaRPr lang="en-US" dirty="0"/>
          </a:p>
        </p:txBody>
      </p:sp>
      <p:sp>
        <p:nvSpPr>
          <p:cNvPr id="3" name="Content Placeholder 2"/>
          <p:cNvSpPr>
            <a:spLocks noGrp="1"/>
          </p:cNvSpPr>
          <p:nvPr>
            <p:ph idx="1"/>
          </p:nvPr>
        </p:nvSpPr>
        <p:spPr>
          <a:xfrm>
            <a:off x="457200" y="1200151"/>
            <a:ext cx="4797188" cy="3394472"/>
          </a:xfrm>
        </p:spPr>
        <p:txBody>
          <a:bodyPr>
            <a:normAutofit/>
          </a:bodyPr>
          <a:lstStyle/>
          <a:p>
            <a:r>
              <a:rPr lang="en-US" dirty="0" smtClean="0"/>
              <a:t>Best IETF Hackathon Photo</a:t>
            </a:r>
          </a:p>
          <a:p>
            <a:r>
              <a:rPr lang="en-US" dirty="0" smtClean="0"/>
              <a:t>Post to Twitter</a:t>
            </a:r>
          </a:p>
          <a:p>
            <a:pPr marL="457200" lvl="1" indent="177800">
              <a:buNone/>
            </a:pPr>
            <a:r>
              <a:rPr lang="en-US" sz="3200" dirty="0"/>
              <a:t>#</a:t>
            </a:r>
            <a:r>
              <a:rPr lang="en-US" sz="3200" dirty="0" err="1"/>
              <a:t>IETFHackathon</a:t>
            </a:r>
            <a:endParaRPr lang="en-US" sz="3200" dirty="0"/>
          </a:p>
          <a:p>
            <a:pPr marL="457200" lvl="1" indent="177800">
              <a:buNone/>
            </a:pPr>
            <a:r>
              <a:rPr lang="en-US" sz="3200" dirty="0"/>
              <a:t>#IETF97</a:t>
            </a:r>
          </a:p>
        </p:txBody>
      </p:sp>
      <p:sp>
        <p:nvSpPr>
          <p:cNvPr id="7" name="Footer Placeholder 4"/>
          <p:cNvSpPr>
            <a:spLocks noGrp="1"/>
          </p:cNvSpPr>
          <p:nvPr>
            <p:ph type="ftr" sz="quarter" idx="11"/>
          </p:nvPr>
        </p:nvSpPr>
        <p:spPr>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t>IETF Hackathon</a:t>
            </a:r>
            <a:endParaRPr lang="en-US" dirty="0"/>
          </a:p>
        </p:txBody>
      </p:sp>
      <p:sp>
        <p:nvSpPr>
          <p:cNvPr id="8" name="Slide Number Placeholder 5"/>
          <p:cNvSpPr>
            <a:spLocks noGrp="1"/>
          </p:cNvSpPr>
          <p:nvPr>
            <p:ph type="sldNum" sz="quarter" idx="12"/>
          </p:nvPr>
        </p:nvSpPr>
        <p:spPr>
          <a:prstGeom prst="rect">
            <a:avLst/>
          </a:prstGeom>
        </p:spPr>
        <p:txBody>
          <a:bodyPr vert="horz" lIns="91440" tIns="45720" rIns="91440" bIns="45720" rtlCol="0" anchor="ctr"/>
          <a:lstStyle>
            <a:lvl1pPr algn="r">
              <a:defRPr sz="1200">
                <a:solidFill>
                  <a:schemeClr val="tx1">
                    <a:tint val="75000"/>
                  </a:schemeClr>
                </a:solidFill>
              </a:defRPr>
            </a:lvl1pPr>
          </a:lstStyle>
          <a:p>
            <a:fld id="{874AFF42-E6BF-7D4B-B4C4-6F95991ED1BF}" type="slidenum">
              <a:rPr lang="en-US" smtClean="0"/>
              <a:t>11</a:t>
            </a:fld>
            <a:endParaRPr lang="en-US"/>
          </a:p>
        </p:txBody>
      </p:sp>
      <p:pic>
        <p:nvPicPr>
          <p:cNvPr id="1026" name="Picture 2" descr="https://pbs.twimg.com/media/Cnjs-UTUkAASXW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200151"/>
            <a:ext cx="4490112" cy="3336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09931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Prizes</a:t>
            </a:r>
            <a:endParaRPr lang="en-US" dirty="0"/>
          </a:p>
        </p:txBody>
      </p:sp>
      <p:sp>
        <p:nvSpPr>
          <p:cNvPr id="7" name="Footer Placeholder 4"/>
          <p:cNvSpPr>
            <a:spLocks noGrp="1"/>
          </p:cNvSpPr>
          <p:nvPr>
            <p:ph type="ftr" sz="quarter" idx="11"/>
          </p:nvPr>
        </p:nvSpPr>
        <p:spPr/>
        <p:txBody>
          <a:bodyPr/>
          <a:lstStyle>
            <a:lvl1pPr algn="ctr">
              <a:defRPr sz="1200">
                <a:solidFill>
                  <a:schemeClr val="tx1">
                    <a:tint val="75000"/>
                  </a:schemeClr>
                </a:solidFill>
              </a:defRPr>
            </a:lvl1pPr>
          </a:lstStyle>
          <a:p>
            <a:r>
              <a:rPr lang="en-US" smtClean="0"/>
              <a:t>IETF Hackathon</a:t>
            </a:r>
            <a:endParaRPr lang="en-US" dirty="0"/>
          </a:p>
        </p:txBody>
      </p:sp>
      <p:sp>
        <p:nvSpPr>
          <p:cNvPr id="8" name="Slide Number Placeholder 5"/>
          <p:cNvSpPr>
            <a:spLocks noGrp="1"/>
          </p:cNvSpPr>
          <p:nvPr>
            <p:ph type="sldNum" sz="quarter" idx="12"/>
          </p:nvPr>
        </p:nvSpPr>
        <p:spPr/>
        <p:txBody>
          <a:bodyPr/>
          <a:lstStyle>
            <a:lvl1pPr algn="r">
              <a:defRPr sz="1200">
                <a:solidFill>
                  <a:schemeClr val="tx1">
                    <a:tint val="75000"/>
                  </a:schemeClr>
                </a:solidFill>
              </a:defRPr>
            </a:lvl1pPr>
          </a:lstStyle>
          <a:p>
            <a:fld id="{874AFF42-E6BF-7D4B-B4C4-6F95991ED1BF}" type="slidenum">
              <a:rPr lang="en-US" smtClean="0"/>
              <a:pPr/>
              <a:t>12</a:t>
            </a:fld>
            <a:endParaRPr lang="en-US"/>
          </a:p>
        </p:txBody>
      </p:sp>
      <p:pic>
        <p:nvPicPr>
          <p:cNvPr id="15" name="Picture 14" descr="Screen Shot 2016-03-31 at 7.05.39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6848" y="1063229"/>
            <a:ext cx="3754431" cy="3704035"/>
          </a:xfrm>
          <a:prstGeom prst="rect">
            <a:avLst/>
          </a:prstGeom>
        </p:spPr>
      </p:pic>
    </p:spTree>
    <p:extLst>
      <p:ext uri="{BB962C8B-B14F-4D97-AF65-F5344CB8AC3E}">
        <p14:creationId xmlns:p14="http://schemas.microsoft.com/office/powerpoint/2010/main" val="33123514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Hackathon Corner in IETF Lounge</a:t>
            </a:r>
            <a:endParaRPr lang="en-US" dirty="0"/>
          </a:p>
        </p:txBody>
      </p:sp>
      <p:sp>
        <p:nvSpPr>
          <p:cNvPr id="3" name="Content Placeholder 2"/>
          <p:cNvSpPr>
            <a:spLocks noGrp="1"/>
          </p:cNvSpPr>
          <p:nvPr>
            <p:ph idx="1"/>
          </p:nvPr>
        </p:nvSpPr>
        <p:spPr>
          <a:xfrm>
            <a:off x="457200" y="1200151"/>
            <a:ext cx="4933666" cy="3394472"/>
          </a:xfrm>
        </p:spPr>
        <p:txBody>
          <a:bodyPr>
            <a:normAutofit fontScale="92500" lnSpcReduction="10000"/>
          </a:bodyPr>
          <a:lstStyle/>
          <a:p>
            <a:r>
              <a:rPr lang="en-US" dirty="0"/>
              <a:t>Designated area in IETF lounge</a:t>
            </a:r>
          </a:p>
          <a:p>
            <a:r>
              <a:rPr lang="en-US" dirty="0" smtClean="0"/>
              <a:t>Monday – Friday</a:t>
            </a:r>
          </a:p>
          <a:p>
            <a:r>
              <a:rPr lang="en-US" dirty="0" smtClean="0"/>
              <a:t>Space to gather</a:t>
            </a:r>
          </a:p>
          <a:p>
            <a:r>
              <a:rPr lang="en-US" dirty="0" smtClean="0"/>
              <a:t>Continue work on hackathon projects </a:t>
            </a:r>
          </a:p>
          <a:p>
            <a:r>
              <a:rPr lang="en-US" dirty="0" smtClean="0"/>
              <a:t>Work on running </a:t>
            </a:r>
            <a:r>
              <a:rPr lang="en-US" dirty="0" smtClean="0"/>
              <a:t>code</a:t>
            </a:r>
            <a:endParaRPr lang="en-US" dirty="0" smtClean="0"/>
          </a:p>
        </p:txBody>
      </p:sp>
      <p:sp>
        <p:nvSpPr>
          <p:cNvPr id="7" name="Footer Placeholder 4"/>
          <p:cNvSpPr>
            <a:spLocks noGrp="1"/>
          </p:cNvSpPr>
          <p:nvPr>
            <p:ph type="ftr" sz="quarter" idx="11"/>
          </p:nvPr>
        </p:nvSpPr>
        <p:spPr>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t>IETF Hackathon</a:t>
            </a:r>
            <a:endParaRPr lang="en-US" dirty="0"/>
          </a:p>
        </p:txBody>
      </p:sp>
      <p:sp>
        <p:nvSpPr>
          <p:cNvPr id="8" name="Slide Number Placeholder 5"/>
          <p:cNvSpPr>
            <a:spLocks noGrp="1"/>
          </p:cNvSpPr>
          <p:nvPr>
            <p:ph type="sldNum" sz="quarter" idx="12"/>
          </p:nvPr>
        </p:nvSpPr>
        <p:spPr>
          <a:prstGeom prst="rect">
            <a:avLst/>
          </a:prstGeom>
        </p:spPr>
        <p:txBody>
          <a:bodyPr vert="horz" lIns="91440" tIns="45720" rIns="91440" bIns="45720" rtlCol="0" anchor="ctr"/>
          <a:lstStyle>
            <a:lvl1pPr algn="r">
              <a:defRPr sz="1200">
                <a:solidFill>
                  <a:schemeClr val="tx1">
                    <a:tint val="75000"/>
                  </a:schemeClr>
                </a:solidFill>
              </a:defRPr>
            </a:lvl1pPr>
          </a:lstStyle>
          <a:p>
            <a:fld id="{874AFF42-E6BF-7D4B-B4C4-6F95991ED1BF}" type="slidenum">
              <a:rPr lang="en-US" smtClean="0"/>
              <a:t>13</a:t>
            </a:fld>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00" y="1063229"/>
            <a:ext cx="4433304" cy="3410234"/>
          </a:xfrm>
          <a:prstGeom prst="rect">
            <a:avLst/>
          </a:prstGeom>
        </p:spPr>
      </p:pic>
      <p:cxnSp>
        <p:nvCxnSpPr>
          <p:cNvPr id="11" name="Straight Arrow Connector 10"/>
          <p:cNvCxnSpPr/>
          <p:nvPr/>
        </p:nvCxnSpPr>
        <p:spPr>
          <a:xfrm>
            <a:off x="4023759" y="1920479"/>
            <a:ext cx="2529441" cy="1132764"/>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233224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Bits-N-Bites</a:t>
            </a:r>
            <a:endParaRPr lang="en-US" dirty="0"/>
          </a:p>
        </p:txBody>
      </p:sp>
      <p:sp>
        <p:nvSpPr>
          <p:cNvPr id="3" name="Content Placeholder 2"/>
          <p:cNvSpPr>
            <a:spLocks noGrp="1"/>
          </p:cNvSpPr>
          <p:nvPr>
            <p:ph idx="1"/>
          </p:nvPr>
        </p:nvSpPr>
        <p:spPr>
          <a:xfrm>
            <a:off x="457200" y="1200151"/>
            <a:ext cx="5056496" cy="3394472"/>
          </a:xfrm>
        </p:spPr>
        <p:txBody>
          <a:bodyPr>
            <a:normAutofit lnSpcReduction="10000"/>
          </a:bodyPr>
          <a:lstStyle/>
          <a:p>
            <a:r>
              <a:rPr lang="en-US" dirty="0" smtClean="0"/>
              <a:t>Table for Hackathon Projects</a:t>
            </a:r>
          </a:p>
          <a:p>
            <a:r>
              <a:rPr lang="en-US" dirty="0" smtClean="0"/>
              <a:t>Show off what you did</a:t>
            </a:r>
          </a:p>
          <a:p>
            <a:r>
              <a:rPr lang="en-US" dirty="0" smtClean="0"/>
              <a:t>Thursday, 19:00– 21:00</a:t>
            </a:r>
          </a:p>
          <a:p>
            <a:r>
              <a:rPr lang="en-US" dirty="0" smtClean="0"/>
              <a:t>Grand Ballrooms</a:t>
            </a:r>
          </a:p>
          <a:p>
            <a:r>
              <a:rPr lang="en-US" dirty="0" smtClean="0"/>
              <a:t>Food and drinks</a:t>
            </a:r>
            <a:endParaRPr lang="en-US" dirty="0" smtClean="0"/>
          </a:p>
        </p:txBody>
      </p:sp>
      <p:sp>
        <p:nvSpPr>
          <p:cNvPr id="7" name="Footer Placeholder 4"/>
          <p:cNvSpPr>
            <a:spLocks noGrp="1"/>
          </p:cNvSpPr>
          <p:nvPr>
            <p:ph type="ftr" sz="quarter" idx="11"/>
          </p:nvPr>
        </p:nvSpPr>
        <p:spPr/>
        <p:txBody>
          <a:bodyPr/>
          <a:lstStyle>
            <a:lvl1pPr algn="ctr">
              <a:defRPr sz="1200">
                <a:solidFill>
                  <a:schemeClr val="tx1">
                    <a:tint val="75000"/>
                  </a:schemeClr>
                </a:solidFill>
              </a:defRPr>
            </a:lvl1pPr>
          </a:lstStyle>
          <a:p>
            <a:r>
              <a:rPr lang="en-US" smtClean="0"/>
              <a:t>IETF Hackathon</a:t>
            </a:r>
            <a:endParaRPr lang="en-US" dirty="0"/>
          </a:p>
        </p:txBody>
      </p:sp>
      <p:sp>
        <p:nvSpPr>
          <p:cNvPr id="8" name="Slide Number Placeholder 5"/>
          <p:cNvSpPr>
            <a:spLocks noGrp="1"/>
          </p:cNvSpPr>
          <p:nvPr>
            <p:ph type="sldNum" sz="quarter" idx="12"/>
          </p:nvPr>
        </p:nvSpPr>
        <p:spPr/>
        <p:txBody>
          <a:bodyPr/>
          <a:lstStyle>
            <a:lvl1pPr algn="r">
              <a:defRPr sz="1200">
                <a:solidFill>
                  <a:schemeClr val="tx1">
                    <a:tint val="75000"/>
                  </a:schemeClr>
                </a:solidFill>
              </a:defRPr>
            </a:lvl1pPr>
          </a:lstStyle>
          <a:p>
            <a:fld id="{874AFF42-E6BF-7D4B-B4C4-6F95991ED1BF}" type="slidenum">
              <a:rPr lang="en-US" smtClean="0"/>
              <a:pPr/>
              <a:t>14</a:t>
            </a:fld>
            <a:endParaRPr lang="en-US" dirty="0"/>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691" y="1063229"/>
            <a:ext cx="4355309" cy="3312087"/>
          </a:xfrm>
          <a:prstGeom prst="rect">
            <a:avLst/>
          </a:prstGeom>
        </p:spPr>
      </p:pic>
      <p:cxnSp>
        <p:nvCxnSpPr>
          <p:cNvPr id="12" name="Straight Arrow Connector 11"/>
          <p:cNvCxnSpPr/>
          <p:nvPr/>
        </p:nvCxnSpPr>
        <p:spPr>
          <a:xfrm>
            <a:off x="4339988" y="1801504"/>
            <a:ext cx="2074460" cy="1542197"/>
          </a:xfrm>
          <a:prstGeom prst="straightConnector1">
            <a:avLst/>
          </a:prstGeom>
          <a:ln>
            <a:solidFill>
              <a:srgbClr val="FF0000"/>
            </a:solidFill>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354201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Project List</a:t>
            </a:r>
            <a:endParaRPr lang="en-US" dirty="0"/>
          </a:p>
        </p:txBody>
      </p:sp>
      <p:sp>
        <p:nvSpPr>
          <p:cNvPr id="3" name="Content Placeholder 2"/>
          <p:cNvSpPr>
            <a:spLocks noGrp="1"/>
          </p:cNvSpPr>
          <p:nvPr>
            <p:ph sz="half" idx="1"/>
          </p:nvPr>
        </p:nvSpPr>
        <p:spPr>
          <a:xfrm>
            <a:off x="300251" y="1200151"/>
            <a:ext cx="4347949" cy="3394472"/>
          </a:xfrm>
        </p:spPr>
        <p:txBody>
          <a:bodyPr>
            <a:noAutofit/>
          </a:bodyPr>
          <a:lstStyle/>
          <a:p>
            <a:r>
              <a:rPr lang="en-US" sz="2000" dirty="0" smtClean="0"/>
              <a:t>ACTN</a:t>
            </a:r>
          </a:p>
          <a:p>
            <a:r>
              <a:rPr lang="en-US" sz="2000" dirty="0" smtClean="0"/>
              <a:t>Capturing and analyzing network data features – Joy</a:t>
            </a:r>
          </a:p>
          <a:p>
            <a:r>
              <a:rPr lang="en-US" sz="2000" dirty="0" smtClean="0"/>
              <a:t>COSE/JOSE</a:t>
            </a:r>
          </a:p>
          <a:p>
            <a:r>
              <a:rPr lang="en-US" sz="2000" dirty="0" smtClean="0"/>
              <a:t>DDoS Open Threat Signaling (DOTS)</a:t>
            </a:r>
          </a:p>
          <a:p>
            <a:r>
              <a:rPr lang="en-US" sz="2000" dirty="0" smtClean="0"/>
              <a:t>DNS/DPRIVE/DNSSEC/DANE</a:t>
            </a:r>
          </a:p>
          <a:p>
            <a:r>
              <a:rPr lang="en-US" sz="2000" dirty="0" smtClean="0"/>
              <a:t>Interface to Network Security Functions (I2NSF) Framework</a:t>
            </a:r>
          </a:p>
          <a:p>
            <a:r>
              <a:rPr lang="en-US" sz="2000" dirty="0" smtClean="0"/>
              <a:t>Interface to the Routing System(I2RS)</a:t>
            </a:r>
            <a:endParaRPr lang="en-US" sz="2000" dirty="0"/>
          </a:p>
        </p:txBody>
      </p:sp>
      <p:sp>
        <p:nvSpPr>
          <p:cNvPr id="11" name="Content Placeholder 10"/>
          <p:cNvSpPr>
            <a:spLocks noGrp="1"/>
          </p:cNvSpPr>
          <p:nvPr>
            <p:ph sz="half" idx="2"/>
          </p:nvPr>
        </p:nvSpPr>
        <p:spPr>
          <a:xfrm>
            <a:off x="4648200" y="1200151"/>
            <a:ext cx="4209196" cy="3394472"/>
          </a:xfrm>
        </p:spPr>
        <p:txBody>
          <a:bodyPr>
            <a:normAutofit fontScale="77500" lnSpcReduction="20000"/>
          </a:bodyPr>
          <a:lstStyle/>
          <a:p>
            <a:r>
              <a:rPr lang="en-US" dirty="0" err="1" smtClean="0"/>
              <a:t>LoRaWAN</a:t>
            </a:r>
            <a:r>
              <a:rPr lang="en-US" dirty="0" smtClean="0"/>
              <a:t> Wireshark dissector</a:t>
            </a:r>
          </a:p>
          <a:p>
            <a:r>
              <a:rPr lang="en-US" dirty="0" smtClean="0"/>
              <a:t>Multipath </a:t>
            </a:r>
            <a:r>
              <a:rPr lang="en-US" dirty="0"/>
              <a:t>TCP</a:t>
            </a:r>
          </a:p>
          <a:p>
            <a:r>
              <a:rPr lang="en-US" dirty="0"/>
              <a:t>PCE</a:t>
            </a:r>
          </a:p>
          <a:p>
            <a:r>
              <a:rPr lang="en-US" dirty="0"/>
              <a:t>SFC</a:t>
            </a:r>
          </a:p>
          <a:p>
            <a:r>
              <a:rPr lang="en-US" dirty="0"/>
              <a:t>SFC Service Function</a:t>
            </a:r>
          </a:p>
          <a:p>
            <a:r>
              <a:rPr lang="en-US" dirty="0"/>
              <a:t>TLS 1.3</a:t>
            </a:r>
          </a:p>
          <a:p>
            <a:r>
              <a:rPr lang="en-US" dirty="0"/>
              <a:t>Vector Packet Processor (VPP)</a:t>
            </a:r>
          </a:p>
          <a:p>
            <a:r>
              <a:rPr lang="en-US" dirty="0" smtClean="0"/>
              <a:t>YANG/NETCONF/RESTCONF</a:t>
            </a:r>
            <a:endParaRPr lang="en-US" dirty="0"/>
          </a:p>
        </p:txBody>
      </p:sp>
      <p:sp>
        <p:nvSpPr>
          <p:cNvPr id="7" name="Footer Placeholder 4"/>
          <p:cNvSpPr>
            <a:spLocks noGrp="1"/>
          </p:cNvSpPr>
          <p:nvPr>
            <p:ph type="ftr" sz="quarter" idx="11"/>
          </p:nvPr>
        </p:nvSpPr>
        <p:spPr/>
        <p:txBody>
          <a:bodyPr/>
          <a:lstStyle>
            <a:lvl1pPr algn="ctr">
              <a:defRPr sz="1200">
                <a:solidFill>
                  <a:schemeClr val="tx1">
                    <a:tint val="75000"/>
                  </a:schemeClr>
                </a:solidFill>
              </a:defRPr>
            </a:lvl1pPr>
          </a:lstStyle>
          <a:p>
            <a:r>
              <a:rPr lang="en-US" smtClean="0"/>
              <a:t>IETF Hackathon</a:t>
            </a:r>
            <a:endParaRPr lang="en-US" dirty="0"/>
          </a:p>
        </p:txBody>
      </p:sp>
      <p:sp>
        <p:nvSpPr>
          <p:cNvPr id="8" name="Slide Number Placeholder 5"/>
          <p:cNvSpPr>
            <a:spLocks noGrp="1"/>
          </p:cNvSpPr>
          <p:nvPr>
            <p:ph type="sldNum" sz="quarter" idx="12"/>
          </p:nvPr>
        </p:nvSpPr>
        <p:spPr/>
        <p:txBody>
          <a:bodyPr/>
          <a:lstStyle>
            <a:lvl1pPr algn="r">
              <a:defRPr sz="1200">
                <a:solidFill>
                  <a:schemeClr val="tx1">
                    <a:tint val="75000"/>
                  </a:schemeClr>
                </a:solidFill>
              </a:defRPr>
            </a:lvl1pPr>
          </a:lstStyle>
          <a:p>
            <a:fld id="{874AFF42-E6BF-7D4B-B4C4-6F95991ED1BF}" type="slidenum">
              <a:rPr lang="en-US" smtClean="0"/>
              <a:pPr/>
              <a:t>15</a:t>
            </a:fld>
            <a:endParaRPr lang="en-US" dirty="0"/>
          </a:p>
        </p:txBody>
      </p:sp>
    </p:spTree>
    <p:extLst>
      <p:ext uri="{BB962C8B-B14F-4D97-AF65-F5344CB8AC3E}">
        <p14:creationId xmlns:p14="http://schemas.microsoft.com/office/powerpoint/2010/main" val="113016250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28075"/>
            <a:ext cx="8229600" cy="1143000"/>
          </a:xfrm>
        </p:spPr>
        <p:txBody>
          <a:bodyPr/>
          <a:lstStyle/>
          <a:p>
            <a:r>
              <a:rPr lang="en-US" dirty="0" smtClean="0"/>
              <a:t>Questions?</a:t>
            </a:r>
            <a:endParaRPr lang="en-US" dirty="0"/>
          </a:p>
        </p:txBody>
      </p:sp>
      <p:sp>
        <p:nvSpPr>
          <p:cNvPr id="7" name="Footer Placeholder 4"/>
          <p:cNvSpPr>
            <a:spLocks noGrp="1"/>
          </p:cNvSpPr>
          <p:nvPr>
            <p:ph type="ftr" sz="quarter" idx="11"/>
          </p:nvPr>
        </p:nvSpPr>
        <p:spPr/>
        <p:txBody>
          <a:bodyPr/>
          <a:lstStyle>
            <a:lvl1pPr algn="ctr">
              <a:defRPr sz="1200">
                <a:solidFill>
                  <a:schemeClr val="tx1">
                    <a:tint val="75000"/>
                  </a:schemeClr>
                </a:solidFill>
              </a:defRPr>
            </a:lvl1pPr>
          </a:lstStyle>
          <a:p>
            <a:r>
              <a:rPr lang="en-US" smtClean="0"/>
              <a:t>IETF Hackathon</a:t>
            </a:r>
            <a:endParaRPr lang="en-US" dirty="0"/>
          </a:p>
        </p:txBody>
      </p:sp>
      <p:sp>
        <p:nvSpPr>
          <p:cNvPr id="8" name="Slide Number Placeholder 5"/>
          <p:cNvSpPr>
            <a:spLocks noGrp="1"/>
          </p:cNvSpPr>
          <p:nvPr>
            <p:ph type="sldNum" sz="quarter" idx="12"/>
          </p:nvPr>
        </p:nvSpPr>
        <p:spPr/>
        <p:txBody>
          <a:bodyPr/>
          <a:lstStyle>
            <a:lvl1pPr algn="r">
              <a:defRPr sz="1200">
                <a:solidFill>
                  <a:schemeClr val="tx1">
                    <a:tint val="75000"/>
                  </a:schemeClr>
                </a:solidFill>
              </a:defRPr>
            </a:lvl1pPr>
          </a:lstStyle>
          <a:p>
            <a:fld id="{874AFF42-E6BF-7D4B-B4C4-6F95991ED1BF}" type="slidenum">
              <a:rPr lang="en-US" smtClean="0"/>
              <a:pPr/>
              <a:t>16</a:t>
            </a:fld>
            <a:endParaRPr lang="en-US" dirty="0"/>
          </a:p>
        </p:txBody>
      </p:sp>
    </p:spTree>
    <p:extLst>
      <p:ext uri="{BB962C8B-B14F-4D97-AF65-F5344CB8AC3E}">
        <p14:creationId xmlns:p14="http://schemas.microsoft.com/office/powerpoint/2010/main" val="19857343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Let’s Get Hacking!</a:t>
            </a:r>
            <a:br>
              <a:rPr lang="en-US" dirty="0" smtClean="0"/>
            </a:br>
            <a:endParaRPr lang="en-US" dirty="0"/>
          </a:p>
        </p:txBody>
      </p:sp>
      <p:sp>
        <p:nvSpPr>
          <p:cNvPr id="7" name="Footer Placeholder 4"/>
          <p:cNvSpPr>
            <a:spLocks noGrp="1"/>
          </p:cNvSpPr>
          <p:nvPr>
            <p:ph type="ftr" sz="quarter" idx="11"/>
          </p:nvPr>
        </p:nvSpPr>
        <p:spPr/>
        <p:txBody>
          <a:bodyPr/>
          <a:lstStyle>
            <a:lvl1pPr algn="ctr">
              <a:defRPr sz="1200">
                <a:solidFill>
                  <a:schemeClr val="tx1">
                    <a:tint val="75000"/>
                  </a:schemeClr>
                </a:solidFill>
              </a:defRPr>
            </a:lvl1pPr>
          </a:lstStyle>
          <a:p>
            <a:r>
              <a:rPr lang="en-US" smtClean="0"/>
              <a:t>IETF Hackathon</a:t>
            </a:r>
            <a:endParaRPr lang="en-US" dirty="0"/>
          </a:p>
        </p:txBody>
      </p:sp>
      <p:sp>
        <p:nvSpPr>
          <p:cNvPr id="8" name="Slide Number Placeholder 5"/>
          <p:cNvSpPr>
            <a:spLocks noGrp="1"/>
          </p:cNvSpPr>
          <p:nvPr>
            <p:ph type="sldNum" sz="quarter" idx="12"/>
          </p:nvPr>
        </p:nvSpPr>
        <p:spPr/>
        <p:txBody>
          <a:bodyPr/>
          <a:lstStyle>
            <a:lvl1pPr algn="r">
              <a:defRPr sz="1200">
                <a:solidFill>
                  <a:schemeClr val="tx1">
                    <a:tint val="75000"/>
                  </a:schemeClr>
                </a:solidFill>
              </a:defRPr>
            </a:lvl1pPr>
          </a:lstStyle>
          <a:p>
            <a:fld id="{874AFF42-E6BF-7D4B-B4C4-6F95991ED1BF}" type="slidenum">
              <a:rPr lang="en-US" smtClean="0"/>
              <a:pPr/>
              <a:t>17</a:t>
            </a:fld>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8866" y="634605"/>
            <a:ext cx="7601803" cy="4456557"/>
          </a:xfrm>
          <a:prstGeom prst="rect">
            <a:avLst/>
          </a:prstGeom>
        </p:spPr>
      </p:pic>
    </p:spTree>
    <p:extLst>
      <p:ext uri="{BB962C8B-B14F-4D97-AF65-F5344CB8AC3E}">
        <p14:creationId xmlns:p14="http://schemas.microsoft.com/office/powerpoint/2010/main" val="255507438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13250</TotalTime>
  <Words>739</Words>
  <Application>Microsoft Macintosh PowerPoint</Application>
  <PresentationFormat>On-screen Show (16:9)</PresentationFormat>
  <Paragraphs>139</Paragraphs>
  <Slides>17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Calibri</vt:lpstr>
      <vt:lpstr>Arial</vt:lpstr>
      <vt:lpstr>Office Theme</vt:lpstr>
      <vt:lpstr> IETF Hackathon</vt:lpstr>
      <vt:lpstr>Goals</vt:lpstr>
      <vt:lpstr>Note Well </vt:lpstr>
      <vt:lpstr>IPR and Code Contribution Guideline </vt:lpstr>
      <vt:lpstr>Collaborate on Code https://github.com/ietf-hackathon </vt:lpstr>
      <vt:lpstr>https://github.com/ietf-hackathon  </vt:lpstr>
      <vt:lpstr>Agenda - Saturday</vt:lpstr>
      <vt:lpstr>Agenda - Sunday</vt:lpstr>
      <vt:lpstr>Project Presentations</vt:lpstr>
      <vt:lpstr>Judging Criteria</vt:lpstr>
      <vt:lpstr>#IETFHackathon Photo Contest</vt:lpstr>
      <vt:lpstr>Prizes</vt:lpstr>
      <vt:lpstr>Hackathon Corner in IETF Lounge</vt:lpstr>
      <vt:lpstr>Bits-N-Bites</vt:lpstr>
      <vt:lpstr>Project List</vt:lpstr>
      <vt:lpstr>Questions?</vt:lpstr>
      <vt:lpstr>Let’s Get Hacking! </vt:lpstr>
    </vt:vector>
  </TitlesOfParts>
  <Company>Cisco Systems</Company>
  <LinksUpToDate>false</LinksUpToDate>
  <SharedDoc>false</SharedDoc>
  <HyperlinksChanged>false</HyperlinksChanged>
  <AppVersion>15.0027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Charles Eckel</dc:creator>
  <cp:lastModifiedBy>Charles Eckel</cp:lastModifiedBy>
  <cp:revision>92</cp:revision>
  <dcterms:created xsi:type="dcterms:W3CDTF">2015-03-20T17:07:21Z</dcterms:created>
  <dcterms:modified xsi:type="dcterms:W3CDTF">2016-11-11T14:46:25Z</dcterms:modified>
</cp:coreProperties>
</file>