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45" r:id="rId1"/>
  </p:sldMasterIdLst>
  <p:notesMasterIdLst>
    <p:notesMasterId r:id="rId12"/>
  </p:notesMasterIdLst>
  <p:handoutMasterIdLst>
    <p:handoutMasterId r:id="rId13"/>
  </p:handoutMasterIdLst>
  <p:sldIdLst>
    <p:sldId id="508" r:id="rId2"/>
    <p:sldId id="560" r:id="rId3"/>
    <p:sldId id="554" r:id="rId4"/>
    <p:sldId id="558" r:id="rId5"/>
    <p:sldId id="510" r:id="rId6"/>
    <p:sldId id="557" r:id="rId7"/>
    <p:sldId id="512" r:id="rId8"/>
    <p:sldId id="552" r:id="rId9"/>
    <p:sldId id="555" r:id="rId10"/>
    <p:sldId id="561" r:id="rId11"/>
  </p:sldIdLst>
  <p:sldSz cx="9144000" cy="6858000" type="screen4x3"/>
  <p:notesSz cx="6791325" cy="9921875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>
          <p15:clr>
            <a:srgbClr val="A4A3A4"/>
          </p15:clr>
        </p15:guide>
        <p15:guide id="2" pos="213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FF99"/>
    <a:srgbClr val="F57E1B"/>
    <a:srgbClr val="000082"/>
    <a:srgbClr val="FF9900"/>
    <a:srgbClr val="FFFF00"/>
    <a:srgbClr val="0000B4"/>
    <a:srgbClr val="69FF69"/>
    <a:srgbClr val="53FF53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FD4443E-F989-4FC4-A0C8-D5A2AF1F390B}" styleName="어두운 스타일 1 - 강조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어두운 스타일 1 - 강조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91" autoAdjust="0"/>
    <p:restoredTop sz="81655" autoAdjust="0"/>
  </p:normalViewPr>
  <p:slideViewPr>
    <p:cSldViewPr>
      <p:cViewPr>
        <p:scale>
          <a:sx n="75" d="100"/>
          <a:sy n="75" d="100"/>
        </p:scale>
        <p:origin x="2168" y="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3870" y="90"/>
      </p:cViewPr>
      <p:guideLst>
        <p:guide orient="horz" pos="3125"/>
        <p:guide pos="213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050"/>
          <p:cNvSpPr txBox="1">
            <a:spLocks noGrp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545" tIns="47768" rIns="95545" bIns="47768" numCol="1" anchor="t" anchorCtr="0" compatLnSpc="1">
            <a:prstTxWarp prst="textNoShape">
              <a:avLst/>
            </a:prstTxWarp>
          </a:bodyPr>
          <a:lstStyle>
            <a:lvl1pPr defTabSz="955675" eaLnBrk="1" latinLnBrk="1" hangingPunct="0">
              <a:defRPr kumimoji="0">
                <a:solidFill>
                  <a:srgbClr val="000000"/>
                </a:solidFill>
                <a:latin typeface="Arial Narrow" pitchFamily="34" charset="0"/>
                <a:ea typeface="굴림" charset="-127"/>
              </a:defRPr>
            </a:lvl1pPr>
            <a:lvl2pPr marL="742950" indent="-285750" defTabSz="955675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defTabSz="955675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defTabSz="955675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defTabSz="955675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>
              <a:defRPr/>
            </a:pPr>
            <a:endParaRPr lang="en-US" altLang="ko-KR"/>
          </a:p>
        </p:txBody>
      </p:sp>
      <p:sp>
        <p:nvSpPr>
          <p:cNvPr id="10243" name="Rectangle 2051"/>
          <p:cNvSpPr txBox="1">
            <a:spLocks noGrp="1"/>
          </p:cNvSpPr>
          <p:nvPr>
            <p:ph type="dt" sz="quarter" idx="1"/>
          </p:nvPr>
        </p:nvSpPr>
        <p:spPr bwMode="auto">
          <a:xfrm>
            <a:off x="3848100" y="0"/>
            <a:ext cx="2943225" cy="49688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545" tIns="47768" rIns="95545" bIns="47768" numCol="1" anchor="t" anchorCtr="0" compatLnSpc="1">
            <a:prstTxWarp prst="textNoShape">
              <a:avLst/>
            </a:prstTxWarp>
          </a:bodyPr>
          <a:lstStyle>
            <a:lvl1pPr algn="r" defTabSz="955675" eaLnBrk="1" latinLnBrk="1" hangingPunct="0">
              <a:defRPr kumimoji="0">
                <a:solidFill>
                  <a:srgbClr val="000000"/>
                </a:solidFill>
                <a:latin typeface="Arial Narrow" pitchFamily="34" charset="0"/>
                <a:ea typeface="굴림" charset="-127"/>
              </a:defRPr>
            </a:lvl1pPr>
            <a:lvl2pPr marL="742950" indent="-285750" defTabSz="955675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defTabSz="955675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defTabSz="955675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defTabSz="955675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>
              <a:defRPr/>
            </a:pPr>
            <a:endParaRPr lang="en-US" altLang="ko-KR"/>
          </a:p>
        </p:txBody>
      </p:sp>
      <p:sp>
        <p:nvSpPr>
          <p:cNvPr id="10244" name="Rectangle 2052"/>
          <p:cNvSpPr txBox="1">
            <a:spLocks noGrp="1"/>
          </p:cNvSpPr>
          <p:nvPr>
            <p:ph type="ftr" sz="quarter" idx="2"/>
          </p:nvPr>
        </p:nvSpPr>
        <p:spPr bwMode="auto">
          <a:xfrm>
            <a:off x="0" y="9426575"/>
            <a:ext cx="2943225" cy="4953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545" tIns="47768" rIns="95545" bIns="47768" numCol="1" anchor="b" anchorCtr="0" compatLnSpc="1">
            <a:prstTxWarp prst="textNoShape">
              <a:avLst/>
            </a:prstTxWarp>
          </a:bodyPr>
          <a:lstStyle>
            <a:lvl1pPr defTabSz="955675" eaLnBrk="1" latinLnBrk="1" hangingPunct="0">
              <a:defRPr kumimoji="0">
                <a:solidFill>
                  <a:srgbClr val="000000"/>
                </a:solidFill>
                <a:latin typeface="Arial Narrow" pitchFamily="34" charset="0"/>
                <a:ea typeface="굴림" charset="-127"/>
              </a:defRPr>
            </a:lvl1pPr>
            <a:lvl2pPr marL="742950" indent="-285750" defTabSz="955675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defTabSz="955675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defTabSz="955675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defTabSz="955675" eaLnBrk="0" hangingPunct="0"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>
              <a:defRPr/>
            </a:pPr>
            <a:endParaRPr lang="en-US" altLang="ko-KR"/>
          </a:p>
        </p:txBody>
      </p:sp>
      <p:sp>
        <p:nvSpPr>
          <p:cNvPr id="10245" name="Rectangle 2053"/>
          <p:cNvSpPr txBox="1">
            <a:spLocks noGrp="1"/>
          </p:cNvSpPr>
          <p:nvPr>
            <p:ph type="sldNum" sz="quarter" idx="3"/>
          </p:nvPr>
        </p:nvSpPr>
        <p:spPr bwMode="auto">
          <a:xfrm>
            <a:off x="3848100" y="9426575"/>
            <a:ext cx="2943225" cy="49530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5545" tIns="47768" rIns="95545" bIns="47768" numCol="1" anchor="b" anchorCtr="0" compatLnSpc="1">
            <a:prstTxWarp prst="textNoShape">
              <a:avLst/>
            </a:prstTxWarp>
          </a:bodyPr>
          <a:lstStyle>
            <a:lvl1pPr algn="r" defTabSz="955675" eaLnBrk="1" latinLnBrk="1" hangingPunct="0">
              <a:defRPr kumimoji="0">
                <a:solidFill>
                  <a:srgbClr val="000000"/>
                </a:solidFill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fld id="{EC0FEC84-AC5C-42EF-8AD6-F605D6DA084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5658578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43225" cy="496888"/>
          </a:xfrm>
          <a:prstGeom prst="rect">
            <a:avLst/>
          </a:prstGeom>
          <a:noFill/>
          <a:ln>
            <a:noFill/>
          </a:ln>
        </p:spPr>
        <p:txBody>
          <a:bodyPr vert="horz" wrap="square" lIns="95545" tIns="47768" rIns="95545" bIns="47768" anchor="t" anchorCtr="0" compatLnSpc="1"/>
          <a:lstStyle>
            <a:lvl1pPr marL="0" marR="0" lvl="0" indent="0" algn="l" defTabSz="955676" rtl="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kumimoji="0" lang="en-US" sz="1400" b="0" i="0" u="none" strike="noStrike" kern="1200" cap="none" spc="0" baseline="0">
                <a:solidFill>
                  <a:srgbClr val="000000"/>
                </a:solidFill>
                <a:uFillTx/>
                <a:latin typeface="Arial Narrow" pitchFamily="34"/>
                <a:ea typeface="굴림" pitchFamily="5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 txBox="1">
            <a:spLocks noGrp="1"/>
          </p:cNvSpPr>
          <p:nvPr>
            <p:ph type="dt" idx="1"/>
          </p:nvPr>
        </p:nvSpPr>
        <p:spPr>
          <a:xfrm>
            <a:off x="3848100" y="0"/>
            <a:ext cx="2943225" cy="496888"/>
          </a:xfrm>
          <a:prstGeom prst="rect">
            <a:avLst/>
          </a:prstGeom>
          <a:noFill/>
          <a:ln>
            <a:noFill/>
          </a:ln>
        </p:spPr>
        <p:txBody>
          <a:bodyPr vert="horz" wrap="square" lIns="95545" tIns="47768" rIns="95545" bIns="47768" anchor="t" anchorCtr="0" compatLnSpc="1"/>
          <a:lstStyle>
            <a:lvl1pPr marL="0" marR="0" lvl="0" indent="0" algn="r" defTabSz="955676" rtl="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kumimoji="0" lang="en-US" sz="1400" b="0" i="0" u="none" strike="noStrike" kern="1200" cap="none" spc="0" baseline="0">
                <a:solidFill>
                  <a:srgbClr val="000000"/>
                </a:solidFill>
                <a:uFillTx/>
                <a:latin typeface="Arial Narrow" pitchFamily="34"/>
                <a:ea typeface="굴림" pitchFamily="5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244" name="Rectangle 4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914400" y="742950"/>
            <a:ext cx="4962525" cy="3722688"/>
          </a:xfrm>
          <a:prstGeom prst="rect">
            <a:avLst/>
          </a:prstGeom>
          <a:noFill/>
          <a:ln w="9528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Rectangle 5"/>
          <p:cNvSpPr txBox="1">
            <a:spLocks noGrp="1"/>
          </p:cNvSpPr>
          <p:nvPr>
            <p:ph type="body" sz="quarter" idx="3"/>
          </p:nvPr>
        </p:nvSpPr>
        <p:spPr>
          <a:xfrm>
            <a:off x="903288" y="4713288"/>
            <a:ext cx="4984750" cy="4465637"/>
          </a:xfrm>
          <a:prstGeom prst="rect">
            <a:avLst/>
          </a:prstGeom>
          <a:noFill/>
          <a:ln>
            <a:noFill/>
          </a:ln>
        </p:spPr>
        <p:txBody>
          <a:bodyPr vert="horz" wrap="square" lIns="95545" tIns="47768" rIns="95545" bIns="47768" anchor="t" anchorCtr="0" compatLnSpc="1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Rectangle 6"/>
          <p:cNvSpPr txBox="1">
            <a:spLocks noGrp="1"/>
          </p:cNvSpPr>
          <p:nvPr>
            <p:ph type="ftr" sz="quarter" idx="4"/>
          </p:nvPr>
        </p:nvSpPr>
        <p:spPr>
          <a:xfrm>
            <a:off x="0" y="9426575"/>
            <a:ext cx="2943225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95545" tIns="47768" rIns="95545" bIns="47768" anchor="b" anchorCtr="0" compatLnSpc="1"/>
          <a:lstStyle>
            <a:lvl1pPr marL="0" marR="0" lvl="0" indent="0" algn="l" defTabSz="955676" rtl="0" eaLnBrk="1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kumimoji="0" lang="en-US" sz="1400" b="0" i="0" u="none" strike="noStrike" kern="1200" cap="none" spc="0" baseline="0">
                <a:solidFill>
                  <a:srgbClr val="000000"/>
                </a:solidFill>
                <a:uFillTx/>
                <a:latin typeface="Arial Narrow" pitchFamily="34"/>
                <a:ea typeface="굴림" pitchFamily="50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 txBox="1">
            <a:spLocks noGrp="1"/>
          </p:cNvSpPr>
          <p:nvPr>
            <p:ph type="sldNum" sz="quarter" idx="5"/>
          </p:nvPr>
        </p:nvSpPr>
        <p:spPr>
          <a:xfrm>
            <a:off x="3848100" y="9426575"/>
            <a:ext cx="2943225" cy="495300"/>
          </a:xfrm>
          <a:prstGeom prst="rect">
            <a:avLst/>
          </a:prstGeom>
          <a:noFill/>
          <a:ln>
            <a:noFill/>
          </a:ln>
        </p:spPr>
        <p:txBody>
          <a:bodyPr vert="horz" wrap="square" lIns="95545" tIns="47768" rIns="95545" bIns="47768" numCol="1" anchor="b" anchorCtr="0" compatLnSpc="1">
            <a:prstTxWarp prst="textNoShape">
              <a:avLst/>
            </a:prstTxWarp>
          </a:bodyPr>
          <a:lstStyle>
            <a:lvl1pPr algn="r" defTabSz="955675" eaLnBrk="1" latinLnBrk="1" hangingPunct="0">
              <a:defRPr kumimoji="0" sz="1400">
                <a:solidFill>
                  <a:srgbClr val="000000"/>
                </a:solidFill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fld id="{11837F09-294A-42A9-AE43-A0DC740CDA2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952965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ts val="400"/>
      </a:spcBef>
      <a:spcAft>
        <a:spcPct val="0"/>
      </a:spcAft>
      <a:defRPr lang="en-US" sz="1200" kern="1200">
        <a:solidFill>
          <a:srgbClr val="000000"/>
        </a:solidFill>
        <a:latin typeface="Arial Narrow" pitchFamily="34"/>
        <a:ea typeface="맑은 고딕"/>
      </a:defRPr>
    </a:lvl1pPr>
    <a:lvl2pPr marL="457200" lvl="1" algn="l" rtl="0" eaLnBrk="0" fontAlgn="base" hangingPunct="0">
      <a:spcBef>
        <a:spcPts val="400"/>
      </a:spcBef>
      <a:spcAft>
        <a:spcPct val="0"/>
      </a:spcAft>
      <a:defRPr lang="en-US" sz="1200" kern="1200">
        <a:solidFill>
          <a:srgbClr val="000000"/>
        </a:solidFill>
        <a:latin typeface="Arial Narrow" pitchFamily="34"/>
        <a:ea typeface="맑은 고딕"/>
      </a:defRPr>
    </a:lvl2pPr>
    <a:lvl3pPr marL="914400" lvl="2" algn="l" rtl="0" eaLnBrk="0" fontAlgn="base" hangingPunct="0">
      <a:spcBef>
        <a:spcPts val="400"/>
      </a:spcBef>
      <a:spcAft>
        <a:spcPct val="0"/>
      </a:spcAft>
      <a:defRPr lang="en-US" sz="1200" kern="1200">
        <a:solidFill>
          <a:srgbClr val="000000"/>
        </a:solidFill>
        <a:latin typeface="Arial Narrow" pitchFamily="34"/>
        <a:ea typeface="맑은 고딕"/>
      </a:defRPr>
    </a:lvl3pPr>
    <a:lvl4pPr marL="1371600" lvl="3" algn="l" rtl="0" eaLnBrk="0" fontAlgn="base" hangingPunct="0">
      <a:spcBef>
        <a:spcPts val="400"/>
      </a:spcBef>
      <a:spcAft>
        <a:spcPct val="0"/>
      </a:spcAft>
      <a:defRPr lang="en-US" sz="1200" kern="1200">
        <a:solidFill>
          <a:srgbClr val="000000"/>
        </a:solidFill>
        <a:latin typeface="Arial Narrow" pitchFamily="34"/>
        <a:ea typeface="맑은 고딕"/>
      </a:defRPr>
    </a:lvl4pPr>
    <a:lvl5pPr marL="1828800" lvl="4" algn="l" rtl="0" eaLnBrk="0" fontAlgn="base" hangingPunct="0">
      <a:spcBef>
        <a:spcPts val="400"/>
      </a:spcBef>
      <a:spcAft>
        <a:spcPct val="0"/>
      </a:spcAft>
      <a:defRPr lang="en-US" sz="1200" kern="1200">
        <a:solidFill>
          <a:srgbClr val="000000"/>
        </a:solidFill>
        <a:latin typeface="Arial Narrow" pitchFamily="34"/>
        <a:ea typeface="맑은 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슬라이드 노트 개체 틀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/>
          <a:p>
            <a:endParaRPr lang="ko-KR" altLang="en-US" dirty="0" smtClean="0">
              <a:latin typeface="Arial Narrow" panose="020B0606020202030204" pitchFamily="34" charset="0"/>
              <a:ea typeface="맑은 고딕" panose="020B0503020000020004" pitchFamily="50" charset="-127"/>
            </a:endParaRPr>
          </a:p>
        </p:txBody>
      </p:sp>
      <p:sp>
        <p:nvSpPr>
          <p:cNvPr id="1331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482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11192" indent="-273535" defTabSz="91482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094140" indent="-218829" defTabSz="91482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531798" indent="-218829" defTabSz="91482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1969452" indent="-218829" defTabSz="914823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407111" indent="-218829" defTabSz="91482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844767" indent="-218829" defTabSz="91482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282421" indent="-218829" defTabSz="91482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720080" indent="-218829" defTabSz="914823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fld id="{0E23AF61-3F35-4678-9FF7-F11D43820881}" type="slidenum">
              <a:rPr kumimoji="0" lang="ko-KR" altLang="en-US" smtClean="0">
                <a:solidFill>
                  <a:srgbClr val="000000"/>
                </a:solidFill>
                <a:latin typeface="Arial Narrow" panose="020B0606020202030204" pitchFamily="34" charset="0"/>
              </a:rPr>
              <a:pPr/>
              <a:t>1</a:t>
            </a:fld>
            <a:endParaRPr kumimoji="0" lang="ko-KR" altLang="en-US" smtClean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970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 smtClean="0"/>
              <a:t>NM:</a:t>
            </a:r>
            <a:r>
              <a:rPr lang="en-US" altLang="ko-KR" baseline="0" dirty="0" smtClean="0"/>
              <a:t> Network Management</a:t>
            </a:r>
          </a:p>
          <a:p>
            <a:pPr marL="0" indent="0">
              <a:buNone/>
            </a:pPr>
            <a:r>
              <a:rPr lang="en-US" altLang="ko-KR" baseline="0" dirty="0" smtClean="0"/>
              <a:t>OPS: Operations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5C7B5-457B-4164-9A57-1937C876D16B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84872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837F09-294A-42A9-AE43-A0DC740CDA26}" type="slidenum">
              <a:rPr lang="en-US" altLang="ko-KR" smtClean="0"/>
              <a:pPr>
                <a:defRPr/>
              </a:pPr>
              <a:t>4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1259773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altLang="ko-KR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5C7B5-457B-4164-9A57-1937C876D16B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3987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altLang="ko-KR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5C7B5-457B-4164-9A57-1937C876D16B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91903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altLang="ko-KR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5C7B5-457B-4164-9A57-1937C876D16B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45555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837F09-294A-42A9-AE43-A0DC740CDA26}" type="slidenum">
              <a:rPr lang="en-US" altLang="ko-KR" smtClean="0"/>
              <a:pPr>
                <a:defRPr/>
              </a:pPr>
              <a:t>8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9038043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altLang="ko-KR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5C7B5-457B-4164-9A57-1937C876D16B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00152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altLang="ko-KR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5C7B5-457B-4164-9A57-1937C876D16B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8351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7" descr="하늘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그림 8" descr="나뭇잎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30" t="34164" r="16248" b="44444"/>
          <a:stretch>
            <a:fillRect/>
          </a:stretch>
        </p:blipFill>
        <p:spPr bwMode="auto">
          <a:xfrm>
            <a:off x="6486525" y="0"/>
            <a:ext cx="1838325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6256" y="188640"/>
            <a:ext cx="7380588" cy="850106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4000" b="1" kern="1200" spc="-150" dirty="0">
                <a:solidFill>
                  <a:schemeClr val="tx1"/>
                </a:solidFill>
                <a:effectLst/>
                <a:latin typeface="+mn-ea"/>
                <a:ea typeface="+mn-ea"/>
                <a:cs typeface="Arial Unicode MS" panose="020B0604020202020204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8" name="내용 개체 틀 1"/>
          <p:cNvSpPr>
            <a:spLocks noGrp="1"/>
          </p:cNvSpPr>
          <p:nvPr>
            <p:ph idx="4294967295"/>
          </p:nvPr>
        </p:nvSpPr>
        <p:spPr>
          <a:xfrm>
            <a:off x="152400" y="1295400"/>
            <a:ext cx="8915400" cy="48006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</a:lstStyle>
          <a:p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2"/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2"/>
            <a:endParaRPr lang="en-US" altLang="ko-KR" dirty="0" smtClean="0"/>
          </a:p>
          <a:p>
            <a:endParaRPr lang="en-US" altLang="ko-KR" dirty="0" smtClean="0"/>
          </a:p>
          <a:p>
            <a:pPr lvl="1"/>
            <a:endParaRPr lang="ko-KR" altLang="en-US" dirty="0"/>
          </a:p>
        </p:txBody>
      </p:sp>
      <p:sp>
        <p:nvSpPr>
          <p:cNvPr id="6" name="날짜 개체 틀 2"/>
          <p:cNvSpPr>
            <a:spLocks noGrp="1"/>
          </p:cNvSpPr>
          <p:nvPr userDrawn="1"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E39124-CE18-44D6-BA19-49BC90854113}" type="datetime1">
              <a:rPr lang="ko-KR" altLang="en-US" smtClean="0"/>
              <a:t>2016-11-13</a:t>
            </a:fld>
            <a:endParaRPr lang="ko-KR" altLang="en-US"/>
          </a:p>
        </p:txBody>
      </p:sp>
      <p:sp>
        <p:nvSpPr>
          <p:cNvPr id="7" name="바닥글 개체 틀 3"/>
          <p:cNvSpPr>
            <a:spLocks noGrp="1"/>
          </p:cNvSpPr>
          <p:nvPr userDrawn="1"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E06B51D-2562-49C4-9911-4C79EE30A032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59003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7" descr="배경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그림 8" descr="바닥 라인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640"/>
          <a:stretch>
            <a:fillRect/>
          </a:stretch>
        </p:blipFill>
        <p:spPr bwMode="auto">
          <a:xfrm>
            <a:off x="0" y="4295775"/>
            <a:ext cx="9144000" cy="256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그림 10" descr="빌딩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889" b="26387"/>
          <a:stretch>
            <a:fillRect/>
          </a:stretch>
        </p:blipFill>
        <p:spPr bwMode="auto">
          <a:xfrm>
            <a:off x="0" y="3695700"/>
            <a:ext cx="914400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그림 12" descr="모니터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9" t="44722" r="61356" b="15829"/>
          <a:stretch>
            <a:fillRect/>
          </a:stretch>
        </p:blipFill>
        <p:spPr bwMode="auto">
          <a:xfrm>
            <a:off x="257175" y="3086100"/>
            <a:ext cx="3276600" cy="270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13" descr="화면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3" t="46805" r="63126" b="30415"/>
          <a:stretch>
            <a:fillRect/>
          </a:stretch>
        </p:blipFill>
        <p:spPr bwMode="auto">
          <a:xfrm>
            <a:off x="1133475" y="3209925"/>
            <a:ext cx="2238375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그림 15" descr="비행기&amp;나무.png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3" t="33609" r="68646" b="52084"/>
          <a:stretch>
            <a:fillRect/>
          </a:stretch>
        </p:blipFill>
        <p:spPr bwMode="auto">
          <a:xfrm>
            <a:off x="628650" y="2305050"/>
            <a:ext cx="223837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0584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7" descr="하늘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그림 8" descr="나뭇잎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30" t="34164" r="16248" b="44444"/>
          <a:stretch>
            <a:fillRect/>
          </a:stretch>
        </p:blipFill>
        <p:spPr bwMode="auto">
          <a:xfrm>
            <a:off x="6486525" y="0"/>
            <a:ext cx="1838325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1520" y="188639"/>
            <a:ext cx="8784976" cy="709885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4000" b="1" kern="1200" spc="-150" dirty="0">
                <a:solidFill>
                  <a:schemeClr val="tx1"/>
                </a:solidFill>
                <a:effectLst/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6" name="날짜 개체 틀 2"/>
          <p:cNvSpPr>
            <a:spLocks noGrp="1"/>
          </p:cNvSpPr>
          <p:nvPr userDrawn="1"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975366-DCEA-44AB-898D-B9BFC2B2BFA1}" type="datetime1">
              <a:rPr lang="ko-KR" altLang="en-US" smtClean="0"/>
              <a:t>2016-11-13</a:t>
            </a:fld>
            <a:endParaRPr lang="ko-KR" altLang="en-US"/>
          </a:p>
        </p:txBody>
      </p:sp>
      <p:sp>
        <p:nvSpPr>
          <p:cNvPr id="7" name="바닥글 개체 틀 3"/>
          <p:cNvSpPr>
            <a:spLocks noGrp="1"/>
          </p:cNvSpPr>
          <p:nvPr userDrawn="1"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4"/>
          <p:cNvSpPr>
            <a:spLocks noGrp="1"/>
          </p:cNvSpPr>
          <p:nvPr userDrawn="1"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FE06B51D-2562-49C4-9911-4C79EE30A032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81600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pitchFamily="18" charset="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788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하늘2.jp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그림 8" descr="나뭇잎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30" t="34164" r="16248" b="44444"/>
          <a:stretch>
            <a:fillRect/>
          </a:stretch>
        </p:blipFill>
        <p:spPr bwMode="auto">
          <a:xfrm>
            <a:off x="6486525" y="0"/>
            <a:ext cx="1838325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제목 1"/>
          <p:cNvSpPr txBox="1">
            <a:spLocks/>
          </p:cNvSpPr>
          <p:nvPr userDrawn="1"/>
        </p:nvSpPr>
        <p:spPr>
          <a:xfrm>
            <a:off x="456256" y="188640"/>
            <a:ext cx="7380588" cy="850106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buNone/>
              <a:defRPr kumimoji="1" lang="ko-KR" altLang="en-US" sz="4000" b="1" kern="1200" spc="-150" dirty="0">
                <a:solidFill>
                  <a:schemeClr val="tx1"/>
                </a:solidFill>
                <a:effectLst/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5pPr>
            <a:lvl6pPr marL="4572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12" name="내용 개체 틀 1"/>
          <p:cNvSpPr txBox="1">
            <a:spLocks/>
          </p:cNvSpPr>
          <p:nvPr userDrawn="1"/>
        </p:nvSpPr>
        <p:spPr>
          <a:xfrm>
            <a:off x="152400" y="1295400"/>
            <a:ext cx="8915400" cy="48006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0" fontAlgn="base" latinLnBrk="1" hangingPunct="0">
              <a:spcBef>
                <a:spcPct val="0"/>
              </a:spcBef>
              <a:spcAft>
                <a:spcPct val="0"/>
              </a:spcAft>
              <a:buClr>
                <a:srgbClr val="C40000"/>
              </a:buClr>
              <a:buFont typeface="Wingdings" panose="05000000000000000000" pitchFamily="2" charset="2"/>
              <a:buChar char="v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HY헤드라인M" pitchFamily="18" charset="-127"/>
                <a:cs typeface="Arial" panose="020B0604020202020204" pitchFamily="34" charset="0"/>
              </a:defRPr>
            </a:lvl1pPr>
            <a:lvl2pPr marL="742950" indent="-285750" algn="l" rtl="0" eaLnBrk="0" fontAlgn="base" latinLnBrk="1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HY헤드라인M" pitchFamily="18" charset="-127"/>
                <a:cs typeface="Arial" panose="020B0604020202020204" pitchFamily="34" charset="0"/>
              </a:defRPr>
            </a:lvl3pPr>
            <a:lvl4pPr marL="16002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 kumimoji="1" sz="16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4pPr>
            <a:lvl5pPr marL="20574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  <a:defRPr kumimoji="1" sz="16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25146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kumimoji="1" sz="1600">
                <a:solidFill>
                  <a:schemeClr val="tx1"/>
                </a:solidFill>
                <a:latin typeface="Verdana" pitchFamily="34" charset="0"/>
                <a:ea typeface="굴림" pitchFamily="50" charset="-127"/>
              </a:defRPr>
            </a:lvl6pPr>
            <a:lvl7pPr marL="29718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kumimoji="1" sz="1600">
                <a:solidFill>
                  <a:schemeClr val="tx1"/>
                </a:solidFill>
                <a:latin typeface="Verdana" pitchFamily="34" charset="0"/>
                <a:ea typeface="굴림" pitchFamily="50" charset="-127"/>
              </a:defRPr>
            </a:lvl7pPr>
            <a:lvl8pPr marL="34290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kumimoji="1" sz="1600">
                <a:solidFill>
                  <a:schemeClr val="tx1"/>
                </a:solidFill>
                <a:latin typeface="Verdana" pitchFamily="34" charset="0"/>
                <a:ea typeface="굴림" pitchFamily="50" charset="-127"/>
              </a:defRPr>
            </a:lvl8pPr>
            <a:lvl9pPr marL="3886200" indent="-228600" algn="l" rtl="0" eaLnBrk="1" fontAlgn="base" latinLnBrk="1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§"/>
              <a:defRPr kumimoji="1" sz="1600">
                <a:solidFill>
                  <a:schemeClr val="tx1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endParaRPr lang="en-US" altLang="ko-KR" kern="0" dirty="0" smtClean="0"/>
          </a:p>
          <a:p>
            <a:pPr lvl="1"/>
            <a:endParaRPr lang="en-US" altLang="ko-KR" kern="0" dirty="0" smtClean="0"/>
          </a:p>
          <a:p>
            <a:pPr lvl="2"/>
            <a:endParaRPr lang="en-US" altLang="ko-KR" kern="0" dirty="0" smtClean="0"/>
          </a:p>
          <a:p>
            <a:pPr lvl="1"/>
            <a:endParaRPr lang="en-US" altLang="ko-KR" kern="0" dirty="0" smtClean="0"/>
          </a:p>
          <a:p>
            <a:pPr lvl="2"/>
            <a:endParaRPr lang="en-US" altLang="ko-KR" kern="0" dirty="0" smtClean="0"/>
          </a:p>
          <a:p>
            <a:endParaRPr lang="en-US" altLang="ko-KR" kern="0" dirty="0" smtClean="0"/>
          </a:p>
          <a:p>
            <a:pPr lvl="1"/>
            <a:endParaRPr lang="ko-KR" altLang="en-US" kern="0" dirty="0"/>
          </a:p>
        </p:txBody>
      </p:sp>
      <p:sp>
        <p:nvSpPr>
          <p:cNvPr id="13" name="날짜 개체 틀 2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D2BE23-C5E1-4098-B54E-16A77968EFC3}" type="datetime1">
              <a:rPr lang="ko-KR" altLang="en-US" smtClean="0"/>
              <a:t>2016-11-13</a:t>
            </a:fld>
            <a:endParaRPr lang="ko-KR" altLang="en-US"/>
          </a:p>
        </p:txBody>
      </p:sp>
      <p:sp>
        <p:nvSpPr>
          <p:cNvPr id="14" name="바닥글 개체 틀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15" name="슬라이드 번호 개체 틀 4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fld id="{FE06B51D-2562-49C4-9911-4C79EE30A03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27" r:id="rId1"/>
    <p:sldLayoutId id="2147485125" r:id="rId2"/>
    <p:sldLayoutId id="2147485128" r:id="rId3"/>
  </p:sldLayoutIdLst>
  <p:transition>
    <p:cover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rgbClr val="000000"/>
          </a:solidFill>
          <a:latin typeface="+mn-lt"/>
          <a:ea typeface="휴먼둥근헤드라인" pitchFamily="18" charset="-127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rgbClr val="000000"/>
          </a:solidFill>
          <a:latin typeface="HY헤드라인M" pitchFamily="18" charset="-127"/>
          <a:ea typeface="휴먼둥근헤드라인" panose="02030504000101010101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rgbClr val="000000"/>
          </a:solidFill>
          <a:latin typeface="HY헤드라인M" pitchFamily="18" charset="-127"/>
          <a:ea typeface="휴먼둥근헤드라인" panose="02030504000101010101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rgbClr val="000000"/>
          </a:solidFill>
          <a:latin typeface="HY헤드라인M" pitchFamily="18" charset="-127"/>
          <a:ea typeface="휴먼둥근헤드라인" panose="02030504000101010101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rgbClr val="000000"/>
          </a:solidFill>
          <a:latin typeface="HY헤드라인M" pitchFamily="18" charset="-127"/>
          <a:ea typeface="휴먼둥근헤드라인" panose="02030504000101010101" pitchFamily="18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HY헤드라인M" pitchFamily="18" charset="-127"/>
          <a:ea typeface="HY헤드라인M" pitchFamily="18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HY헤드라인M" pitchFamily="18" charset="-127"/>
          <a:ea typeface="HY헤드라인M" pitchFamily="18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HY헤드라인M" pitchFamily="18" charset="-127"/>
          <a:ea typeface="HY헤드라인M" pitchFamily="18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HY헤드라인M" pitchFamily="18" charset="-127"/>
          <a:ea typeface="HY헤드라인M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0"/>
        </a:spcBef>
        <a:spcAft>
          <a:spcPct val="0"/>
        </a:spcAft>
        <a:buClr>
          <a:srgbClr val="C40000"/>
        </a:buClr>
        <a:buFont typeface="Wingdings" panose="05000000000000000000" pitchFamily="2" charset="2"/>
        <a:buChar char="v"/>
        <a:defRPr kumimoji="1" sz="2800">
          <a:solidFill>
            <a:schemeClr val="tx1"/>
          </a:solidFill>
          <a:latin typeface="HY헤드라인M" pitchFamily="18" charset="-127"/>
          <a:ea typeface="HY헤드라인M" pitchFamily="18" charset="-127"/>
          <a:cs typeface="+mn-cs"/>
        </a:defRPr>
      </a:lvl1pPr>
      <a:lvl2pPr marL="742950" indent="-285750" algn="l" rtl="0" eaLnBrk="0" fontAlgn="base" latinLnBrk="1" hangingPunct="0">
        <a:spcBef>
          <a:spcPct val="0"/>
        </a:spcBef>
        <a:spcAft>
          <a:spcPct val="0"/>
        </a:spcAft>
        <a:buFont typeface="HY헤드라인M" panose="02030600000101010101" pitchFamily="18" charset="-127"/>
        <a:buChar char="-"/>
        <a:defRPr kumimoji="1">
          <a:solidFill>
            <a:schemeClr val="tx1"/>
          </a:solidFill>
          <a:latin typeface="HY헤드라인M" pitchFamily="18" charset="-127"/>
          <a:ea typeface="HY헤드라인M" pitchFamily="18" charset="-127"/>
        </a:defRPr>
      </a:lvl2pPr>
      <a:lvl3pPr marL="1143000" indent="-228600" algn="l" rtl="0" eaLnBrk="0" fontAlgn="base" latinLnBrk="1" hangingPunct="0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kumimoji="1">
          <a:solidFill>
            <a:schemeClr val="tx1"/>
          </a:solidFill>
          <a:latin typeface="HY헤드라인M" pitchFamily="18" charset="-127"/>
          <a:ea typeface="HY헤드라인M" pitchFamily="18" charset="-127"/>
        </a:defRPr>
      </a:lvl3pPr>
      <a:lvl4pPr marL="1600200" indent="-228600" algn="l" rtl="0" eaLnBrk="0" fontAlgn="base" latinLnBrk="1" hangingPunct="0">
        <a:spcBef>
          <a:spcPct val="0"/>
        </a:spcBef>
        <a:spcAft>
          <a:spcPct val="0"/>
        </a:spcAft>
        <a:buFont typeface="Wingdings" panose="05000000000000000000" pitchFamily="2" charset="2"/>
        <a:buChar char="Ø"/>
        <a:defRPr kumimoji="1" sz="16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4pPr>
      <a:lvl5pPr marL="2057400" indent="-228600" algn="l" rtl="0" eaLnBrk="0" fontAlgn="base" latinLnBrk="1" hangingPunct="0">
        <a:spcBef>
          <a:spcPct val="0"/>
        </a:spcBef>
        <a:spcAft>
          <a:spcPct val="0"/>
        </a:spcAft>
        <a:buFont typeface="Wingdings" panose="05000000000000000000" pitchFamily="2" charset="2"/>
        <a:buChar char="§"/>
        <a:defRPr kumimoji="1" sz="1600">
          <a:solidFill>
            <a:schemeClr val="tx1"/>
          </a:solidFill>
          <a:latin typeface="HY헤드라인M" pitchFamily="18" charset="-127"/>
          <a:ea typeface="HY헤드라인M" pitchFamily="18" charset="-127"/>
        </a:defRPr>
      </a:lvl5pPr>
      <a:lvl6pPr marL="2514600" indent="-228600" algn="l" rtl="0" eaLnBrk="1" fontAlgn="base" latinLnBrk="1" hangingPunct="1">
        <a:spcBef>
          <a:spcPct val="20000"/>
        </a:spcBef>
        <a:spcAft>
          <a:spcPct val="0"/>
        </a:spcAft>
        <a:buFont typeface="Wingdings" pitchFamily="2" charset="2"/>
        <a:buChar char="§"/>
        <a:defRPr kumimoji="1" sz="1600">
          <a:solidFill>
            <a:schemeClr val="tx1"/>
          </a:solidFill>
          <a:latin typeface="Verdana" pitchFamily="34" charset="0"/>
          <a:ea typeface="굴림" pitchFamily="50" charset="-127"/>
        </a:defRPr>
      </a:lvl6pPr>
      <a:lvl7pPr marL="2971800" indent="-228600" algn="l" rtl="0" eaLnBrk="1" fontAlgn="base" latinLnBrk="1" hangingPunct="1">
        <a:spcBef>
          <a:spcPct val="20000"/>
        </a:spcBef>
        <a:spcAft>
          <a:spcPct val="0"/>
        </a:spcAft>
        <a:buFont typeface="Wingdings" pitchFamily="2" charset="2"/>
        <a:buChar char="§"/>
        <a:defRPr kumimoji="1" sz="1600">
          <a:solidFill>
            <a:schemeClr val="tx1"/>
          </a:solidFill>
          <a:latin typeface="Verdana" pitchFamily="34" charset="0"/>
          <a:ea typeface="굴림" pitchFamily="50" charset="-127"/>
        </a:defRPr>
      </a:lvl7pPr>
      <a:lvl8pPr marL="3429000" indent="-228600" algn="l" rtl="0" eaLnBrk="1" fontAlgn="base" latinLnBrk="1" hangingPunct="1">
        <a:spcBef>
          <a:spcPct val="20000"/>
        </a:spcBef>
        <a:spcAft>
          <a:spcPct val="0"/>
        </a:spcAft>
        <a:buFont typeface="Wingdings" pitchFamily="2" charset="2"/>
        <a:buChar char="§"/>
        <a:defRPr kumimoji="1" sz="1600">
          <a:solidFill>
            <a:schemeClr val="tx1"/>
          </a:solidFill>
          <a:latin typeface="Verdana" pitchFamily="34" charset="0"/>
          <a:ea typeface="굴림" pitchFamily="50" charset="-127"/>
        </a:defRPr>
      </a:lvl8pPr>
      <a:lvl9pPr marL="3886200" indent="-228600" algn="l" rtl="0" eaLnBrk="1" fontAlgn="base" latinLnBrk="1" hangingPunct="1">
        <a:spcBef>
          <a:spcPct val="20000"/>
        </a:spcBef>
        <a:spcAft>
          <a:spcPct val="0"/>
        </a:spcAft>
        <a:buFont typeface="Wingdings" pitchFamily="2" charset="2"/>
        <a:buChar char="§"/>
        <a:defRPr kumimoji="1" sz="1600">
          <a:solidFill>
            <a:schemeClr val="tx1"/>
          </a:solidFill>
          <a:latin typeface="Verdana" pitchFamily="34" charset="0"/>
          <a:ea typeface="굴림" pitchFamily="50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3"/>
          <p:cNvSpPr txBox="1"/>
          <p:nvPr/>
        </p:nvSpPr>
        <p:spPr>
          <a:xfrm>
            <a:off x="0" y="824513"/>
            <a:ext cx="9144000" cy="1138773"/>
          </a:xfrm>
          <a:prstGeom prst="rect">
            <a:avLst/>
          </a:prstGeom>
          <a:noFill/>
          <a:effectLst/>
        </p:spPr>
        <p:txBody>
          <a:bodyPr>
            <a:spAutoFit/>
          </a:bodyPr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9pPr>
          </a:lstStyle>
          <a:p>
            <a:pPr algn="ctr">
              <a:defRPr/>
            </a:pPr>
            <a:endParaRPr lang="en-US" altLang="ko-KR" sz="3200" b="1" dirty="0">
              <a:solidFill>
                <a:srgbClr val="0000FF"/>
              </a:solidFill>
              <a:latin typeface="Adobe 고딕 Std B" panose="020B0800000000000000" pitchFamily="34" charset="-127"/>
              <a:ea typeface="Adobe 고딕 Std B" panose="020B0800000000000000" pitchFamily="34" charset="-127"/>
            </a:endParaRPr>
          </a:p>
          <a:p>
            <a:pPr algn="ctr">
              <a:defRPr/>
            </a:pPr>
            <a:r>
              <a:rPr lang="en-US" altLang="ko-KR" sz="3600" b="1" dirty="0" smtClean="0">
                <a:solidFill>
                  <a:srgbClr val="0000FF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I2NSF Project @ </a:t>
            </a:r>
            <a:r>
              <a:rPr lang="en-US" altLang="ko-KR" sz="3200" b="1" dirty="0">
                <a:solidFill>
                  <a:srgbClr val="0000FF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IETF-97 </a:t>
            </a:r>
            <a:r>
              <a:rPr lang="en-US" altLang="ko-KR" sz="3200" b="1" dirty="0" err="1">
                <a:solidFill>
                  <a:srgbClr val="0000FF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Hackathon</a:t>
            </a:r>
            <a:endParaRPr lang="en-US" altLang="ko-KR" sz="3200" b="1" spc="-150" dirty="0">
              <a:ln w="18415" cmpd="sng">
                <a:noFill/>
                <a:prstDash val="solid"/>
              </a:ln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880267" y="5733256"/>
            <a:ext cx="36359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Jaehoon</a:t>
            </a:r>
            <a:r>
              <a:rPr lang="en-US" altLang="ko-K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(Paul) </a:t>
            </a:r>
            <a:r>
              <a:rPr lang="en-US" altLang="ko-KR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Jeong</a:t>
            </a:r>
            <a:endParaRPr lang="en-US" altLang="ko-K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ko-K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Sungkyunkwan</a:t>
            </a:r>
            <a:r>
              <a:rPr lang="en-US" altLang="ko-K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University</a:t>
            </a:r>
          </a:p>
          <a:p>
            <a:pPr algn="ctr"/>
            <a:r>
              <a:rPr lang="en-US" altLang="ko-K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pauljeong@skku.edu</a:t>
            </a:r>
            <a:endParaRPr lang="ko-KR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03519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07504" y="692696"/>
            <a:ext cx="8928992" cy="604867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ko-KR" sz="2800" dirty="0"/>
              <a:t>I2NSF: Chartered to use NETCONF/RESTCONF + Data </a:t>
            </a:r>
            <a:r>
              <a:rPr lang="en-US" altLang="ko-KR" sz="2800" dirty="0" smtClean="0"/>
              <a:t>Models 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2200" dirty="0" smtClean="0"/>
              <a:t>Is </a:t>
            </a:r>
            <a:r>
              <a:rPr lang="en-US" altLang="ko-KR" sz="2200" dirty="0"/>
              <a:t>this approach reasonable for management of security devices</a:t>
            </a:r>
            <a:r>
              <a:rPr lang="en-US" altLang="ko-KR" sz="2200" dirty="0" smtClean="0"/>
              <a:t>?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2200" dirty="0" smtClean="0"/>
              <a:t>Is </a:t>
            </a:r>
            <a:r>
              <a:rPr lang="en-US" altLang="ko-KR" sz="2200" dirty="0"/>
              <a:t>it better than </a:t>
            </a:r>
            <a:r>
              <a:rPr lang="en-US" altLang="ko-KR" sz="2200" dirty="0" smtClean="0"/>
              <a:t>writing another security protocol?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2200" dirty="0" smtClean="0"/>
              <a:t>Can </a:t>
            </a:r>
            <a:r>
              <a:rPr lang="en-US" altLang="ko-KR" sz="2200" dirty="0"/>
              <a:t>we get I2NSF </a:t>
            </a:r>
            <a:r>
              <a:rPr lang="en-US" altLang="ko-KR" sz="2200" b="1" dirty="0" smtClean="0"/>
              <a:t>Key Data </a:t>
            </a:r>
            <a:r>
              <a:rPr lang="en-US" altLang="ko-KR" sz="2200" b="1" dirty="0"/>
              <a:t>Model (Capability) refined</a:t>
            </a:r>
            <a:r>
              <a:rPr lang="en-US" altLang="ko-KR" sz="2200" dirty="0"/>
              <a:t>, and put open source code </a:t>
            </a:r>
            <a:r>
              <a:rPr lang="en-US" altLang="ko-KR" sz="2200" dirty="0" smtClean="0"/>
              <a:t>for VOIP/</a:t>
            </a:r>
            <a:r>
              <a:rPr lang="en-US" altLang="ko-KR" sz="2200" dirty="0" err="1" smtClean="0"/>
              <a:t>VoLTE</a:t>
            </a:r>
            <a:r>
              <a:rPr lang="en-US" altLang="ko-KR" sz="2200" dirty="0" smtClean="0"/>
              <a:t> and Firewall? </a:t>
            </a:r>
          </a:p>
          <a:p>
            <a:pPr lvl="1"/>
            <a:endParaRPr lang="en-US" altLang="ko-KR" sz="2000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ko-KR" sz="2800" dirty="0"/>
              <a:t>Result:  I2NSF WG approach works, fast time to </a:t>
            </a:r>
            <a:r>
              <a:rPr lang="en-US" altLang="ko-KR" sz="2800" dirty="0" smtClean="0"/>
              <a:t>market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2400" dirty="0"/>
              <a:t> </a:t>
            </a:r>
            <a:r>
              <a:rPr lang="en-US" altLang="ko-KR" sz="2200" dirty="0" smtClean="0"/>
              <a:t>	NM/OPS </a:t>
            </a:r>
            <a:r>
              <a:rPr lang="en-US" altLang="ko-KR" sz="2200" dirty="0"/>
              <a:t>should expand their work into </a:t>
            </a:r>
            <a:r>
              <a:rPr lang="en-US" altLang="ko-KR" sz="2200" dirty="0" smtClean="0"/>
              <a:t>Security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2200" dirty="0"/>
              <a:t> </a:t>
            </a:r>
            <a:r>
              <a:rPr lang="en-US" altLang="ko-KR" sz="2200" dirty="0" smtClean="0"/>
              <a:t>I2NSF </a:t>
            </a:r>
            <a:r>
              <a:rPr lang="en-US" altLang="ko-KR" sz="2200" dirty="0"/>
              <a:t>follows up with MILE, SACM, DOTS, </a:t>
            </a:r>
            <a:r>
              <a:rPr lang="en-US" altLang="ko-KR" sz="2200" dirty="0" smtClean="0"/>
              <a:t>and SECEVENTs  </a:t>
            </a:r>
            <a:endParaRPr lang="en-US" altLang="ko-KR" sz="2200" dirty="0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 sz="2000" dirty="0"/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altLang="ko-KR" sz="2800" dirty="0"/>
              <a:t>Does this work for a student project – Yes!! </a:t>
            </a:r>
            <a:endParaRPr lang="en-US" altLang="ko-KR" sz="2800" dirty="0" smtClean="0"/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2200" dirty="0" smtClean="0"/>
              <a:t>25 </a:t>
            </a:r>
            <a:r>
              <a:rPr lang="en-US" altLang="ko-KR" sz="2200" dirty="0"/>
              <a:t>new 1</a:t>
            </a:r>
            <a:r>
              <a:rPr lang="en-US" altLang="ko-KR" sz="2200" baseline="30000" dirty="0"/>
              <a:t>st</a:t>
            </a:r>
            <a:r>
              <a:rPr lang="en-US" altLang="ko-KR" sz="2200" dirty="0"/>
              <a:t> timers at IETF </a:t>
            </a:r>
            <a:r>
              <a:rPr lang="en-US" altLang="ko-KR" sz="2200" dirty="0" smtClean="0"/>
              <a:t> 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z="2200" dirty="0" smtClean="0"/>
              <a:t>Put </a:t>
            </a:r>
            <a:r>
              <a:rPr lang="en-US" altLang="ko-KR" sz="2200" dirty="0"/>
              <a:t>Code on Web </a:t>
            </a:r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ko-KR" altLang="en-US" dirty="0"/>
          </a:p>
        </p:txBody>
      </p:sp>
      <p:sp>
        <p:nvSpPr>
          <p:cNvPr id="29" name="제목 1"/>
          <p:cNvSpPr txBox="1">
            <a:spLocks/>
          </p:cNvSpPr>
          <p:nvPr/>
        </p:nvSpPr>
        <p:spPr>
          <a:xfrm>
            <a:off x="107504" y="72008"/>
            <a:ext cx="8928992" cy="1124744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buNone/>
              <a:defRPr kumimoji="1" lang="ko-KR" altLang="en-US" sz="4000" b="1" kern="1200" spc="-150" dirty="0">
                <a:solidFill>
                  <a:schemeClr val="tx1"/>
                </a:solidFill>
                <a:effectLst/>
                <a:latin typeface="+mn-ea"/>
                <a:ea typeface="+mn-ea"/>
                <a:cs typeface="Arial Unicode MS" panose="020B0604020202020204" pitchFamily="50" charset="-127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5pPr>
            <a:lvl6pPr marL="4572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>
              <a:defRPr/>
            </a:pPr>
            <a:r>
              <a:rPr lang="en-US" altLang="ko-KR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50" charset="-127"/>
                <a:ea typeface="Arial Unicode MS" panose="020B0604020202020204" pitchFamily="50" charset="-127"/>
              </a:rPr>
              <a:t>Why Do We this Project?</a:t>
            </a:r>
            <a:endParaRPr lang="en-US" altLang="ko-KR" sz="3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50" charset="-127"/>
              <a:ea typeface="Arial Unicode MS" panose="020B0604020202020204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06B51D-2562-49C4-9911-4C79EE30A032}" type="slidenum">
              <a:rPr lang="ko-KR" altLang="en-US" smtClean="0"/>
              <a:pPr>
                <a:defRPr/>
              </a:pPr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6949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20" y="332656"/>
            <a:ext cx="9110380" cy="6212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4936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모서리가 둥근 직사각형 18"/>
          <p:cNvSpPr/>
          <p:nvPr/>
        </p:nvSpPr>
        <p:spPr bwMode="auto">
          <a:xfrm>
            <a:off x="1789084" y="1412776"/>
            <a:ext cx="7103396" cy="4608512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111125" tIns="55562" rIns="111125" bIns="55562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107504" y="692696"/>
            <a:ext cx="8928992" cy="6048672"/>
          </a:xfrm>
          <a:prstGeom prst="rect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1" indent="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4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48" name="제목 1"/>
          <p:cNvSpPr txBox="1">
            <a:spLocks/>
          </p:cNvSpPr>
          <p:nvPr/>
        </p:nvSpPr>
        <p:spPr>
          <a:xfrm>
            <a:off x="107504" y="72008"/>
            <a:ext cx="8928992" cy="1124744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buNone/>
              <a:defRPr kumimoji="1" lang="ko-KR" altLang="en-US" sz="4000" b="1" kern="1200" spc="-150" dirty="0">
                <a:solidFill>
                  <a:schemeClr val="tx1"/>
                </a:solidFill>
                <a:effectLst/>
                <a:latin typeface="+mn-ea"/>
                <a:ea typeface="+mn-ea"/>
                <a:cs typeface="Arial Unicode MS" panose="020B0604020202020204" pitchFamily="50" charset="-127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5pPr>
            <a:lvl6pPr marL="4572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>
              <a:defRPr/>
            </a:pPr>
            <a:r>
              <a:rPr lang="en-US" altLang="ko-KR" sz="3200" dirty="0" smtClean="0"/>
              <a:t>What are Network Security Functions (NSFs)?</a:t>
            </a:r>
            <a:endParaRPr lang="en-US" altLang="ko-KR" sz="3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50" charset="-127"/>
              <a:ea typeface="Arial Unicode MS" panose="020B0604020202020204" pitchFamily="50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3005014" y="2420888"/>
            <a:ext cx="1572716" cy="72008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9BBB5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NSF1</a:t>
            </a:r>
          </a:p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(</a:t>
            </a:r>
            <a:r>
              <a:rPr kumimoji="0" lang="en-US" altLang="ko-KR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Firewall</a:t>
            </a:r>
            <a:r>
              <a:rPr kumimoji="0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)</a:t>
            </a:r>
            <a:endParaRPr kumimoji="0" lang="ko-KR" altLang="en-US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6023620" y="2366611"/>
            <a:ext cx="1572716" cy="72008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9BBB5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NSF2</a:t>
            </a:r>
          </a:p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(</a:t>
            </a:r>
            <a:r>
              <a:rPr kumimoji="0" lang="en-US" altLang="ko-KR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DPI</a:t>
            </a:r>
            <a:r>
              <a:rPr kumimoji="0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)</a:t>
            </a:r>
            <a:endParaRPr kumimoji="0" lang="ko-KR" altLang="en-US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5" name="순서도: 자기 디스크 74"/>
          <p:cNvSpPr/>
          <p:nvPr/>
        </p:nvSpPr>
        <p:spPr>
          <a:xfrm>
            <a:off x="2267744" y="4374112"/>
            <a:ext cx="1711156" cy="936387"/>
          </a:xfrm>
          <a:prstGeom prst="flowChartMagneticDisk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Switch</a:t>
            </a:r>
            <a:endParaRPr kumimoji="0" lang="ko-KR" alt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47864" y="1988840"/>
            <a:ext cx="3919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*NSF</a:t>
            </a:r>
            <a:r>
              <a:rPr lang="en-US" altLang="ko-KR" dirty="0" smtClean="0"/>
              <a:t>: Network Security Function</a:t>
            </a:r>
          </a:p>
        </p:txBody>
      </p:sp>
      <p:sp>
        <p:nvSpPr>
          <p:cNvPr id="13" name="정육면체 12"/>
          <p:cNvSpPr/>
          <p:nvPr/>
        </p:nvSpPr>
        <p:spPr bwMode="auto">
          <a:xfrm>
            <a:off x="191882" y="4437112"/>
            <a:ext cx="1088966" cy="454332"/>
          </a:xfrm>
          <a:prstGeom prst="cube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111125" tIns="55562" rIns="111125" bIns="55562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굴림" pitchFamily="50" charset="-127"/>
                <a:ea typeface="굴림" pitchFamily="50" charset="-127"/>
              </a:rPr>
              <a:t> packet</a:t>
            </a:r>
            <a:endParaRPr kumimoji="1" lang="ko-KR" alt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cxnSp>
        <p:nvCxnSpPr>
          <p:cNvPr id="63" name="직선 화살표 연결선 62"/>
          <p:cNvCxnSpPr/>
          <p:nvPr/>
        </p:nvCxnSpPr>
        <p:spPr bwMode="auto">
          <a:xfrm>
            <a:off x="1331640" y="4662145"/>
            <a:ext cx="914888" cy="0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sp>
        <p:nvSpPr>
          <p:cNvPr id="67" name="TextBox 66"/>
          <p:cNvSpPr txBox="1"/>
          <p:nvPr/>
        </p:nvSpPr>
        <p:spPr>
          <a:xfrm>
            <a:off x="3275856" y="1484784"/>
            <a:ext cx="3919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 smtClean="0"/>
              <a:t>Enterprise Network</a:t>
            </a:r>
            <a:endParaRPr lang="en-US" altLang="ko-KR" sz="2400" dirty="0" smtClean="0"/>
          </a:p>
        </p:txBody>
      </p:sp>
      <p:cxnSp>
        <p:nvCxnSpPr>
          <p:cNvPr id="72" name="직선 화살표 연결선 71"/>
          <p:cNvCxnSpPr>
            <a:stCxn id="75" idx="1"/>
            <a:endCxn id="60" idx="2"/>
          </p:cNvCxnSpPr>
          <p:nvPr/>
        </p:nvCxnSpPr>
        <p:spPr bwMode="auto">
          <a:xfrm flipV="1">
            <a:off x="3123322" y="3140968"/>
            <a:ext cx="668050" cy="1233144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sp>
        <p:nvSpPr>
          <p:cNvPr id="21" name="TextBox 20"/>
          <p:cNvSpPr txBox="1"/>
          <p:nvPr/>
        </p:nvSpPr>
        <p:spPr>
          <a:xfrm>
            <a:off x="2339210" y="5247650"/>
            <a:ext cx="1613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/>
              <a:t>H</a:t>
            </a:r>
            <a:r>
              <a:rPr lang="en-US" altLang="ko-KR" dirty="0" smtClean="0"/>
              <a:t>ow to do?</a:t>
            </a:r>
            <a:endParaRPr lang="ko-KR" altLang="en-US" dirty="0"/>
          </a:p>
        </p:txBody>
      </p:sp>
      <p:sp>
        <p:nvSpPr>
          <p:cNvPr id="96" name="TextBox 95"/>
          <p:cNvSpPr txBox="1"/>
          <p:nvPr/>
        </p:nvSpPr>
        <p:spPr>
          <a:xfrm>
            <a:off x="3491880" y="3203684"/>
            <a:ext cx="1613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Enough?</a:t>
            </a:r>
            <a:endParaRPr lang="ko-KR" altLang="en-US" dirty="0"/>
          </a:p>
        </p:txBody>
      </p:sp>
      <p:cxnSp>
        <p:nvCxnSpPr>
          <p:cNvPr id="102" name="직선 화살표 연결선 101"/>
          <p:cNvCxnSpPr/>
          <p:nvPr/>
        </p:nvCxnSpPr>
        <p:spPr bwMode="auto">
          <a:xfrm flipV="1">
            <a:off x="4608813" y="2780928"/>
            <a:ext cx="1331339" cy="1784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sp>
        <p:nvSpPr>
          <p:cNvPr id="103" name="TextBox 102"/>
          <p:cNvSpPr txBox="1"/>
          <p:nvPr/>
        </p:nvSpPr>
        <p:spPr>
          <a:xfrm>
            <a:off x="5838568" y="3068960"/>
            <a:ext cx="1973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Valid Packet?</a:t>
            </a:r>
            <a:endParaRPr lang="ko-KR" altLang="en-US" dirty="0"/>
          </a:p>
        </p:txBody>
      </p:sp>
      <p:cxnSp>
        <p:nvCxnSpPr>
          <p:cNvPr id="104" name="직선 화살표 연결선 103"/>
          <p:cNvCxnSpPr/>
          <p:nvPr/>
        </p:nvCxnSpPr>
        <p:spPr bwMode="auto">
          <a:xfrm flipH="1">
            <a:off x="3918198" y="3370038"/>
            <a:ext cx="2735216" cy="1067074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cxnSp>
        <p:nvCxnSpPr>
          <p:cNvPr id="111" name="직선 화살표 연결선 110"/>
          <p:cNvCxnSpPr/>
          <p:nvPr/>
        </p:nvCxnSpPr>
        <p:spPr bwMode="auto">
          <a:xfrm>
            <a:off x="4067944" y="4725144"/>
            <a:ext cx="2376264" cy="13046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lg" len="lg"/>
          </a:ln>
          <a:effectLst/>
        </p:spPr>
      </p:cxnSp>
      <p:pic>
        <p:nvPicPr>
          <p:cNvPr id="34" name="그림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297" y="4303169"/>
            <a:ext cx="1142055" cy="1142055"/>
          </a:xfrm>
          <a:prstGeom prst="rect">
            <a:avLst/>
          </a:prstGeom>
        </p:spPr>
      </p:pic>
      <p:sp>
        <p:nvSpPr>
          <p:cNvPr id="112" name="TextBox 111"/>
          <p:cNvSpPr txBox="1"/>
          <p:nvPr/>
        </p:nvSpPr>
        <p:spPr>
          <a:xfrm>
            <a:off x="6012160" y="5355180"/>
            <a:ext cx="2097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Destination Host</a:t>
            </a:r>
            <a:endParaRPr lang="ko-KR" altLang="en-US" dirty="0"/>
          </a:p>
        </p:txBody>
      </p:sp>
      <p:sp>
        <p:nvSpPr>
          <p:cNvPr id="113" name="TextBox 112"/>
          <p:cNvSpPr txBox="1"/>
          <p:nvPr/>
        </p:nvSpPr>
        <p:spPr>
          <a:xfrm>
            <a:off x="4860833" y="2374088"/>
            <a:ext cx="791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No</a:t>
            </a:r>
            <a:endParaRPr lang="ko-KR" altLang="en-US" dirty="0"/>
          </a:p>
        </p:txBody>
      </p:sp>
      <p:sp>
        <p:nvSpPr>
          <p:cNvPr id="114" name="TextBox 113"/>
          <p:cNvSpPr txBox="1"/>
          <p:nvPr/>
        </p:nvSpPr>
        <p:spPr>
          <a:xfrm>
            <a:off x="5285902" y="3753036"/>
            <a:ext cx="791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Yes</a:t>
            </a:r>
            <a:endParaRPr lang="ko-KR" altLang="en-US" dirty="0"/>
          </a:p>
        </p:txBody>
      </p:sp>
      <p:sp>
        <p:nvSpPr>
          <p:cNvPr id="115" name="TextBox 114"/>
          <p:cNvSpPr txBox="1"/>
          <p:nvPr/>
        </p:nvSpPr>
        <p:spPr>
          <a:xfrm>
            <a:off x="4623070" y="4769548"/>
            <a:ext cx="1173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Forward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79331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07504" y="692696"/>
            <a:ext cx="8928992" cy="604867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ko-KR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Given the code base of I2NSF Framework </a:t>
            </a:r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provisioning Network Security Functions (NSFs), we implemented two things:</a:t>
            </a:r>
          </a:p>
          <a:p>
            <a:pPr lvl="1"/>
            <a:r>
              <a:rPr lang="en-US" altLang="ko-KR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ko-KR" sz="36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ko-KR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Firewall</a:t>
            </a:r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for Web-filtering in I2NSF Framework using SDN and 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endParaRPr lang="en-US" altLang="ko-KR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altLang="ko-KR" sz="36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(ii) Deep Packet Inspection (DPI)</a:t>
            </a:r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for VoIP/</a:t>
            </a:r>
            <a:r>
              <a:rPr lang="en-US" altLang="ko-KR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VoLTE</a:t>
            </a:r>
            <a:r>
              <a:rPr lang="en-US" altLang="ko-KR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Security Service in I2NSF Framework.</a:t>
            </a:r>
            <a:endParaRPr lang="en-US" altLang="ko-KR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ko-KR" altLang="en-US" dirty="0"/>
          </a:p>
        </p:txBody>
      </p:sp>
      <p:sp>
        <p:nvSpPr>
          <p:cNvPr id="29" name="제목 1"/>
          <p:cNvSpPr txBox="1">
            <a:spLocks/>
          </p:cNvSpPr>
          <p:nvPr/>
        </p:nvSpPr>
        <p:spPr>
          <a:xfrm>
            <a:off x="107504" y="72008"/>
            <a:ext cx="8928992" cy="1124744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buNone/>
              <a:defRPr kumimoji="1" lang="ko-KR" altLang="en-US" sz="4000" b="1" kern="1200" spc="-150" dirty="0">
                <a:solidFill>
                  <a:schemeClr val="tx1"/>
                </a:solidFill>
                <a:effectLst/>
                <a:latin typeface="+mn-ea"/>
                <a:ea typeface="+mn-ea"/>
                <a:cs typeface="Arial Unicode MS" panose="020B0604020202020204" pitchFamily="50" charset="-127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5pPr>
            <a:lvl6pPr marL="4572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>
              <a:defRPr/>
            </a:pPr>
            <a:r>
              <a:rPr lang="en-US" altLang="ko-KR" sz="35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50" charset="-127"/>
                <a:ea typeface="Arial Unicode MS" panose="020B0604020202020204" pitchFamily="50" charset="-127"/>
              </a:rPr>
              <a:t>Goal</a:t>
            </a:r>
            <a:r>
              <a:rPr lang="en-US" altLang="ko-KR" sz="3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50" charset="-127"/>
                <a:ea typeface="Arial Unicode MS" panose="020B0604020202020204" pitchFamily="50" charset="-127"/>
              </a:rPr>
              <a:t> of I2NSF Project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06B51D-2562-49C4-9911-4C79EE30A032}" type="slidenum">
              <a:rPr lang="ko-KR" altLang="en-US" smtClean="0"/>
              <a:pPr>
                <a:defRPr/>
              </a:pPr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402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07504" y="692696"/>
            <a:ext cx="8928992" cy="604867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r>
              <a:rPr lang="en-US" altLang="ko-KR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Proof </a:t>
            </a:r>
            <a:r>
              <a:rPr lang="en-US" altLang="ko-KR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Concept (POC)</a:t>
            </a:r>
            <a:r>
              <a:rPr lang="en-US" altLang="ko-KR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I2NSF Framework using </a:t>
            </a:r>
            <a:r>
              <a:rPr lang="en-US" altLang="ko-KR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Open </a:t>
            </a:r>
            <a:r>
              <a:rPr lang="en-US" altLang="ko-KR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ko-KR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ources.</a:t>
            </a:r>
          </a:p>
          <a:p>
            <a:pPr marL="342900" indent="-342900">
              <a:buFont typeface="+mj-lt"/>
              <a:buAutoNum type="arabicPeriod"/>
            </a:pPr>
            <a:endParaRPr lang="en-US" altLang="ko-KR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ko-KR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Validity </a:t>
            </a:r>
            <a:r>
              <a:rPr lang="en-US" altLang="ko-KR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 </a:t>
            </a:r>
            <a:r>
              <a:rPr lang="en-US" altLang="ko-KR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I2NSF Interface Design </a:t>
            </a:r>
            <a:r>
              <a:rPr lang="en-US" altLang="ko-KR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I2NSF Framework. </a:t>
            </a:r>
          </a:p>
          <a:p>
            <a:endParaRPr lang="en-US" altLang="ko-KR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ko-KR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Feasibility </a:t>
            </a:r>
            <a:r>
              <a:rPr lang="en-US" altLang="ko-KR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Data-driven Approach</a:t>
            </a:r>
            <a:r>
              <a:rPr lang="en-US" altLang="ko-KR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(YANG) for Network Security Services.</a:t>
            </a:r>
            <a:endParaRPr lang="en-US" altLang="ko-KR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제목 1"/>
          <p:cNvSpPr txBox="1">
            <a:spLocks/>
          </p:cNvSpPr>
          <p:nvPr/>
        </p:nvSpPr>
        <p:spPr>
          <a:xfrm>
            <a:off x="107504" y="72008"/>
            <a:ext cx="8928992" cy="1124744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buNone/>
              <a:defRPr kumimoji="1" lang="ko-KR" altLang="en-US" sz="4000" b="1" kern="1200" spc="-150" dirty="0">
                <a:solidFill>
                  <a:schemeClr val="tx1"/>
                </a:solidFill>
                <a:effectLst/>
                <a:latin typeface="+mn-ea"/>
                <a:ea typeface="+mn-ea"/>
                <a:cs typeface="Arial Unicode MS" panose="020B0604020202020204" pitchFamily="50" charset="-127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5pPr>
            <a:lvl6pPr marL="4572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>
              <a:defRPr/>
            </a:pPr>
            <a:r>
              <a:rPr lang="en-US" altLang="ko-KR" sz="35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50" charset="-127"/>
                <a:ea typeface="Arial Unicode MS" panose="020B0604020202020204" pitchFamily="50" charset="-127"/>
              </a:rPr>
              <a:t>Contributions</a:t>
            </a:r>
            <a:r>
              <a:rPr lang="en-US" altLang="ko-KR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50" charset="-127"/>
                <a:ea typeface="Arial Unicode MS" panose="020B0604020202020204" pitchFamily="50" charset="-127"/>
              </a:rPr>
              <a:t> for the Goal</a:t>
            </a:r>
            <a:endParaRPr lang="en-US" altLang="ko-KR" sz="3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50" charset="-127"/>
              <a:ea typeface="Arial Unicode MS" panose="020B0604020202020204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06B51D-2562-49C4-9911-4C79EE30A032}" type="slidenum">
              <a:rPr lang="ko-KR" altLang="en-US" smtClean="0"/>
              <a:pPr>
                <a:defRPr/>
              </a:pPr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44426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제목 1"/>
          <p:cNvSpPr txBox="1">
            <a:spLocks/>
          </p:cNvSpPr>
          <p:nvPr/>
        </p:nvSpPr>
        <p:spPr>
          <a:xfrm>
            <a:off x="107504" y="72008"/>
            <a:ext cx="8928992" cy="1124744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buNone/>
              <a:defRPr kumimoji="1" lang="ko-KR" altLang="en-US" sz="4000" b="1" kern="1200" spc="-150" dirty="0">
                <a:solidFill>
                  <a:schemeClr val="tx1"/>
                </a:solidFill>
                <a:effectLst/>
                <a:latin typeface="+mn-ea"/>
                <a:ea typeface="+mn-ea"/>
                <a:cs typeface="Arial Unicode MS" panose="020B0604020202020204" pitchFamily="50" charset="-127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5pPr>
            <a:lvl6pPr marL="4572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>
              <a:defRPr/>
            </a:pPr>
            <a:r>
              <a:rPr lang="en-US" altLang="ko-KR" sz="35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50" charset="-127"/>
                <a:ea typeface="Arial Unicode MS" panose="020B0604020202020204" pitchFamily="50" charset="-127"/>
              </a:rPr>
              <a:t>Hackathon</a:t>
            </a:r>
            <a:r>
              <a:rPr lang="en-US" altLang="ko-KR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50" charset="-127"/>
                <a:ea typeface="Arial Unicode MS" panose="020B0604020202020204" pitchFamily="50" charset="-127"/>
              </a:rPr>
              <a:t> Development</a:t>
            </a:r>
            <a:endParaRPr lang="en-US" altLang="ko-KR" sz="3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50" charset="-127"/>
              <a:ea typeface="Arial Unicode MS" panose="020B06040202020202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07504" y="692696"/>
            <a:ext cx="4392488" cy="604867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3000" b="1" dirty="0" smtClean="0"/>
              <a:t>Building Environment</a:t>
            </a:r>
          </a:p>
          <a:p>
            <a:endParaRPr lang="en-US" altLang="ko-KR" b="1" dirty="0" smtClean="0"/>
          </a:p>
          <a:p>
            <a:pPr marL="342900" indent="-342900">
              <a:buFont typeface="+mj-lt"/>
              <a:buAutoNum type="arabicPeriod"/>
            </a:pPr>
            <a:r>
              <a:rPr lang="en-US" altLang="ko-KR" sz="2000" b="1" dirty="0" smtClean="0"/>
              <a:t>OS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dirty="0" smtClean="0"/>
              <a:t>Ubuntu 14.04TL</a:t>
            </a:r>
          </a:p>
          <a:p>
            <a:pPr lvl="1"/>
            <a:endParaRPr lang="en-US" altLang="ko-KR" dirty="0" smtClean="0"/>
          </a:p>
          <a:p>
            <a:pPr marL="342900" indent="-342900">
              <a:buFont typeface="+mj-lt"/>
              <a:buAutoNum type="arabicPeriod" startAt="2"/>
            </a:pPr>
            <a:r>
              <a:rPr lang="en-US" altLang="ko-KR" sz="2000" b="1" dirty="0" err="1" smtClean="0"/>
              <a:t>Netconfd</a:t>
            </a:r>
            <a:endParaRPr lang="en-US" altLang="ko-KR" sz="2000" b="1" dirty="0" smtClean="0"/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dirty="0" smtClean="0"/>
              <a:t>6.2 Version</a:t>
            </a:r>
            <a:endParaRPr lang="en-US" altLang="ko-KR" dirty="0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 dirty="0"/>
          </a:p>
          <a:p>
            <a:pPr marL="342900" indent="-342900">
              <a:buFont typeface="+mj-lt"/>
              <a:buAutoNum type="arabicPeriod" startAt="2"/>
            </a:pPr>
            <a:r>
              <a:rPr lang="en-US" altLang="ko-KR" sz="2000" b="1" dirty="0" smtClean="0"/>
              <a:t>Apache2</a:t>
            </a:r>
            <a:endParaRPr lang="en-US" altLang="ko-KR" sz="2000" b="1" dirty="0"/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dirty="0" smtClean="0"/>
              <a:t>2.4.7 Version</a:t>
            </a:r>
            <a:endParaRPr lang="en-US" altLang="ko-KR" dirty="0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 dirty="0"/>
          </a:p>
          <a:p>
            <a:pPr marL="342900" indent="-342900">
              <a:buFont typeface="+mj-lt"/>
              <a:buAutoNum type="arabicPeriod" startAt="2"/>
            </a:pPr>
            <a:r>
              <a:rPr lang="en-US" altLang="ko-KR" sz="2000" b="1" dirty="0" smtClean="0"/>
              <a:t>MySQL</a:t>
            </a:r>
            <a:endParaRPr lang="en-US" altLang="ko-KR" sz="2000" b="1" dirty="0"/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dirty="0" smtClean="0"/>
              <a:t>14.14 Version</a:t>
            </a:r>
            <a:endParaRPr lang="en-US" altLang="ko-KR" dirty="0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 dirty="0" smtClean="0"/>
          </a:p>
          <a:p>
            <a:pPr marL="342900" indent="-342900">
              <a:buFont typeface="+mj-lt"/>
              <a:buAutoNum type="arabicPeriod" startAt="2"/>
            </a:pPr>
            <a:r>
              <a:rPr lang="en-US" altLang="ko-KR" sz="2000" b="1" dirty="0" smtClean="0"/>
              <a:t>PHP</a:t>
            </a:r>
            <a:endParaRPr lang="en-US" altLang="ko-KR" sz="2000" b="1" dirty="0"/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dirty="0" smtClean="0"/>
              <a:t>5.5.9 Version</a:t>
            </a:r>
            <a:endParaRPr lang="en-US" altLang="ko-KR" dirty="0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4614416" y="692696"/>
            <a:ext cx="4392488" cy="604867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b="1" smtClean="0"/>
          </a:p>
          <a:p>
            <a:endParaRPr lang="en-US" altLang="ko-KR" b="1"/>
          </a:p>
          <a:p>
            <a:endParaRPr lang="en-US" altLang="ko-KR" b="1" smtClean="0"/>
          </a:p>
          <a:p>
            <a:pPr marL="457200" indent="-457200">
              <a:buFont typeface="+mj-lt"/>
              <a:buAutoNum type="arabicPeriod" startAt="5"/>
            </a:pPr>
            <a:r>
              <a:rPr lang="en-US" altLang="ko-KR" sz="2000" b="1" smtClean="0"/>
              <a:t>Mininet</a:t>
            </a:r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mtClean="0"/>
              <a:t>2.2.1 Version</a:t>
            </a:r>
          </a:p>
          <a:p>
            <a:pPr lvl="1"/>
            <a:endParaRPr lang="en-US" altLang="ko-KR" smtClean="0"/>
          </a:p>
          <a:p>
            <a:pPr marL="457200" indent="-457200">
              <a:buFont typeface="+mj-lt"/>
              <a:buAutoNum type="arabicPeriod" startAt="5"/>
            </a:pPr>
            <a:r>
              <a:rPr lang="en-US" altLang="ko-KR" sz="2000" b="1" smtClean="0"/>
              <a:t>OpenDaylight</a:t>
            </a:r>
            <a:endParaRPr lang="en-US" altLang="ko-KR" sz="2000" b="1"/>
          </a:p>
          <a:p>
            <a:pPr marL="800100" lvl="1" indent="-342900">
              <a:buFont typeface="Wingdings" panose="05000000000000000000" pitchFamily="2" charset="2"/>
              <a:buChar char="§"/>
            </a:pPr>
            <a:r>
              <a:rPr lang="en-US" altLang="ko-KR" smtClean="0"/>
              <a:t>Distribution-karaf-0.4.3-Beryllium-SR3</a:t>
            </a:r>
            <a:endParaRPr lang="en-US" altLang="ko-KR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 smtClean="0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 smtClean="0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 smtClean="0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 smtClean="0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 smtClean="0"/>
          </a:p>
          <a:p>
            <a:pPr marL="800100" lvl="1" indent="-342900">
              <a:buFont typeface="Wingdings" panose="05000000000000000000" pitchFamily="2" charset="2"/>
              <a:buChar char="§"/>
            </a:pPr>
            <a:endParaRPr lang="en-US" altLang="ko-KR" smtClean="0"/>
          </a:p>
          <a:p>
            <a:pPr lvl="1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088" y="3344321"/>
            <a:ext cx="3528392" cy="74215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861" y="4824206"/>
            <a:ext cx="1940343" cy="1233269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8951" y="2805761"/>
            <a:ext cx="1857375" cy="18192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51170" y="5152255"/>
            <a:ext cx="1994411" cy="1386657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6374" y="4365104"/>
            <a:ext cx="2654098" cy="107850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6638" y="4091166"/>
            <a:ext cx="2993362" cy="813185"/>
          </a:xfrm>
          <a:prstGeom prst="rect">
            <a:avLst/>
          </a:prstGeo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06B51D-2562-49C4-9911-4C79EE30A032}" type="slidenum">
              <a:rPr lang="ko-KR" altLang="en-US" smtClean="0"/>
              <a:pPr>
                <a:defRPr/>
              </a:pPr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8583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8" name="직선 연결선 97"/>
          <p:cNvCxnSpPr/>
          <p:nvPr/>
        </p:nvCxnSpPr>
        <p:spPr>
          <a:xfrm flipV="1">
            <a:off x="5292080" y="4941168"/>
            <a:ext cx="0" cy="939446"/>
          </a:xfrm>
          <a:prstGeom prst="line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</p:cxnSp>
      <p:sp>
        <p:nvSpPr>
          <p:cNvPr id="46" name="직사각형 45"/>
          <p:cNvSpPr/>
          <p:nvPr/>
        </p:nvSpPr>
        <p:spPr>
          <a:xfrm>
            <a:off x="107504" y="692696"/>
            <a:ext cx="8928992" cy="6048672"/>
          </a:xfrm>
          <a:prstGeom prst="rect">
            <a:avLst/>
          </a:prstGeom>
          <a:noFill/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800100" marR="0" lvl="1" indent="-34290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1" indent="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4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48" name="제목 1"/>
          <p:cNvSpPr txBox="1">
            <a:spLocks/>
          </p:cNvSpPr>
          <p:nvPr/>
        </p:nvSpPr>
        <p:spPr>
          <a:xfrm>
            <a:off x="107504" y="72008"/>
            <a:ext cx="8928992" cy="1124744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buNone/>
              <a:defRPr kumimoji="1" lang="ko-KR" altLang="en-US" sz="4000" b="1" kern="1200" spc="-150" dirty="0">
                <a:solidFill>
                  <a:schemeClr val="tx1"/>
                </a:solidFill>
                <a:effectLst/>
                <a:latin typeface="+mn-ea"/>
                <a:ea typeface="+mn-ea"/>
                <a:cs typeface="Arial Unicode MS" panose="020B0604020202020204" pitchFamily="50" charset="-127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5pPr>
            <a:lvl6pPr marL="4572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>
              <a:defRPr/>
            </a:pPr>
            <a:r>
              <a:rPr lang="en-US" altLang="ko-KR" sz="3200" dirty="0" smtClean="0"/>
              <a:t>Scenario of Security Services in I2NSF </a:t>
            </a:r>
            <a:r>
              <a:rPr lang="en-US" altLang="ko-KR" sz="3200" dirty="0" err="1" smtClean="0"/>
              <a:t>Testbed</a:t>
            </a:r>
            <a:r>
              <a:rPr lang="en-US" altLang="ko-KR" sz="3200" dirty="0" smtClean="0"/>
              <a:t> </a:t>
            </a:r>
            <a:endParaRPr lang="en-US" altLang="ko-KR" sz="3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50" charset="-127"/>
              <a:ea typeface="Arial Unicode MS" panose="020B0604020202020204" pitchFamily="50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1528056" y="1827609"/>
            <a:ext cx="2183160" cy="504056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9BBB5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Security Controller</a:t>
            </a:r>
            <a:endParaRPr kumimoji="0" lang="ko-KR" altLang="en-US" sz="18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1065734" y="2732162"/>
            <a:ext cx="924644" cy="504056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9BBB5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NSF1</a:t>
            </a:r>
          </a:p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(</a:t>
            </a: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Firewall</a:t>
            </a:r>
            <a:r>
              <a:rPr kumimoji="0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)</a:t>
            </a:r>
            <a:endParaRPr kumimoji="0" lang="ko-KR" alt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2157314" y="2732162"/>
            <a:ext cx="924644" cy="504056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9BBB5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NSFF</a:t>
            </a:r>
            <a:endParaRPr kumimoji="0" lang="ko-KR" altLang="en-US" sz="18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3248894" y="2732162"/>
            <a:ext cx="924644" cy="504056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9BBB5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NSF2</a:t>
            </a:r>
          </a:p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(</a:t>
            </a: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DPI</a:t>
            </a:r>
            <a:r>
              <a:rPr kumimoji="0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)</a:t>
            </a:r>
            <a:endParaRPr kumimoji="0" lang="ko-KR" altLang="en-US" sz="1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1528056" y="972419"/>
            <a:ext cx="2183160" cy="504056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9BBB5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I2NSF User</a:t>
            </a:r>
            <a:b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</a:br>
            <a:r>
              <a:rPr kumimoji="0" lang="en-US" altLang="ko-KR" sz="140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(security policy</a:t>
            </a: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)</a:t>
            </a:r>
            <a:endParaRPr kumimoji="0" lang="ko-KR" altLang="en-US" sz="14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184845" y="877169"/>
            <a:ext cx="4032448" cy="4640063"/>
          </a:xfrm>
          <a:prstGeom prst="rect">
            <a:avLst/>
          </a:prstGeom>
          <a:noFill/>
          <a:ln w="25400" cap="flat" cmpd="sng" algn="ctr">
            <a:solidFill>
              <a:srgbClr val="F79646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1387352" y="3533388"/>
            <a:ext cx="2464568" cy="1911836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9BBB5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SDN Network</a:t>
            </a:r>
          </a:p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266503" y="4077072"/>
            <a:ext cx="924644" cy="664262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9BBB5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Host</a:t>
            </a:r>
          </a:p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10.0.0.1</a:t>
            </a:r>
          </a:p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(Employee)</a:t>
            </a:r>
            <a:endParaRPr kumimoji="0" lang="ko-KR" altLang="en-US" sz="11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69" name="구름 68"/>
          <p:cNvSpPr/>
          <p:nvPr/>
        </p:nvSpPr>
        <p:spPr>
          <a:xfrm>
            <a:off x="4467225" y="3957341"/>
            <a:ext cx="1549796" cy="1063930"/>
          </a:xfrm>
          <a:prstGeom prst="cloud">
            <a:avLst/>
          </a:prstGeom>
          <a:solidFill>
            <a:srgbClr val="4F81BD">
              <a:lumMod val="40000"/>
              <a:lumOff val="6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Internet</a:t>
            </a: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6266953" y="3645024"/>
            <a:ext cx="924644" cy="504056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9BBB5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Facebook</a:t>
            </a:r>
          </a:p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10.1.1.10</a:t>
            </a:r>
            <a:endParaRPr kumimoji="0" lang="ko-KR" altLang="en-US" sz="1200" b="1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6266953" y="4769243"/>
            <a:ext cx="924644" cy="504056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9BBB5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Youtube</a:t>
            </a:r>
          </a:p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10.2.1.20</a:t>
            </a:r>
            <a:endParaRPr kumimoji="0" lang="ko-KR" altLang="en-US" sz="1200" b="1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4635785" y="5877272"/>
            <a:ext cx="1304367" cy="504056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9BBB5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Gateway</a:t>
            </a:r>
            <a:br>
              <a:rPr kumimoji="0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</a:br>
            <a:r>
              <a:rPr kumimoji="0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at Africa</a:t>
            </a:r>
            <a:endParaRPr kumimoji="0" lang="ko-KR" altLang="en-US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1918029" y="5877272"/>
            <a:ext cx="924644" cy="504056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9BBB59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Hacker</a:t>
            </a: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5" name="순서도: 자기 디스크 74"/>
          <p:cNvSpPr/>
          <p:nvPr/>
        </p:nvSpPr>
        <p:spPr>
          <a:xfrm>
            <a:off x="1491182" y="4167411"/>
            <a:ext cx="465634" cy="216024"/>
          </a:xfrm>
          <a:prstGeom prst="flowChartMagneticDisk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Switch</a:t>
            </a:r>
            <a:endParaRPr kumimoji="0" lang="ko-KR" altLang="en-US" sz="700" b="1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6" name="순서도: 자기 디스크 75"/>
          <p:cNvSpPr/>
          <p:nvPr/>
        </p:nvSpPr>
        <p:spPr>
          <a:xfrm>
            <a:off x="2089286" y="4167411"/>
            <a:ext cx="465634" cy="216024"/>
          </a:xfrm>
          <a:prstGeom prst="flowChartMagneticDisk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Switch</a:t>
            </a:r>
            <a:endParaRPr kumimoji="0" lang="ko-KR" altLang="en-US" sz="700" b="1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8" name="순서도: 자기 디스크 77"/>
          <p:cNvSpPr/>
          <p:nvPr/>
        </p:nvSpPr>
        <p:spPr>
          <a:xfrm>
            <a:off x="2687389" y="4168924"/>
            <a:ext cx="465634" cy="216024"/>
          </a:xfrm>
          <a:prstGeom prst="flowChartMagneticDisk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Switch</a:t>
            </a:r>
            <a:endParaRPr kumimoji="0" lang="ko-KR" altLang="en-US" sz="700" b="1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79" name="순서도: 자기 디스크 78"/>
          <p:cNvSpPr/>
          <p:nvPr/>
        </p:nvSpPr>
        <p:spPr>
          <a:xfrm>
            <a:off x="3285493" y="4168924"/>
            <a:ext cx="465634" cy="216024"/>
          </a:xfrm>
          <a:prstGeom prst="flowChartMagneticDisk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Switch</a:t>
            </a:r>
            <a:endParaRPr kumimoji="0" lang="ko-KR" altLang="en-US" sz="700" b="1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81" name="순서도: 자기 디스크 80"/>
          <p:cNvSpPr/>
          <p:nvPr/>
        </p:nvSpPr>
        <p:spPr>
          <a:xfrm>
            <a:off x="1763688" y="4800001"/>
            <a:ext cx="465634" cy="216024"/>
          </a:xfrm>
          <a:prstGeom prst="flowChartMagneticDisk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Switch</a:t>
            </a:r>
            <a:endParaRPr kumimoji="0" lang="ko-KR" altLang="en-US" sz="700" b="1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82" name="순서도: 자기 디스크 81"/>
          <p:cNvSpPr/>
          <p:nvPr/>
        </p:nvSpPr>
        <p:spPr>
          <a:xfrm>
            <a:off x="2976761" y="4795744"/>
            <a:ext cx="465634" cy="216024"/>
          </a:xfrm>
          <a:prstGeom prst="flowChartMagneticDisk">
            <a:avLst/>
          </a:prstGeom>
          <a:solidFill>
            <a:sysClr val="window" lastClr="FFFFFF"/>
          </a:solidFill>
          <a:ln w="25400" cap="flat" cmpd="sng" algn="ctr">
            <a:solidFill>
              <a:srgbClr val="4F81BD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Switch</a:t>
            </a:r>
            <a:endParaRPr kumimoji="0" lang="ko-KR" altLang="en-US" sz="700" b="1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cxnSp>
        <p:nvCxnSpPr>
          <p:cNvPr id="83" name="직선 화살표 연결선 82"/>
          <p:cNvCxnSpPr>
            <a:stCxn id="64" idx="2"/>
            <a:endCxn id="58" idx="0"/>
          </p:cNvCxnSpPr>
          <p:nvPr/>
        </p:nvCxnSpPr>
        <p:spPr>
          <a:xfrm>
            <a:off x="2619636" y="1476475"/>
            <a:ext cx="0" cy="351134"/>
          </a:xfrm>
          <a:prstGeom prst="straightConnector1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  <a:headEnd type="triangle"/>
            <a:tailEnd type="triangle"/>
          </a:ln>
          <a:effectLst/>
        </p:spPr>
      </p:cxnSp>
      <p:cxnSp>
        <p:nvCxnSpPr>
          <p:cNvPr id="84" name="직선 화살표 연결선 83"/>
          <p:cNvCxnSpPr>
            <a:stCxn id="58" idx="2"/>
            <a:endCxn id="60" idx="0"/>
          </p:cNvCxnSpPr>
          <p:nvPr/>
        </p:nvCxnSpPr>
        <p:spPr>
          <a:xfrm flipH="1">
            <a:off x="1528056" y="2331665"/>
            <a:ext cx="1091580" cy="400497"/>
          </a:xfrm>
          <a:prstGeom prst="straightConnector1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  <a:headEnd type="triangle"/>
            <a:tailEnd type="triangle"/>
          </a:ln>
          <a:effectLst/>
        </p:spPr>
      </p:cxnSp>
      <p:cxnSp>
        <p:nvCxnSpPr>
          <p:cNvPr id="85" name="직선 화살표 연결선 84"/>
          <p:cNvCxnSpPr>
            <a:stCxn id="58" idx="2"/>
            <a:endCxn id="62" idx="0"/>
          </p:cNvCxnSpPr>
          <p:nvPr/>
        </p:nvCxnSpPr>
        <p:spPr>
          <a:xfrm>
            <a:off x="2619636" y="2331665"/>
            <a:ext cx="1091580" cy="400497"/>
          </a:xfrm>
          <a:prstGeom prst="straightConnector1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  <a:headEnd type="triangle"/>
            <a:tailEnd type="triangle"/>
          </a:ln>
          <a:effectLst/>
        </p:spPr>
      </p:cxnSp>
      <p:cxnSp>
        <p:nvCxnSpPr>
          <p:cNvPr id="86" name="직선 화살표 연결선 85"/>
          <p:cNvCxnSpPr>
            <a:stCxn id="60" idx="2"/>
            <a:endCxn id="66" idx="0"/>
          </p:cNvCxnSpPr>
          <p:nvPr/>
        </p:nvCxnSpPr>
        <p:spPr>
          <a:xfrm>
            <a:off x="1528056" y="3236218"/>
            <a:ext cx="1091580" cy="297170"/>
          </a:xfrm>
          <a:prstGeom prst="straightConnector1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  <a:headEnd type="triangle"/>
            <a:tailEnd type="triangle"/>
          </a:ln>
          <a:effectLst/>
        </p:spPr>
      </p:cxnSp>
      <p:cxnSp>
        <p:nvCxnSpPr>
          <p:cNvPr id="87" name="직선 화살표 연결선 86"/>
          <p:cNvCxnSpPr>
            <a:stCxn id="62" idx="2"/>
            <a:endCxn id="66" idx="0"/>
          </p:cNvCxnSpPr>
          <p:nvPr/>
        </p:nvCxnSpPr>
        <p:spPr>
          <a:xfrm flipH="1">
            <a:off x="2619636" y="3236218"/>
            <a:ext cx="1091580" cy="297170"/>
          </a:xfrm>
          <a:prstGeom prst="straightConnector1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  <a:headEnd type="triangle"/>
            <a:tailEnd type="triangle"/>
          </a:ln>
          <a:effectLst/>
        </p:spPr>
      </p:cxnSp>
      <p:cxnSp>
        <p:nvCxnSpPr>
          <p:cNvPr id="88" name="직선 연결선 87"/>
          <p:cNvCxnSpPr>
            <a:stCxn id="68" idx="3"/>
            <a:endCxn id="75" idx="2"/>
          </p:cNvCxnSpPr>
          <p:nvPr/>
        </p:nvCxnSpPr>
        <p:spPr>
          <a:xfrm flipV="1">
            <a:off x="1191147" y="4275423"/>
            <a:ext cx="300035" cy="133780"/>
          </a:xfrm>
          <a:prstGeom prst="line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</p:cxnSp>
      <p:cxnSp>
        <p:nvCxnSpPr>
          <p:cNvPr id="89" name="직선 연결선 88"/>
          <p:cNvCxnSpPr>
            <a:stCxn id="76" idx="2"/>
            <a:endCxn id="75" idx="4"/>
          </p:cNvCxnSpPr>
          <p:nvPr/>
        </p:nvCxnSpPr>
        <p:spPr>
          <a:xfrm flipH="1">
            <a:off x="1956816" y="4275423"/>
            <a:ext cx="132470" cy="0"/>
          </a:xfrm>
          <a:prstGeom prst="line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</p:cxnSp>
      <p:cxnSp>
        <p:nvCxnSpPr>
          <p:cNvPr id="90" name="직선 연결선 89"/>
          <p:cNvCxnSpPr>
            <a:stCxn id="76" idx="4"/>
            <a:endCxn id="78" idx="2"/>
          </p:cNvCxnSpPr>
          <p:nvPr/>
        </p:nvCxnSpPr>
        <p:spPr>
          <a:xfrm>
            <a:off x="2554920" y="4275423"/>
            <a:ext cx="132469" cy="1513"/>
          </a:xfrm>
          <a:prstGeom prst="line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</p:cxnSp>
      <p:cxnSp>
        <p:nvCxnSpPr>
          <p:cNvPr id="91" name="직선 연결선 90"/>
          <p:cNvCxnSpPr>
            <a:stCxn id="79" idx="2"/>
            <a:endCxn id="78" idx="4"/>
          </p:cNvCxnSpPr>
          <p:nvPr/>
        </p:nvCxnSpPr>
        <p:spPr>
          <a:xfrm flipH="1">
            <a:off x="3153023" y="4276936"/>
            <a:ext cx="132470" cy="0"/>
          </a:xfrm>
          <a:prstGeom prst="line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</p:cxnSp>
      <p:cxnSp>
        <p:nvCxnSpPr>
          <p:cNvPr id="92" name="직선 연결선 91"/>
          <p:cNvCxnSpPr>
            <a:stCxn id="69" idx="2"/>
            <a:endCxn id="79" idx="4"/>
          </p:cNvCxnSpPr>
          <p:nvPr/>
        </p:nvCxnSpPr>
        <p:spPr>
          <a:xfrm flipH="1" flipV="1">
            <a:off x="3751127" y="4276936"/>
            <a:ext cx="720905" cy="212370"/>
          </a:xfrm>
          <a:prstGeom prst="line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</p:cxnSp>
      <p:cxnSp>
        <p:nvCxnSpPr>
          <p:cNvPr id="93" name="직선 연결선 92"/>
          <p:cNvCxnSpPr>
            <a:stCxn id="70" idx="1"/>
            <a:endCxn id="69" idx="0"/>
          </p:cNvCxnSpPr>
          <p:nvPr/>
        </p:nvCxnSpPr>
        <p:spPr>
          <a:xfrm flipH="1">
            <a:off x="6015730" y="3897052"/>
            <a:ext cx="251223" cy="592254"/>
          </a:xfrm>
          <a:prstGeom prst="line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</p:cxnSp>
      <p:cxnSp>
        <p:nvCxnSpPr>
          <p:cNvPr id="97" name="직선 연결선 96"/>
          <p:cNvCxnSpPr>
            <a:stCxn id="71" idx="1"/>
            <a:endCxn id="69" idx="0"/>
          </p:cNvCxnSpPr>
          <p:nvPr/>
        </p:nvCxnSpPr>
        <p:spPr>
          <a:xfrm flipH="1" flipV="1">
            <a:off x="6015730" y="4489306"/>
            <a:ext cx="251223" cy="531965"/>
          </a:xfrm>
          <a:prstGeom prst="line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</p:cxnSp>
      <p:cxnSp>
        <p:nvCxnSpPr>
          <p:cNvPr id="99" name="직선 연결선 98"/>
          <p:cNvCxnSpPr>
            <a:stCxn id="73" idx="1"/>
            <a:endCxn id="74" idx="3"/>
          </p:cNvCxnSpPr>
          <p:nvPr/>
        </p:nvCxnSpPr>
        <p:spPr>
          <a:xfrm flipH="1">
            <a:off x="2842673" y="6129300"/>
            <a:ext cx="1793112" cy="0"/>
          </a:xfrm>
          <a:prstGeom prst="line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</p:cxnSp>
      <p:cxnSp>
        <p:nvCxnSpPr>
          <p:cNvPr id="100" name="직선 연결선 99"/>
          <p:cNvCxnSpPr>
            <a:stCxn id="81" idx="1"/>
            <a:endCxn id="75" idx="3"/>
          </p:cNvCxnSpPr>
          <p:nvPr/>
        </p:nvCxnSpPr>
        <p:spPr>
          <a:xfrm flipH="1" flipV="1">
            <a:off x="1723999" y="4383435"/>
            <a:ext cx="272506" cy="416566"/>
          </a:xfrm>
          <a:prstGeom prst="line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</p:cxnSp>
      <p:cxnSp>
        <p:nvCxnSpPr>
          <p:cNvPr id="101" name="직선 연결선 100"/>
          <p:cNvCxnSpPr>
            <a:stCxn id="81" idx="1"/>
            <a:endCxn id="76" idx="3"/>
          </p:cNvCxnSpPr>
          <p:nvPr/>
        </p:nvCxnSpPr>
        <p:spPr>
          <a:xfrm flipV="1">
            <a:off x="1996505" y="4383435"/>
            <a:ext cx="325598" cy="416566"/>
          </a:xfrm>
          <a:prstGeom prst="line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</p:cxnSp>
      <p:cxnSp>
        <p:nvCxnSpPr>
          <p:cNvPr id="107" name="직선 연결선 106"/>
          <p:cNvCxnSpPr>
            <a:stCxn id="82" idx="1"/>
            <a:endCxn id="78" idx="3"/>
          </p:cNvCxnSpPr>
          <p:nvPr/>
        </p:nvCxnSpPr>
        <p:spPr>
          <a:xfrm flipH="1" flipV="1">
            <a:off x="2920206" y="4384948"/>
            <a:ext cx="289372" cy="410796"/>
          </a:xfrm>
          <a:prstGeom prst="line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</p:cxnSp>
      <p:cxnSp>
        <p:nvCxnSpPr>
          <p:cNvPr id="108" name="직선 연결선 107"/>
          <p:cNvCxnSpPr>
            <a:stCxn id="82" idx="1"/>
            <a:endCxn id="79" idx="3"/>
          </p:cNvCxnSpPr>
          <p:nvPr/>
        </p:nvCxnSpPr>
        <p:spPr>
          <a:xfrm flipV="1">
            <a:off x="3209578" y="4384948"/>
            <a:ext cx="308732" cy="410796"/>
          </a:xfrm>
          <a:prstGeom prst="line">
            <a:avLst/>
          </a:prstGeom>
          <a:noFill/>
          <a:ln w="28575" cap="flat" cmpd="sng" algn="ctr">
            <a:solidFill>
              <a:sysClr val="windowText" lastClr="000000"/>
            </a:solidFill>
            <a:prstDash val="solid"/>
          </a:ln>
          <a:effectLst/>
        </p:spPr>
      </p:cxnSp>
      <p:sp>
        <p:nvSpPr>
          <p:cNvPr id="110" name="직사각형 109"/>
          <p:cNvSpPr/>
          <p:nvPr/>
        </p:nvSpPr>
        <p:spPr>
          <a:xfrm>
            <a:off x="4860032" y="1340768"/>
            <a:ext cx="3528392" cy="108012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1. Time-dependent Firewall</a:t>
            </a:r>
          </a:p>
          <a:p>
            <a:pPr marL="0" marR="0" lvl="0" indent="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kern="0" dirty="0" smtClean="0">
                <a:solidFill>
                  <a:prstClr val="black"/>
                </a:solidFill>
                <a:latin typeface="맑은 고딕"/>
                <a:ea typeface="맑은 고딕"/>
              </a:rPr>
              <a:t>e.g.) 09:00 – 18:00 =&gt; Block</a:t>
            </a:r>
          </a:p>
          <a:p>
            <a:pPr marL="0" marR="0" lvl="0" indent="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kern="0" dirty="0" smtClean="0">
                <a:solidFill>
                  <a:prstClr val="black"/>
                </a:solidFill>
                <a:latin typeface="맑은 고딕"/>
                <a:ea typeface="맑은 고딕"/>
              </a:rPr>
              <a:t>     18:01 – 08:59 =&gt; Unblock</a:t>
            </a:r>
            <a:endParaRPr kumimoji="0" lang="en-US" altLang="ko-KR" kern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52789" y="692696"/>
            <a:ext cx="49277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*NSF</a:t>
            </a:r>
            <a:r>
              <a:rPr lang="en-US" altLang="ko-KR" dirty="0" smtClean="0"/>
              <a:t>: Network Security Function</a:t>
            </a:r>
          </a:p>
          <a:p>
            <a:r>
              <a:rPr lang="en-US" altLang="ko-KR" b="1" dirty="0" smtClean="0"/>
              <a:t>*NSFF</a:t>
            </a:r>
            <a:r>
              <a:rPr lang="en-US" altLang="ko-KR" dirty="0" smtClean="0"/>
              <a:t>: NSF Forwarder for Traffic Steering  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-144674" y="838453"/>
            <a:ext cx="17643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 smtClean="0"/>
              <a:t>Enterprise</a:t>
            </a:r>
            <a:br>
              <a:rPr lang="en-US" altLang="ko-KR" b="1" dirty="0" smtClean="0"/>
            </a:br>
            <a:r>
              <a:rPr lang="en-US" altLang="ko-KR" b="1" dirty="0" smtClean="0"/>
              <a:t> Network</a:t>
            </a:r>
          </a:p>
          <a:p>
            <a:pPr algn="ctr"/>
            <a:r>
              <a:rPr lang="en-US" altLang="ko-KR" b="1" dirty="0"/>
              <a:t>w</a:t>
            </a:r>
            <a:r>
              <a:rPr lang="en-US" altLang="ko-KR" b="1" dirty="0" smtClean="0"/>
              <a:t>ith I2NSF</a:t>
            </a:r>
            <a:endParaRPr lang="ko-KR" altLang="en-US" b="1" dirty="0"/>
          </a:p>
        </p:txBody>
      </p:sp>
      <p:sp>
        <p:nvSpPr>
          <p:cNvPr id="51" name="직사각형 50"/>
          <p:cNvSpPr/>
          <p:nvPr/>
        </p:nvSpPr>
        <p:spPr>
          <a:xfrm>
            <a:off x="4860032" y="2492896"/>
            <a:ext cx="3528392" cy="1080120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2. VoIP/</a:t>
            </a:r>
            <a:r>
              <a:rPr kumimoji="0" lang="en-US" altLang="ko-KR" sz="18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VoLTE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Filtering Rule</a:t>
            </a:r>
          </a:p>
          <a:p>
            <a:pPr marL="0" marR="0" lvl="0" indent="0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kern="0" dirty="0" smtClean="0">
                <a:solidFill>
                  <a:prstClr val="black"/>
                </a:solidFill>
                <a:latin typeface="맑은 고딕"/>
                <a:ea typeface="맑은 고딕"/>
              </a:rPr>
              <a:t>e.g.) Blacklist of SIP URI and User Agent</a:t>
            </a:r>
            <a:endParaRPr kumimoji="0" lang="en-US" altLang="ko-KR" kern="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3314894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07504" y="692696"/>
            <a:ext cx="8928992" cy="604867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altLang="ko-KR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Proof of Concept (POC)</a:t>
            </a:r>
            <a:r>
              <a:rPr lang="en-US" altLang="ko-KR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I2NSF Framework using Open </a:t>
            </a:r>
            <a:r>
              <a:rPr lang="en-US" altLang="ko-KR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ko-KR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ources: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altLang="ko-KR" sz="24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Confd</a:t>
            </a:r>
            <a:r>
              <a:rPr lang="en-US" altLang="ko-KR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NETCONF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altLang="ko-KR" sz="24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OpenDaylight</a:t>
            </a:r>
            <a:r>
              <a:rPr lang="en-US" altLang="ko-KR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SDN Controller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altLang="ko-KR" sz="24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Mininet</a:t>
            </a:r>
            <a:r>
              <a:rPr lang="en-US" altLang="ko-KR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SDN Network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altLang="ko-KR" sz="24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RestAPI</a:t>
            </a:r>
            <a:r>
              <a:rPr lang="en-US" altLang="ko-KR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I2NSF Interface</a:t>
            </a:r>
            <a:endParaRPr lang="en-US" altLang="ko-KR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 startAt="2"/>
            </a:pPr>
            <a:r>
              <a:rPr lang="en-US" altLang="ko-KR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Validity </a:t>
            </a:r>
            <a:r>
              <a:rPr lang="en-US" altLang="ko-KR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 I2NSF Interface Design </a:t>
            </a:r>
            <a:r>
              <a:rPr lang="en-US" altLang="ko-KR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I2NSF </a:t>
            </a:r>
            <a:r>
              <a:rPr lang="en-US" altLang="ko-KR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Framework: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altLang="ko-KR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Firewall for Web Filtering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altLang="ko-KR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DPI for VoIP/</a:t>
            </a:r>
            <a:r>
              <a:rPr lang="en-US" altLang="ko-KR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VoLTE</a:t>
            </a:r>
            <a:r>
              <a:rPr lang="en-US" altLang="ko-KR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(e.g., Blacklist and Whitelist) </a:t>
            </a:r>
            <a:endParaRPr lang="en-US" altLang="ko-KR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 startAt="2"/>
            </a:pPr>
            <a:r>
              <a:rPr lang="en-US" altLang="ko-KR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ko-KR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Feasibility of Data-driven Approach</a:t>
            </a:r>
            <a:r>
              <a:rPr lang="en-US" altLang="ko-KR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(YANG) for </a:t>
            </a:r>
            <a:r>
              <a:rPr lang="en-US" altLang="ko-KR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ko-KR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etwork Security:</a:t>
            </a:r>
          </a:p>
          <a:p>
            <a:pPr marL="1028700" lvl="1" indent="-571500">
              <a:buFont typeface="Wingdings" panose="05000000000000000000" pitchFamily="2" charset="2"/>
              <a:buChar char="§"/>
            </a:pPr>
            <a:r>
              <a:rPr lang="en-US" altLang="ko-KR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 Data Models for I2NSF Interfaces among </a:t>
            </a:r>
            <a:br>
              <a:rPr lang="en-US" altLang="ko-KR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ko-KR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Entities (I2NSF User, Security Controller, NSFs).</a:t>
            </a:r>
          </a:p>
          <a:p>
            <a:pPr lvl="1"/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ko-KR" altLang="en-US" dirty="0"/>
          </a:p>
        </p:txBody>
      </p:sp>
      <p:sp>
        <p:nvSpPr>
          <p:cNvPr id="29" name="제목 1"/>
          <p:cNvSpPr txBox="1">
            <a:spLocks/>
          </p:cNvSpPr>
          <p:nvPr/>
        </p:nvSpPr>
        <p:spPr>
          <a:xfrm>
            <a:off x="107504" y="72008"/>
            <a:ext cx="8928992" cy="1124744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buNone/>
              <a:defRPr kumimoji="1" lang="ko-KR" altLang="en-US" sz="4000" b="1" kern="1200" spc="-150" dirty="0">
                <a:solidFill>
                  <a:schemeClr val="tx1"/>
                </a:solidFill>
                <a:effectLst/>
                <a:latin typeface="+mn-ea"/>
                <a:ea typeface="+mn-ea"/>
                <a:cs typeface="Arial Unicode MS" panose="020B0604020202020204" pitchFamily="50" charset="-127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5pPr>
            <a:lvl6pPr marL="4572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>
              <a:defRPr/>
            </a:pPr>
            <a:r>
              <a:rPr lang="en-US" altLang="ko-KR" sz="35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50" charset="-127"/>
                <a:ea typeface="Arial Unicode MS" panose="020B0604020202020204" pitchFamily="50" charset="-127"/>
              </a:rPr>
              <a:t>Lessons</a:t>
            </a:r>
            <a:r>
              <a:rPr lang="en-US" altLang="ko-KR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50" charset="-127"/>
                <a:ea typeface="Arial Unicode MS" panose="020B0604020202020204" pitchFamily="50" charset="-127"/>
              </a:rPr>
              <a:t> from the Implementation @ </a:t>
            </a:r>
            <a:r>
              <a:rPr lang="en-US" altLang="ko-KR" sz="35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50" charset="-127"/>
                <a:ea typeface="Arial Unicode MS" panose="020B0604020202020204" pitchFamily="50" charset="-127"/>
              </a:rPr>
              <a:t>Hackathon</a:t>
            </a:r>
            <a:endParaRPr lang="en-US" altLang="ko-KR" sz="35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50" charset="-127"/>
              <a:ea typeface="Arial Unicode MS" panose="020B0604020202020204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06B51D-2562-49C4-9911-4C79EE30A032}" type="slidenum">
              <a:rPr lang="ko-KR" altLang="en-US" smtClean="0"/>
              <a:pPr>
                <a:defRPr/>
              </a:pPr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4040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07504" y="692696"/>
            <a:ext cx="8928992" cy="604867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altLang="ko-K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ko-KR" sz="32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YouTube </a:t>
            </a:r>
            <a:r>
              <a:rPr lang="en-US" altLang="ko-KR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Videoclip</a:t>
            </a:r>
            <a:r>
              <a:rPr lang="en-US" altLang="ko-KR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altLang="ko-KR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https://www.youtube.com/watch?v=5iflpVt4l6U&amp;feature=youtu.be</a:t>
            </a:r>
            <a:endParaRPr lang="en-US" altLang="ko-KR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 smtClean="0"/>
          </a:p>
          <a:p>
            <a:pPr lvl="1"/>
            <a:endParaRPr lang="en-US" altLang="ko-KR" dirty="0"/>
          </a:p>
          <a:p>
            <a:pPr lvl="1"/>
            <a:endParaRPr lang="en-US" altLang="ko-KR" dirty="0" smtClean="0"/>
          </a:p>
          <a:p>
            <a:pPr lvl="1"/>
            <a:endParaRPr lang="ko-KR" altLang="en-US" dirty="0"/>
          </a:p>
        </p:txBody>
      </p:sp>
      <p:sp>
        <p:nvSpPr>
          <p:cNvPr id="29" name="제목 1"/>
          <p:cNvSpPr txBox="1">
            <a:spLocks/>
          </p:cNvSpPr>
          <p:nvPr/>
        </p:nvSpPr>
        <p:spPr>
          <a:xfrm>
            <a:off x="107504" y="72008"/>
            <a:ext cx="8928992" cy="1124744"/>
          </a:xfrm>
          <a:prstGeom prst="rect">
            <a:avLst/>
          </a:prstGeom>
        </p:spPr>
        <p:txBody>
          <a:bodyPr rtlCol="0">
            <a:noAutofit/>
          </a:bodyPr>
          <a:lstStyle>
            <a:lvl1pPr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buNone/>
              <a:defRPr kumimoji="1" lang="ko-KR" altLang="en-US" sz="4000" b="1" kern="1200" spc="-150" dirty="0">
                <a:solidFill>
                  <a:schemeClr val="tx1"/>
                </a:solidFill>
                <a:effectLst/>
                <a:latin typeface="+mn-ea"/>
                <a:ea typeface="+mn-ea"/>
                <a:cs typeface="Arial Unicode MS" panose="020B0604020202020204" pitchFamily="50" charset="-127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0000"/>
                </a:solidFill>
                <a:latin typeface="HY헤드라인M" pitchFamily="18" charset="-127"/>
                <a:ea typeface="휴먼둥근헤드라인" panose="02030504000101010101" pitchFamily="18" charset="-127"/>
              </a:defRPr>
            </a:lvl5pPr>
            <a:lvl6pPr marL="4572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ctr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2800">
                <a:solidFill>
                  <a:schemeClr val="tx2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pPr>
              <a:defRPr/>
            </a:pPr>
            <a:r>
              <a:rPr lang="en-US" altLang="ko-KR" sz="35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50" charset="-127"/>
                <a:ea typeface="Arial Unicode MS" panose="020B0604020202020204" pitchFamily="50" charset="-127"/>
              </a:rPr>
              <a:t>Demonstration </a:t>
            </a:r>
            <a:r>
              <a:rPr lang="en-US" altLang="ko-KR" sz="3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50" charset="-127"/>
                <a:ea typeface="Arial Unicode MS" panose="020B0604020202020204" pitchFamily="50" charset="-127"/>
              </a:rPr>
              <a:t>of I2NSF Implementation</a:t>
            </a:r>
            <a:endParaRPr lang="en-US" altLang="ko-KR" sz="35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50" charset="-127"/>
              <a:ea typeface="Arial Unicode MS" panose="020B0604020202020204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06B51D-2562-49C4-9911-4C79EE30A032}" type="slidenum">
              <a:rPr lang="ko-KR" altLang="en-US" smtClean="0"/>
              <a:pPr>
                <a:defRPr/>
              </a:pPr>
              <a:t>10</a:t>
            </a:fld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l="1865" t="9051" r="37597" b="33201"/>
          <a:stretch/>
        </p:blipFill>
        <p:spPr>
          <a:xfrm>
            <a:off x="611560" y="1870090"/>
            <a:ext cx="7920880" cy="4250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22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[템플릿]책_수업자료">
  <a:themeElements>
    <a:clrScheme name="1_[템플릿]책_수업자료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[템플릿]책_수업자료">
      <a:majorFont>
        <a:latin typeface="HY헤드라인M"/>
        <a:ea typeface="HY헤드라인M"/>
        <a:cs typeface=""/>
      </a:majorFont>
      <a:minorFont>
        <a:latin typeface="HY헤드라인M"/>
        <a:ea typeface="HY헤드라인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111125" tIns="55562" rIns="111125" bIns="55562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111125" tIns="55562" rIns="111125" bIns="55562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1_[템플릿]책_수업자료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[템플릿]책_수업자료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[템플릿]책_수업자료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[템플릿]책_수업자료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[템플릿]책_수업자료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[템플릿]책_수업자료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[템플릿]책_수업자료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[템플릿]책_수업자료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[템플릿]책_수업자료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[템플릿]책_수업자료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[템플릿]책_수업자료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[템플릿]책_수업자료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OMNeT with TMAC framework_2014_10_11</Template>
  <TotalTime>113893</TotalTime>
  <Words>438</Words>
  <Application>Microsoft Office PowerPoint</Application>
  <PresentationFormat>화면 슬라이드 쇼(4:3)</PresentationFormat>
  <Paragraphs>258</Paragraphs>
  <Slides>10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2" baseType="lpstr">
      <vt:lpstr>Adobe 고딕 Std B</vt:lpstr>
      <vt:lpstr>Arial Unicode MS</vt:lpstr>
      <vt:lpstr>HY헤드라인M</vt:lpstr>
      <vt:lpstr>굴림</vt:lpstr>
      <vt:lpstr>맑은 고딕</vt:lpstr>
      <vt:lpstr>휴먼둥근헤드라인</vt:lpstr>
      <vt:lpstr>Arial</vt:lpstr>
      <vt:lpstr>Arial Narrow</vt:lpstr>
      <vt:lpstr>Times New Roman</vt:lpstr>
      <vt:lpstr>Verdana</vt:lpstr>
      <vt:lpstr>Wingdings</vt:lpstr>
      <vt:lpstr>1_[템플릿]책_수업자료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</dc:creator>
  <cp:lastModifiedBy>pauljeong</cp:lastModifiedBy>
  <cp:revision>8764</cp:revision>
  <cp:lastPrinted>2014-07-17T11:08:19Z</cp:lastPrinted>
  <dcterms:created xsi:type="dcterms:W3CDTF">2002-01-25T15:03:30Z</dcterms:created>
  <dcterms:modified xsi:type="dcterms:W3CDTF">2016-11-13T04:42:15Z</dcterms:modified>
</cp:coreProperties>
</file>