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59" r:id="rId6"/>
    <p:sldId id="257" r:id="rId7"/>
    <p:sldId id="264" r:id="rId8"/>
    <p:sldId id="263" r:id="rId9"/>
    <p:sldId id="266" r:id="rId10"/>
    <p:sldId id="267" r:id="rId11"/>
    <p:sldId id="261" r:id="rId12"/>
    <p:sldId id="265" r:id="rId13"/>
    <p:sldId id="262" r:id="rId14"/>
  </p:sldIdLst>
  <p:sldSz cx="12192000" cy="6858000"/>
  <p:notesSz cx="6807200" cy="993902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99098-8626-4DFB-9053-3724353A31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FD656-703F-4E89-86A2-7CDBC570A17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FD656-703F-4E89-86A2-7CDBC570A17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16FFE-8A14-45D6-89BC-93E239D364C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Neighbor discovery to support direct communication in ITS</a:t>
            </a:r>
            <a:endParaRPr lang="en-US" altLang="zh-CN" dirty="0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4630" y="4282095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altLang="zh-CN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draft-yan-its-nd-01.txt</a:t>
            </a:r>
            <a:endParaRPr lang="en-US" altLang="zh-CN" sz="3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zh-CN" sz="3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CN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Zhiwei</a:t>
            </a:r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CN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Yan</a:t>
            </a:r>
            <a:r>
              <a:rPr lang="en-US" altLang="zh-CN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&amp;  Jong-Hyouk Lee</a:t>
            </a:r>
            <a:endParaRPr lang="en-US" altLang="zh-CN" sz="3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Security considerations</a:t>
            </a:r>
            <a:endParaRPr lang="zh-CN" altLang="en-US" i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3200" dirty="0" smtClean="0"/>
              <a:t>DNS traffic reduction and flooding avoidance</a:t>
            </a:r>
            <a:endParaRPr lang="en-US" altLang="zh-CN" sz="3200" dirty="0" smtClean="0"/>
          </a:p>
          <a:p>
            <a:pPr lvl="1"/>
            <a:r>
              <a:rPr lang="en-US" altLang="zh-CN" sz="2800" dirty="0" smtClean="0">
                <a:solidFill>
                  <a:srgbClr val="FF0000"/>
                </a:solidFill>
              </a:rPr>
              <a:t>With </a:t>
            </a:r>
            <a:r>
              <a:rPr lang="en-US" altLang="zh-CN" sz="2800" dirty="0" err="1" smtClean="0">
                <a:solidFill>
                  <a:srgbClr val="FF0000"/>
                </a:solidFill>
              </a:rPr>
              <a:t>mDNS</a:t>
            </a:r>
            <a:r>
              <a:rPr lang="en-US" altLang="zh-CN" sz="2800" dirty="0" smtClean="0">
                <a:solidFill>
                  <a:srgbClr val="FF0000"/>
                </a:solidFill>
              </a:rPr>
              <a:t> schemes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pPr lvl="2"/>
            <a:r>
              <a:rPr lang="en-US" altLang="zh-CN" dirty="0" smtClean="0">
                <a:solidFill>
                  <a:srgbClr val="FF0000"/>
                </a:solidFill>
              </a:rPr>
              <a:t>Known-Answer Suppression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2"/>
            <a:r>
              <a:rPr lang="en-US" altLang="zh-CN" dirty="0" err="1" smtClean="0">
                <a:solidFill>
                  <a:srgbClr val="FF0000"/>
                </a:solidFill>
              </a:rPr>
              <a:t>Multipacket</a:t>
            </a:r>
            <a:r>
              <a:rPr lang="en-US" altLang="zh-CN" dirty="0" smtClean="0">
                <a:solidFill>
                  <a:srgbClr val="FF0000"/>
                </a:solidFill>
              </a:rPr>
              <a:t> Known-Answer Suppression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2"/>
            <a:r>
              <a:rPr lang="en-US" altLang="zh-CN" dirty="0" smtClean="0">
                <a:solidFill>
                  <a:srgbClr val="FF0000"/>
                </a:solidFill>
              </a:rPr>
              <a:t>Duplicate Question Suppression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2"/>
            <a:r>
              <a:rPr lang="en-US" altLang="zh-CN" dirty="0" smtClean="0">
                <a:solidFill>
                  <a:srgbClr val="FF0000"/>
                </a:solidFill>
              </a:rPr>
              <a:t>Duplicate Answer Suppression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sz="3200" dirty="0" smtClean="0"/>
              <a:t>Origination: DNS </a:t>
            </a:r>
            <a:r>
              <a:rPr lang="en-US" altLang="zh-CN" sz="3200" dirty="0"/>
              <a:t>message </a:t>
            </a:r>
            <a:r>
              <a:rPr lang="en-US" altLang="zh-CN" sz="3200" dirty="0" smtClean="0"/>
              <a:t>Source Address Check</a:t>
            </a:r>
            <a:endParaRPr lang="en-US" altLang="zh-CN" sz="3200" dirty="0"/>
          </a:p>
          <a:p>
            <a:r>
              <a:rPr lang="en-US" altLang="zh-CN" sz="3200" dirty="0" smtClean="0"/>
              <a:t>DNS message tampering avoidance</a:t>
            </a:r>
            <a:endParaRPr lang="en-US" altLang="zh-CN" sz="3200" dirty="0" smtClean="0"/>
          </a:p>
          <a:p>
            <a:pPr lvl="1"/>
            <a:r>
              <a:rPr lang="en-US" altLang="zh-CN" sz="2800" dirty="0">
                <a:solidFill>
                  <a:srgbClr val="FF0000"/>
                </a:solidFill>
              </a:rPr>
              <a:t>With </a:t>
            </a:r>
            <a:r>
              <a:rPr lang="en-US" altLang="zh-CN" sz="2800" dirty="0" smtClean="0">
                <a:solidFill>
                  <a:srgbClr val="FF0000"/>
                </a:solidFill>
              </a:rPr>
              <a:t>DNSSEC, IPsec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 marL="228600" lvl="1">
              <a:spcBef>
                <a:spcPts val="1000"/>
              </a:spcBef>
            </a:pPr>
            <a:r>
              <a:rPr lang="en-US" altLang="zh-CN" sz="3200" dirty="0" smtClean="0"/>
              <a:t>……</a:t>
            </a:r>
            <a:endParaRPr lang="en-US" altLang="zh-CN" sz="3200" dirty="0"/>
          </a:p>
          <a:p>
            <a:pPr marL="457200" lvl="1" indent="0">
              <a:buNone/>
            </a:pPr>
            <a:endParaRPr lang="en-US" altLang="zh-CN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827606"/>
            <a:ext cx="10515600" cy="30398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CN" sz="4400" i="1" dirty="0" smtClean="0"/>
              <a:t>Thank you for your attention~</a:t>
            </a:r>
            <a:endParaRPr lang="zh-CN" altLang="en-US" sz="4400" i="1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38200" y="3848668"/>
            <a:ext cx="10515600" cy="2463231"/>
          </a:xfrm>
          <a:prstGeom prst="rect">
            <a:avLst/>
          </a:prstGeom>
          <a:solidFill>
            <a:schemeClr val="accent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Neighbor discovery in ITS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669172" cy="4351338"/>
          </a:xfrm>
        </p:spPr>
        <p:txBody>
          <a:bodyPr>
            <a:normAutofit fontScale="92500"/>
          </a:bodyPr>
          <a:lstStyle/>
          <a:p>
            <a:r>
              <a:rPr lang="en-US" altLang="zh-CN" sz="3000" dirty="0" smtClean="0"/>
              <a:t>Discover the neighbor vehicle and the nearby service</a:t>
            </a:r>
            <a:endParaRPr lang="en-US" altLang="zh-CN" sz="3000" dirty="0" smtClean="0"/>
          </a:p>
          <a:p>
            <a:r>
              <a:rPr lang="en-US" altLang="zh-CN" sz="3000" dirty="0" smtClean="0"/>
              <a:t>Learn the link-layer address of the selected neighbor vehicle</a:t>
            </a:r>
            <a:endParaRPr lang="en-US" altLang="zh-CN" sz="3000" dirty="0" smtClean="0"/>
          </a:p>
          <a:p>
            <a:r>
              <a:rPr lang="en-US" altLang="zh-CN" sz="3000" i="1" dirty="0" smtClean="0"/>
              <a:t>In the dynamic and fragmentation-possible environment--VANET</a:t>
            </a:r>
            <a:endParaRPr lang="en-US" altLang="zh-CN" sz="3000" i="1" dirty="0" smtClean="0"/>
          </a:p>
          <a:p>
            <a:endParaRPr lang="en-US" altLang="zh-CN" dirty="0"/>
          </a:p>
          <a:p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en-US" altLang="zh-CN" b="1" dirty="0" smtClean="0">
                <a:solidFill>
                  <a:srgbClr val="FF0000"/>
                </a:solidFill>
              </a:rPr>
              <a:t>Assumptions: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Name:  vehicle SHOULD have a temporary name which is related to location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Address:  vehicle SHOULD have a global IP address which is more stable 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ITS Network Architecture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83827"/>
            <a:ext cx="10515600" cy="4351338"/>
          </a:xfrm>
        </p:spPr>
        <p:txBody>
          <a:bodyPr/>
          <a:lstStyle/>
          <a:p>
            <a:r>
              <a:rPr lang="en-US" altLang="zh-CN" i="1" dirty="0" smtClean="0"/>
              <a:t>May be out the scope of this draft</a:t>
            </a:r>
            <a:endParaRPr lang="zh-CN" altLang="en-US" i="1" dirty="0"/>
          </a:p>
        </p:txBody>
      </p:sp>
      <p:sp>
        <p:nvSpPr>
          <p:cNvPr id="4" name="矩形 3"/>
          <p:cNvSpPr/>
          <p:nvPr/>
        </p:nvSpPr>
        <p:spPr>
          <a:xfrm>
            <a:off x="3159141" y="2718845"/>
            <a:ext cx="1528549" cy="6277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chemeClr val="tx1"/>
                </a:solidFill>
              </a:rPr>
              <a:t>Router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cxnSp>
        <p:nvCxnSpPr>
          <p:cNvPr id="6" name="直接连接符 5"/>
          <p:cNvCxnSpPr>
            <a:stCxn id="4" idx="3"/>
          </p:cNvCxnSpPr>
          <p:nvPr/>
        </p:nvCxnSpPr>
        <p:spPr>
          <a:xfrm>
            <a:off x="4687690" y="3032744"/>
            <a:ext cx="1453382" cy="5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云形 6"/>
          <p:cNvSpPr/>
          <p:nvPr/>
        </p:nvSpPr>
        <p:spPr>
          <a:xfrm>
            <a:off x="6216239" y="2563365"/>
            <a:ext cx="2053883" cy="938756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Internet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cxnSp>
        <p:nvCxnSpPr>
          <p:cNvPr id="9" name="直接连接符 8"/>
          <p:cNvCxnSpPr>
            <a:stCxn id="4" idx="2"/>
          </p:cNvCxnSpPr>
          <p:nvPr/>
        </p:nvCxnSpPr>
        <p:spPr>
          <a:xfrm flipH="1">
            <a:off x="3923415" y="3346642"/>
            <a:ext cx="1" cy="469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1991103" y="3816020"/>
            <a:ext cx="48392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2005171" y="3810823"/>
            <a:ext cx="1" cy="469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H="1">
            <a:off x="6844457" y="3810823"/>
            <a:ext cx="1" cy="469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1240896" y="4277192"/>
            <a:ext cx="1528549" cy="6277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chemeClr val="tx1"/>
                </a:solidFill>
              </a:rPr>
              <a:t>RSU1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066114" y="4260982"/>
            <a:ext cx="1528549" cy="6277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chemeClr val="tx1"/>
                </a:solidFill>
              </a:rPr>
              <a:t>RSU2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18" name="流程图: 可选过程 17"/>
          <p:cNvSpPr/>
          <p:nvPr/>
        </p:nvSpPr>
        <p:spPr>
          <a:xfrm>
            <a:off x="387386" y="5444192"/>
            <a:ext cx="1322363" cy="393895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Vehicle1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9" name="流程图: 可选过程 18"/>
          <p:cNvSpPr/>
          <p:nvPr/>
        </p:nvSpPr>
        <p:spPr>
          <a:xfrm>
            <a:off x="3749564" y="5444192"/>
            <a:ext cx="1322363" cy="393895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Vehicle1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" name="流程图: 可选过程 19"/>
          <p:cNvSpPr/>
          <p:nvPr/>
        </p:nvSpPr>
        <p:spPr>
          <a:xfrm>
            <a:off x="6844457" y="5431995"/>
            <a:ext cx="1322363" cy="393895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Vehicle1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1" name="线形标注 1(带强调线) 20"/>
          <p:cNvSpPr/>
          <p:nvPr/>
        </p:nvSpPr>
        <p:spPr>
          <a:xfrm>
            <a:off x="3285750" y="4496241"/>
            <a:ext cx="1528549" cy="194352"/>
          </a:xfrm>
          <a:prstGeom prst="accentCallout1">
            <a:avLst>
              <a:gd name="adj1" fmla="val 18750"/>
              <a:gd name="adj2" fmla="val -8333"/>
              <a:gd name="adj3" fmla="val 46048"/>
              <a:gd name="adj4" fmla="val -33070"/>
            </a:avLst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Local name1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2" name="线形标注 1(带强调线) 21"/>
          <p:cNvSpPr/>
          <p:nvPr/>
        </p:nvSpPr>
        <p:spPr>
          <a:xfrm>
            <a:off x="8072483" y="4574880"/>
            <a:ext cx="1528549" cy="194352"/>
          </a:xfrm>
          <a:prstGeom prst="accentCallout1">
            <a:avLst>
              <a:gd name="adj1" fmla="val 18750"/>
              <a:gd name="adj2" fmla="val -8333"/>
              <a:gd name="adj3" fmla="val 46048"/>
              <a:gd name="adj4" fmla="val -33070"/>
            </a:avLst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Local name2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3" name="线形标注 1(带强调线) 22"/>
          <p:cNvSpPr/>
          <p:nvPr/>
        </p:nvSpPr>
        <p:spPr>
          <a:xfrm>
            <a:off x="5100063" y="3446425"/>
            <a:ext cx="1528549" cy="194352"/>
          </a:xfrm>
          <a:prstGeom prst="accentCallout1">
            <a:avLst>
              <a:gd name="adj1" fmla="val 18750"/>
              <a:gd name="adj2" fmla="val -8333"/>
              <a:gd name="adj3" fmla="val -62526"/>
              <a:gd name="adj4" fmla="val -26627"/>
            </a:avLst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IP Prefix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4" name="线形标注 1(带强调线) 23"/>
          <p:cNvSpPr/>
          <p:nvPr/>
        </p:nvSpPr>
        <p:spPr>
          <a:xfrm>
            <a:off x="1593944" y="6035851"/>
            <a:ext cx="1992363" cy="300619"/>
          </a:xfrm>
          <a:prstGeom prst="accentCallout1">
            <a:avLst>
              <a:gd name="adj1" fmla="val 18750"/>
              <a:gd name="adj2" fmla="val -8333"/>
              <a:gd name="adj3" fmla="val -62526"/>
              <a:gd name="adj4" fmla="val -26627"/>
            </a:avLst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Address: IP Prefix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Name: local name1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  <p:sp>
        <p:nvSpPr>
          <p:cNvPr id="25" name="线形标注 1(带强调线) 24"/>
          <p:cNvSpPr/>
          <p:nvPr/>
        </p:nvSpPr>
        <p:spPr>
          <a:xfrm>
            <a:off x="7733625" y="6035165"/>
            <a:ext cx="1992363" cy="300619"/>
          </a:xfrm>
          <a:prstGeom prst="accentCallout1">
            <a:avLst>
              <a:gd name="adj1" fmla="val 18750"/>
              <a:gd name="adj2" fmla="val -8333"/>
              <a:gd name="adj3" fmla="val -62526"/>
              <a:gd name="adj4" fmla="val -26627"/>
            </a:avLst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Address: IP Prefix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Name: local name2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  <p:sp>
        <p:nvSpPr>
          <p:cNvPr id="26" name="线形标注 1(带强调线) 25"/>
          <p:cNvSpPr/>
          <p:nvPr/>
        </p:nvSpPr>
        <p:spPr>
          <a:xfrm>
            <a:off x="4814299" y="6258041"/>
            <a:ext cx="1992363" cy="300619"/>
          </a:xfrm>
          <a:prstGeom prst="accentCallout1">
            <a:avLst>
              <a:gd name="adj1" fmla="val 18750"/>
              <a:gd name="adj2" fmla="val -8333"/>
              <a:gd name="adj3" fmla="val -142079"/>
              <a:gd name="adj4" fmla="val -26627"/>
            </a:avLst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Address: IP Prefix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Name: local name1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Name: local name2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algn="ctr"/>
            <a:endParaRPr lang="en-US" altLang="zh-CN" dirty="0" smtClean="0">
              <a:solidFill>
                <a:schemeClr val="tx1"/>
              </a:solidFill>
            </a:endParaRPr>
          </a:p>
        </p:txBody>
      </p:sp>
      <p:cxnSp>
        <p:nvCxnSpPr>
          <p:cNvPr id="28" name="直接箭头连接符 27"/>
          <p:cNvCxnSpPr/>
          <p:nvPr/>
        </p:nvCxnSpPr>
        <p:spPr>
          <a:xfrm>
            <a:off x="2103645" y="5628942"/>
            <a:ext cx="1322363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5278113" y="5628942"/>
            <a:ext cx="1322363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标题 1"/>
          <p:cNvSpPr txBox="1"/>
          <p:nvPr/>
        </p:nvSpPr>
        <p:spPr>
          <a:xfrm>
            <a:off x="876564" y="2524319"/>
            <a:ext cx="2732543" cy="946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Logically:</a:t>
            </a:r>
            <a:endParaRPr lang="zh-CN" altLang="en-US" sz="32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标题 1"/>
          <p:cNvSpPr txBox="1"/>
          <p:nvPr/>
        </p:nvSpPr>
        <p:spPr>
          <a:xfrm>
            <a:off x="8472773" y="3581331"/>
            <a:ext cx="2732543" cy="946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0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*WSA: IP </a:t>
            </a:r>
            <a:r>
              <a:rPr lang="en-US" altLang="zh-CN" sz="200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prefix+name</a:t>
            </a:r>
            <a:r>
              <a:rPr lang="en-US" altLang="zh-CN" sz="20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+…</a:t>
            </a:r>
            <a:endParaRPr lang="zh-CN" altLang="en-US" sz="2000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</a:t>
            </a:r>
            <a:r>
              <a:rPr lang="en-US" altLang="zh-CN" dirty="0" err="1" smtClean="0"/>
              <a:t>mDNS (Multicast DNS)</a:t>
            </a:r>
            <a:r>
              <a:rPr lang="en-US" altLang="zh-CN" dirty="0" smtClean="0"/>
              <a:t>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3600" dirty="0" smtClean="0"/>
              <a:t>Suitable for the infrastructure-less environment</a:t>
            </a:r>
            <a:endParaRPr lang="en-US" altLang="zh-CN" sz="3600" dirty="0" smtClean="0"/>
          </a:p>
          <a:p>
            <a:pPr lvl="1"/>
            <a:r>
              <a:rPr lang="en-US" altLang="zh-CN" sz="3200" dirty="0" smtClean="0">
                <a:solidFill>
                  <a:srgbClr val="FF0000"/>
                </a:solidFill>
              </a:rPr>
              <a:t>VANET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r>
              <a:rPr lang="en-US" altLang="zh-CN" sz="3600" dirty="0" smtClean="0"/>
              <a:t>For service discovery</a:t>
            </a:r>
            <a:endParaRPr lang="en-US" altLang="zh-CN" sz="3600" dirty="0" smtClean="0"/>
          </a:p>
          <a:p>
            <a:pPr lvl="1"/>
            <a:r>
              <a:rPr lang="en-US" altLang="zh-CN" sz="3200" dirty="0" smtClean="0">
                <a:solidFill>
                  <a:srgbClr val="FF0000"/>
                </a:solidFill>
              </a:rPr>
              <a:t>Discovery the named service and named vehicle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r>
              <a:rPr lang="en-US" altLang="zh-CN" sz="3600" dirty="0" smtClean="0"/>
              <a:t>Standardized protocol</a:t>
            </a:r>
            <a:endParaRPr lang="en-US" altLang="zh-CN" sz="3600" dirty="0" smtClean="0"/>
          </a:p>
          <a:p>
            <a:pPr lvl="1"/>
            <a:r>
              <a:rPr lang="en-US" altLang="zh-CN" sz="3200" dirty="0" smtClean="0">
                <a:solidFill>
                  <a:srgbClr val="FF0000"/>
                </a:solidFill>
              </a:rPr>
              <a:t>ST-RFC6762, based on DNS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lvl="1"/>
            <a:endParaRPr lang="en-US" altLang="zh-CN" sz="3200" dirty="0">
              <a:solidFill>
                <a:srgbClr val="FF0000"/>
              </a:solidFill>
            </a:endParaRP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US" altLang="zh-CN" sz="3000" dirty="0"/>
              <a:t>Neighbor vehicles with the same prefix are </a:t>
            </a:r>
            <a:r>
              <a:rPr lang="en-US" altLang="zh-CN" sz="3000" b="1" dirty="0"/>
              <a:t>ON THE SAME LINK</a:t>
            </a:r>
            <a:endParaRPr lang="zh-CN" altLang="en-US" sz="3000" b="1" dirty="0"/>
          </a:p>
          <a:p>
            <a:pPr lvl="1"/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5352" cy="1325563"/>
          </a:xfrm>
        </p:spPr>
        <p:txBody>
          <a:bodyPr/>
          <a:lstStyle/>
          <a:p>
            <a:r>
              <a:rPr lang="en-US" altLang="zh-CN" dirty="0" smtClean="0"/>
              <a:t>ND based on </a:t>
            </a:r>
            <a:r>
              <a:rPr lang="en-US" altLang="zh-CN" dirty="0" err="1" smtClean="0"/>
              <a:t>mDNS</a:t>
            </a:r>
            <a:r>
              <a:rPr lang="en-US" altLang="zh-CN" dirty="0" smtClean="0"/>
              <a:t>----</a:t>
            </a:r>
            <a:r>
              <a:rPr lang="en-US" altLang="zh-CN" i="1" dirty="0"/>
              <a:t> Ad-hoc based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Different modes can be used in different scenarios:</a:t>
            </a:r>
            <a:endParaRPr lang="en-US" altLang="zh-CN" sz="3200" dirty="0" smtClean="0"/>
          </a:p>
          <a:p>
            <a:pPr lvl="1"/>
            <a:r>
              <a:rPr lang="en-US" altLang="zh-CN" sz="2800" b="1" dirty="0" smtClean="0"/>
              <a:t>One-shot Multicast DNS Query</a:t>
            </a:r>
            <a:endParaRPr lang="en-US" altLang="zh-CN" sz="2800" b="1" dirty="0" smtClean="0"/>
          </a:p>
          <a:p>
            <a:pPr lvl="2"/>
            <a:r>
              <a:rPr lang="en-US" altLang="zh-CN" sz="2400" b="1" dirty="0" smtClean="0">
                <a:solidFill>
                  <a:srgbClr val="FF0000"/>
                </a:solidFill>
              </a:rPr>
              <a:t>E.g., Locate the specific service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CN" sz="2800" b="1" dirty="0" smtClean="0"/>
              <a:t>Continuous Multicast DNS Query</a:t>
            </a:r>
            <a:endParaRPr lang="en-US" altLang="zh-CN" sz="2800" b="1" dirty="0" smtClean="0"/>
          </a:p>
          <a:p>
            <a:pPr lvl="2"/>
            <a:r>
              <a:rPr lang="en-US" altLang="zh-CN" sz="2400" b="1" dirty="0">
                <a:solidFill>
                  <a:srgbClr val="FF0000"/>
                </a:solidFill>
              </a:rPr>
              <a:t>E.g., Locate the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nearby vehicles which are moving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lvl="1"/>
            <a:endParaRPr lang="en-US" altLang="zh-CN" b="1" u="sng" dirty="0" smtClean="0"/>
          </a:p>
          <a:p>
            <a:pPr lvl="1"/>
            <a:endParaRPr lang="en-US" altLang="zh-CN" b="1" u="sng" dirty="0" smtClean="0"/>
          </a:p>
          <a:p>
            <a:pPr lvl="1"/>
            <a:r>
              <a:rPr lang="en-US" altLang="zh-CN" b="1" u="sng" dirty="0" smtClean="0"/>
              <a:t>Multiple </a:t>
            </a:r>
            <a:r>
              <a:rPr lang="en-US" altLang="zh-CN" b="1" u="sng" dirty="0"/>
              <a:t>Questions per </a:t>
            </a:r>
            <a:r>
              <a:rPr lang="en-US" altLang="zh-CN" b="1" u="sng" dirty="0" smtClean="0"/>
              <a:t>Query: </a:t>
            </a:r>
            <a:r>
              <a:rPr lang="en-US" altLang="zh-CN" u="sng" dirty="0"/>
              <a:t>Locate multiple services/vehicles </a:t>
            </a:r>
            <a:r>
              <a:rPr lang="en-US" altLang="zh-CN" u="sng" dirty="0" smtClean="0"/>
              <a:t>simultaneously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 lvl="1"/>
            <a:r>
              <a:rPr lang="en-US" altLang="zh-CN" b="1" u="sng" dirty="0"/>
              <a:t>Multiple Questions </a:t>
            </a:r>
            <a:r>
              <a:rPr lang="en-US" altLang="zh-CN" b="1" u="sng" dirty="0" smtClean="0"/>
              <a:t>Multicast Responses: </a:t>
            </a:r>
            <a:r>
              <a:rPr lang="en-US" altLang="zh-CN" u="sng" dirty="0" smtClean="0"/>
              <a:t>update the caches of receivers</a:t>
            </a:r>
            <a:endParaRPr lang="en-US" altLang="zh-CN" u="sng" dirty="0" smtClean="0"/>
          </a:p>
          <a:p>
            <a:pPr lvl="1"/>
            <a:r>
              <a:rPr lang="en-US" altLang="zh-CN" b="1" u="sng" dirty="0"/>
              <a:t>Multiple Questions </a:t>
            </a:r>
            <a:r>
              <a:rPr lang="en-US" altLang="zh-CN" b="1" u="sng" dirty="0" smtClean="0"/>
              <a:t>Unicast Responses: </a:t>
            </a:r>
            <a:r>
              <a:rPr lang="en-US" altLang="zh-CN" u="sng" dirty="0" smtClean="0"/>
              <a:t>new vehicle joins</a:t>
            </a:r>
            <a:endParaRPr lang="en-US" altLang="zh-CN" u="sng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ND based on </a:t>
            </a:r>
            <a:r>
              <a:rPr lang="en-US" altLang="zh-CN" dirty="0" err="1" smtClean="0"/>
              <a:t>mDNS</a:t>
            </a:r>
            <a:r>
              <a:rPr lang="en-US" altLang="zh-CN" dirty="0" smtClean="0"/>
              <a:t>----</a:t>
            </a:r>
            <a:r>
              <a:rPr lang="en-US" altLang="zh-CN" i="1" dirty="0" smtClean="0"/>
              <a:t>RSU based</a:t>
            </a:r>
            <a:endParaRPr lang="zh-CN" altLang="en-US" i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V</a:t>
            </a:r>
            <a:r>
              <a:rPr lang="en-US" altLang="zh-CN" sz="3200" dirty="0" smtClean="0"/>
              <a:t>ehicles MAY have direct connection with RSU</a:t>
            </a:r>
            <a:endParaRPr lang="en-US" altLang="zh-CN" sz="3200" dirty="0" smtClean="0"/>
          </a:p>
          <a:p>
            <a:r>
              <a:rPr lang="en-US" altLang="zh-CN" sz="3200" dirty="0" smtClean="0"/>
              <a:t>RSU is a local DNS server </a:t>
            </a:r>
            <a:endParaRPr lang="en-US" altLang="zh-CN" sz="3200" dirty="0" smtClean="0"/>
          </a:p>
          <a:p>
            <a:r>
              <a:rPr lang="en-US" altLang="zh-CN" sz="3200" dirty="0" smtClean="0"/>
              <a:t>RSU maintains the registered vehicle/services </a:t>
            </a:r>
            <a:endParaRPr lang="en-US" altLang="zh-CN" sz="3200" dirty="0" smtClean="0"/>
          </a:p>
          <a:p>
            <a:pPr marL="0" indent="0">
              <a:buNone/>
            </a:pPr>
            <a:r>
              <a:rPr lang="en-US" altLang="zh-CN" sz="3200" dirty="0" smtClean="0"/>
              <a:t>   or acts as a relay/proxy:</a:t>
            </a:r>
            <a:endParaRPr lang="en-US" altLang="zh-CN" sz="3200" dirty="0" smtClean="0"/>
          </a:p>
          <a:p>
            <a:pPr lvl="1"/>
            <a:r>
              <a:rPr lang="en-US" altLang="zh-CN" sz="2800" dirty="0">
                <a:solidFill>
                  <a:srgbClr val="FF0000"/>
                </a:solidFill>
              </a:rPr>
              <a:t>Direct Unicast Queries to Port 5353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altLang="zh-CN" sz="2800" i="1" dirty="0" smtClean="0">
                <a:solidFill>
                  <a:srgbClr val="FF0000"/>
                </a:solidFill>
              </a:rPr>
              <a:t>or</a:t>
            </a:r>
            <a:endParaRPr lang="en-US" altLang="zh-CN" sz="2800" i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CN" sz="2800" dirty="0" smtClean="0">
                <a:solidFill>
                  <a:srgbClr val="FF0000"/>
                </a:solidFill>
              </a:rPr>
              <a:t>Legacy Unicast DNS</a:t>
            </a:r>
            <a:endParaRPr lang="en-US" altLang="zh-CN" sz="2800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ND based on </a:t>
            </a:r>
            <a:r>
              <a:rPr lang="en-US" altLang="zh-CN" dirty="0" err="1" smtClean="0"/>
              <a:t>mDNS</a:t>
            </a:r>
            <a:endParaRPr lang="zh-CN" altLang="en-US" i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 smtClean="0"/>
              <a:t>Probing and Announcing on Startup</a:t>
            </a:r>
            <a:endParaRPr lang="en-US" altLang="zh-CN" sz="3200" b="1" dirty="0"/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A </a:t>
            </a:r>
            <a:r>
              <a:rPr lang="en-US" altLang="zh-CN" sz="3200" dirty="0"/>
              <a:t>vehicle </a:t>
            </a:r>
            <a:r>
              <a:rPr lang="en-US" altLang="zh-CN" sz="3200" dirty="0" smtClean="0"/>
              <a:t>starts up, </a:t>
            </a:r>
            <a:r>
              <a:rPr lang="en-US" altLang="zh-CN" sz="3200" dirty="0"/>
              <a:t>wakes up from </a:t>
            </a:r>
            <a:r>
              <a:rPr lang="en-US" altLang="zh-CN" sz="3200" dirty="0" smtClean="0"/>
              <a:t>stalls, topology changes (</a:t>
            </a:r>
            <a:r>
              <a:rPr lang="en-US" altLang="zh-CN" dirty="0" smtClean="0"/>
              <a:t>after configuration of the name and address):</a:t>
            </a:r>
            <a:endParaRPr lang="en-US" altLang="zh-CN" dirty="0" smtClean="0"/>
          </a:p>
          <a:p>
            <a:pPr lvl="1"/>
            <a:r>
              <a:rPr lang="en-US" altLang="zh-CN" sz="2800" dirty="0" smtClean="0">
                <a:solidFill>
                  <a:srgbClr val="FF0000"/>
                </a:solidFill>
              </a:rPr>
              <a:t>Probe </a:t>
            </a:r>
            <a:r>
              <a:rPr lang="en-US" altLang="zh-CN" sz="2800" dirty="0">
                <a:solidFill>
                  <a:srgbClr val="FF0000"/>
                </a:solidFill>
              </a:rPr>
              <a:t>the availability </a:t>
            </a:r>
            <a:r>
              <a:rPr lang="en-US" altLang="zh-CN" sz="2800" dirty="0" smtClean="0">
                <a:solidFill>
                  <a:srgbClr val="FF0000"/>
                </a:solidFill>
              </a:rPr>
              <a:t>of the service it announced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pPr lvl="1"/>
            <a:r>
              <a:rPr lang="en-US" altLang="zh-CN" sz="2800" dirty="0" smtClean="0">
                <a:solidFill>
                  <a:srgbClr val="FF0000"/>
                </a:solidFill>
              </a:rPr>
              <a:t>Then, announce the service and its existence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pPr lvl="2"/>
            <a:r>
              <a:rPr lang="en-US" altLang="zh-CN" sz="2400" dirty="0" smtClean="0">
                <a:solidFill>
                  <a:srgbClr val="FF0000"/>
                </a:solidFill>
              </a:rPr>
              <a:t>Unsolicited multicast DNS response containing, in the Answer Section, all of its service and name and address……</a:t>
            </a:r>
            <a:endParaRPr lang="en-US" altLang="zh-CN" sz="2400" dirty="0" smtClean="0">
              <a:solidFill>
                <a:srgbClr val="FF0000"/>
              </a:solidFill>
            </a:endParaRPr>
          </a:p>
          <a:p>
            <a:pPr lvl="2"/>
            <a:r>
              <a:rPr lang="en-US" altLang="zh-CN" sz="2400" dirty="0" smtClean="0">
                <a:solidFill>
                  <a:srgbClr val="FF0000"/>
                </a:solidFill>
              </a:rPr>
              <a:t>Update the information actively if there is any change</a:t>
            </a:r>
            <a:endParaRPr lang="en-US" altLang="zh-CN" sz="2400" dirty="0" smtClean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ND based on </a:t>
            </a:r>
            <a:r>
              <a:rPr lang="en-US" altLang="zh-CN" dirty="0" err="1" smtClean="0"/>
              <a:t>mDNS</a:t>
            </a:r>
            <a:endParaRPr lang="zh-CN" altLang="en-US" i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 err="1" smtClean="0"/>
              <a:t>Goodbay</a:t>
            </a:r>
            <a:r>
              <a:rPr lang="en-US" altLang="zh-CN" sz="3200" b="1" dirty="0"/>
              <a:t>~</a:t>
            </a:r>
            <a:endParaRPr lang="en-US" altLang="zh-CN" sz="3200" b="1" dirty="0"/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A </a:t>
            </a:r>
            <a:r>
              <a:rPr lang="en-US" altLang="zh-CN" sz="3200" dirty="0"/>
              <a:t>vehicle </a:t>
            </a:r>
            <a:r>
              <a:rPr lang="en-US" altLang="zh-CN" sz="3200" dirty="0" smtClean="0"/>
              <a:t>will arrive at its destination, stall temporarily or shut down its camera…</a:t>
            </a:r>
            <a:endParaRPr lang="en-US" altLang="zh-CN" dirty="0" smtClean="0"/>
          </a:p>
          <a:p>
            <a:pPr lvl="1"/>
            <a:r>
              <a:rPr lang="en-US" altLang="zh-CN" sz="2800" dirty="0" smtClean="0">
                <a:solidFill>
                  <a:srgbClr val="FF0000"/>
                </a:solidFill>
              </a:rPr>
              <a:t>Announce the service suspending and its inexistence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pPr lvl="2"/>
            <a:r>
              <a:rPr lang="en-US" altLang="zh-CN" sz="2400" dirty="0" smtClean="0">
                <a:solidFill>
                  <a:srgbClr val="FF0000"/>
                </a:solidFill>
              </a:rPr>
              <a:t>Unsolicited multicast DNS response packet, giving the same RRs (containing its name and address), but TTL of zero</a:t>
            </a:r>
            <a:endParaRPr lang="en-US" altLang="zh-CN" sz="2400" dirty="0" smtClean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Signaling messages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5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b="1" dirty="0" smtClean="0"/>
              <a:t>TBD:</a:t>
            </a:r>
            <a:endParaRPr lang="en-US" altLang="zh-CN" sz="3600" b="1" dirty="0" smtClean="0"/>
          </a:p>
          <a:p>
            <a:r>
              <a:rPr lang="en-US" altLang="zh-CN" sz="3200" dirty="0" smtClean="0"/>
              <a:t>To piggyback link-layer address</a:t>
            </a:r>
            <a:endParaRPr lang="en-US" altLang="zh-CN" sz="3200" dirty="0" smtClean="0"/>
          </a:p>
          <a:p>
            <a:r>
              <a:rPr lang="en-US" altLang="zh-CN" sz="3200" dirty="0" smtClean="0"/>
              <a:t>To include Geo-information</a:t>
            </a:r>
            <a:endParaRPr lang="en-US" altLang="zh-CN" sz="3200" dirty="0" smtClean="0"/>
          </a:p>
          <a:p>
            <a:r>
              <a:rPr lang="en-US" altLang="zh-CN" sz="3200" dirty="0" smtClean="0"/>
              <a:t>….</a:t>
            </a:r>
            <a:endParaRPr lang="en-US" altLang="zh-CN" sz="3200" dirty="0" smtClean="0"/>
          </a:p>
          <a:p>
            <a:pPr marL="0" indent="0">
              <a:buNone/>
            </a:pPr>
            <a:endParaRPr lang="en-US" altLang="zh-CN" sz="3200" b="1" dirty="0" smtClean="0"/>
          </a:p>
          <a:p>
            <a:pPr marL="0" indent="0">
              <a:buNone/>
            </a:pPr>
            <a:r>
              <a:rPr lang="en-US" altLang="zh-CN" sz="3200" i="1" dirty="0" smtClean="0"/>
              <a:t>OR:</a:t>
            </a:r>
            <a:endParaRPr lang="en-US" altLang="zh-CN" sz="3200" i="1" dirty="0" smtClean="0"/>
          </a:p>
          <a:p>
            <a:r>
              <a:rPr lang="en-US" altLang="zh-CN" sz="3200" dirty="0" err="1" smtClean="0"/>
              <a:t>mDNS</a:t>
            </a:r>
            <a:r>
              <a:rPr lang="en-US" altLang="zh-CN" sz="3200" dirty="0" smtClean="0"/>
              <a:t> service discovery + NDP</a:t>
            </a:r>
            <a:endParaRPr lang="en-US" altLang="zh-CN" sz="3200" dirty="0" smtClean="0"/>
          </a:p>
          <a:p>
            <a:r>
              <a:rPr lang="en-US" altLang="zh-CN" sz="3200" dirty="0" err="1"/>
              <a:t>mDNS</a:t>
            </a:r>
            <a:r>
              <a:rPr lang="en-US" altLang="zh-CN" sz="3200" dirty="0"/>
              <a:t> service discovery + </a:t>
            </a:r>
            <a:r>
              <a:rPr lang="en-US" altLang="zh-CN" sz="3200" dirty="0" smtClean="0"/>
              <a:t>Others</a:t>
            </a:r>
            <a:endParaRPr lang="zh-CN" altLang="en-US" sz="3200" dirty="0"/>
          </a:p>
          <a:p>
            <a:endParaRPr lang="zh-CN" altLang="en-US" sz="3200" dirty="0"/>
          </a:p>
        </p:txBody>
      </p:sp>
      <p:sp>
        <p:nvSpPr>
          <p:cNvPr id="4" name="右大括号 3"/>
          <p:cNvSpPr/>
          <p:nvPr/>
        </p:nvSpPr>
        <p:spPr>
          <a:xfrm>
            <a:off x="6358596" y="2588455"/>
            <a:ext cx="407963" cy="143490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6879102" y="2643125"/>
            <a:ext cx="47232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dirty="0" smtClean="0"/>
              <a:t>Extension of </a:t>
            </a:r>
            <a:r>
              <a:rPr lang="en-US" altLang="zh-CN" sz="3200" dirty="0" err="1" smtClean="0"/>
              <a:t>mDNS</a:t>
            </a:r>
            <a:r>
              <a:rPr lang="en-US" altLang="zh-CN" sz="3200" dirty="0" smtClean="0"/>
              <a:t> RR</a:t>
            </a:r>
            <a:endParaRPr lang="zh-CN" altLang="en-US" sz="32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2415" y="4253382"/>
            <a:ext cx="2523099" cy="2018479"/>
          </a:xfrm>
          <a:prstGeom prst="rect">
            <a:avLst/>
          </a:prstGeom>
        </p:spPr>
      </p:pic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F80DEC-9B42-4A7D-BBEF-2E9D107CE63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2847</Words>
  <Application>WPS 演示</Application>
  <PresentationFormat>宽屏</PresentationFormat>
  <Paragraphs>162</Paragraphs>
  <Slides>11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Neighbor Discovery in ITS</vt:lpstr>
      <vt:lpstr>Neighbor discovery in ITS</vt:lpstr>
      <vt:lpstr>ITS Network Architecture</vt:lpstr>
      <vt:lpstr>Why mDNS?</vt:lpstr>
      <vt:lpstr>ND based on mDNS---- Ad-hoc based</vt:lpstr>
      <vt:lpstr>ND based on mDNS----RSU based</vt:lpstr>
      <vt:lpstr>ND based on mDNS</vt:lpstr>
      <vt:lpstr>ND based on mDNS</vt:lpstr>
      <vt:lpstr>Signaling messages</vt:lpstr>
      <vt:lpstr>Security considerations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Neighbor Discovery in ITS</dc:title>
  <dc:creator>延志伟</dc:creator>
  <cp:lastModifiedBy>Yan</cp:lastModifiedBy>
  <cp:revision>56</cp:revision>
  <cp:lastPrinted>2016-10-09T06:07:00Z</cp:lastPrinted>
  <dcterms:created xsi:type="dcterms:W3CDTF">2016-10-08T06:04:00Z</dcterms:created>
  <dcterms:modified xsi:type="dcterms:W3CDTF">2016-11-11T01:43:21Z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2052-10.1.0.5601</vt:lpwstr>
  </property>
</Properties>
</file>